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0"/>
  </p:notesMasterIdLst>
  <p:sldIdLst>
    <p:sldId id="295" r:id="rId5"/>
    <p:sldId id="297" r:id="rId6"/>
    <p:sldId id="359" r:id="rId7"/>
    <p:sldId id="302" r:id="rId8"/>
    <p:sldId id="361" r:id="rId9"/>
    <p:sldId id="363" r:id="rId10"/>
    <p:sldId id="365" r:id="rId11"/>
    <p:sldId id="366" r:id="rId12"/>
    <p:sldId id="367" r:id="rId13"/>
    <p:sldId id="364" r:id="rId14"/>
    <p:sldId id="368" r:id="rId15"/>
    <p:sldId id="369" r:id="rId16"/>
    <p:sldId id="370" r:id="rId17"/>
    <p:sldId id="371" r:id="rId18"/>
    <p:sldId id="321" r:id="rId19"/>
    <p:sldId id="372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382" r:id="rId28"/>
    <p:sldId id="381" r:id="rId29"/>
    <p:sldId id="384" r:id="rId30"/>
    <p:sldId id="383" r:id="rId31"/>
    <p:sldId id="389" r:id="rId32"/>
    <p:sldId id="390" r:id="rId33"/>
    <p:sldId id="391" r:id="rId34"/>
    <p:sldId id="392" r:id="rId35"/>
    <p:sldId id="393" r:id="rId36"/>
    <p:sldId id="394" r:id="rId37"/>
    <p:sldId id="395" r:id="rId38"/>
    <p:sldId id="396" r:id="rId39"/>
    <p:sldId id="397" r:id="rId40"/>
    <p:sldId id="398" r:id="rId41"/>
    <p:sldId id="404" r:id="rId42"/>
    <p:sldId id="405" r:id="rId43"/>
    <p:sldId id="399" r:id="rId44"/>
    <p:sldId id="400" r:id="rId45"/>
    <p:sldId id="401" r:id="rId46"/>
    <p:sldId id="402" r:id="rId47"/>
    <p:sldId id="360" r:id="rId48"/>
    <p:sldId id="266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D51DDD85-3AC9-475A-9072-9A7049CF6780}">
          <p14:sldIdLst>
            <p14:sldId id="295"/>
            <p14:sldId id="297"/>
            <p14:sldId id="359"/>
          </p14:sldIdLst>
        </p14:section>
        <p14:section name="Part 1 Design &amp; Landscape" id="{FEFEF69D-AC60-47BA-9A34-B7D2AD0740AD}">
          <p14:sldIdLst>
            <p14:sldId id="302"/>
            <p14:sldId id="361"/>
            <p14:sldId id="363"/>
            <p14:sldId id="365"/>
            <p14:sldId id="366"/>
            <p14:sldId id="367"/>
          </p14:sldIdLst>
        </p14:section>
        <p14:section name="Part 2 Community Wellbeing &amp; Engagement" id="{BA50D09A-3AED-4976-A39B-569BA2796396}">
          <p14:sldIdLst>
            <p14:sldId id="364"/>
            <p14:sldId id="368"/>
            <p14:sldId id="369"/>
            <p14:sldId id="370"/>
            <p14:sldId id="371"/>
            <p14:sldId id="321"/>
          </p14:sldIdLst>
        </p14:section>
        <p14:section name="Part 3 Environmental Sustainability" id="{ACC176DB-6B3F-426B-9E0C-413A3D507005}">
          <p14:sldIdLst>
            <p14:sldId id="372"/>
            <p14:sldId id="374"/>
            <p14:sldId id="375"/>
            <p14:sldId id="376"/>
            <p14:sldId id="377"/>
            <p14:sldId id="378"/>
            <p14:sldId id="379"/>
            <p14:sldId id="380"/>
          </p14:sldIdLst>
        </p14:section>
        <p14:section name="Part 4 Biodiversity Conservation" id="{910A262A-1C2C-460E-A3B4-44EA251EC24D}">
          <p14:sldIdLst>
            <p14:sldId id="382"/>
            <p14:sldId id="381"/>
            <p14:sldId id="384"/>
            <p14:sldId id="383"/>
            <p14:sldId id="389"/>
            <p14:sldId id="390"/>
            <p14:sldId id="391"/>
          </p14:sldIdLst>
        </p14:section>
        <p14:section name="Part 5 Maintenance" id="{C968FC9D-C84D-4597-9940-DCFC40A5832F}">
          <p14:sldIdLst>
            <p14:sldId id="392"/>
            <p14:sldId id="393"/>
            <p14:sldId id="394"/>
            <p14:sldId id="395"/>
            <p14:sldId id="396"/>
            <p14:sldId id="397"/>
            <p14:sldId id="398"/>
            <p14:sldId id="404"/>
            <p14:sldId id="405"/>
            <p14:sldId id="399"/>
            <p14:sldId id="400"/>
            <p14:sldId id="401"/>
          </p14:sldIdLst>
        </p14:section>
        <p14:section name="Bonus" id="{1A6472B8-2939-47AA-A79E-77E1E53ADD26}">
          <p14:sldIdLst>
            <p14:sldId id="402"/>
          </p14:sldIdLst>
        </p14:section>
        <p14:section name="Summary" id="{DA541E8D-65A6-4AE5-9494-5FA5E02B5CF5}">
          <p14:sldIdLst>
            <p14:sldId id="360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mela LOKE (NPARKS)" initials="PL(" lastIdx="1" clrIdx="0">
    <p:extLst>
      <p:ext uri="{19B8F6BF-5375-455C-9EA6-DF929625EA0E}">
        <p15:presenceInfo xmlns:p15="http://schemas.microsoft.com/office/powerpoint/2012/main" userId="Pamela LOKE (NPARKS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3439" autoAdjust="0"/>
  </p:normalViewPr>
  <p:slideViewPr>
    <p:cSldViewPr>
      <p:cViewPr varScale="1">
        <p:scale>
          <a:sx n="74" d="100"/>
          <a:sy n="74" d="100"/>
        </p:scale>
        <p:origin x="352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72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9544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99DC3-7834-4A73-8AD3-31B9649EE746}" type="datetimeFigureOut">
              <a:rPr lang="en-GB" smtClean="0"/>
              <a:pPr/>
              <a:t>11/01/2023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58270-FC09-4611-97B9-5AE0CF031F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41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58270-FC09-4611-97B9-5AE0CF031F1A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130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>
            <a:normAutofit/>
          </a:bodyPr>
          <a:lstStyle>
            <a:lvl1pPr algn="ctr">
              <a:defRPr sz="4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B2DB-DBF3-4C4B-B4A5-5C99AF883A04}" type="datetime1">
              <a:rPr lang="en-GB" smtClean="0"/>
              <a:t>11/01/2023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2" descr="C:\Users\usrlyj\Documents\LEAF\LEAF general documents\LEAF Logo.JPG">
            <a:extLst>
              <a:ext uri="{FF2B5EF4-FFF2-40B4-BE49-F238E27FC236}">
                <a16:creationId xmlns:a16="http://schemas.microsoft.com/office/drawing/2014/main" id="{F0600F34-2388-4D0B-A92A-80E82268C2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00" y="476673"/>
            <a:ext cx="1845826" cy="108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50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7963"/>
            <a:ext cx="10363200" cy="1362075"/>
          </a:xfrm>
        </p:spPr>
        <p:txBody>
          <a:bodyPr anchor="t">
            <a:normAutofit/>
          </a:bodyPr>
          <a:lstStyle>
            <a:lvl1pPr algn="ctr">
              <a:defRPr sz="32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9F6F-7529-4E23-B36B-9AE253C38348}" type="datetime1">
              <a:rPr lang="en-GB" smtClean="0"/>
              <a:t>11/01/2023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2" descr="C:\Users\usrlyj\Documents\LEAF\LEAF general documents\LEAF Logo.JPG">
            <a:extLst>
              <a:ext uri="{FF2B5EF4-FFF2-40B4-BE49-F238E27FC236}">
                <a16:creationId xmlns:a16="http://schemas.microsoft.com/office/drawing/2014/main" id="{D5EAD669-A12A-4C71-91EA-E282279300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00" y="476673"/>
            <a:ext cx="1845826" cy="108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93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iteri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0768"/>
            <a:ext cx="11323884" cy="478539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CDC8-EA82-4334-9A10-7FC214EBC72F}" type="datetime1">
              <a:rPr lang="en-GB" smtClean="0"/>
              <a:t>11/01/2023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1A90033-238C-4DD7-8C7D-5294825B8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74535" cy="905506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2" descr="C:\Users\usrlyj\Documents\LEAF\LEAF general documents\LEAF Logo.JPG">
            <a:extLst>
              <a:ext uri="{FF2B5EF4-FFF2-40B4-BE49-F238E27FC236}">
                <a16:creationId xmlns:a16="http://schemas.microsoft.com/office/drawing/2014/main" id="{E05BD0D0-E0C5-4905-8EEF-84C5EB4EB0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488" y="283525"/>
            <a:ext cx="1444996" cy="89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00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4E6-8B5D-4A0A-81EA-642EDA226B82}" type="datetime1">
              <a:rPr lang="en-GB" smtClean="0"/>
              <a:t>11/01/2023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4647ED5-8538-4A7F-BC28-EAAE38C3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74535" cy="994122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2" descr="C:\Users\usrlyj\Documents\LEAF\LEAF general documents\LEAF Logo.JPG">
            <a:extLst>
              <a:ext uri="{FF2B5EF4-FFF2-40B4-BE49-F238E27FC236}">
                <a16:creationId xmlns:a16="http://schemas.microsoft.com/office/drawing/2014/main" id="{64A3B1FB-B6E4-4411-8DC9-2D56A6C065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488" y="283525"/>
            <a:ext cx="1444996" cy="89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30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54AB-1A68-4B06-A46A-E5591ACAD613}" type="datetime1">
              <a:rPr lang="en-GB" smtClean="0"/>
              <a:t>11/01/2023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4647ED5-8538-4A7F-BC28-EAAE38C3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74535" cy="905506"/>
          </a:xfrm>
        </p:spPr>
        <p:txBody>
          <a:bodyPr>
            <a:normAutofit/>
          </a:bodyPr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2" descr="C:\Users\usrlyj\Documents\LEAF\LEAF general documents\LEAF Logo.JPG">
            <a:extLst>
              <a:ext uri="{FF2B5EF4-FFF2-40B4-BE49-F238E27FC236}">
                <a16:creationId xmlns:a16="http://schemas.microsoft.com/office/drawing/2014/main" id="{64A3B1FB-B6E4-4411-8DC9-2D56A6C065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488" y="283525"/>
            <a:ext cx="1444996" cy="89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62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6695-7539-4826-A158-E2A6D2759F65}" type="datetime1">
              <a:rPr lang="en-GB" smtClean="0"/>
              <a:t>11/01/2023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27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713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9AEC6-43BD-401C-939E-42AE117AFE03}" type="datetime1">
              <a:rPr lang="en-GB" smtClean="0"/>
              <a:t>11/01/2023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existing development               updated  11 Jan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8A926-C928-45A2-9802-20D0E491F10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60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6" r:id="rId5"/>
    <p:sldLayoutId id="2147483655" r:id="rId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D4A20-3F18-46D4-B520-EF34383D14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SG" sz="3600" dirty="0"/>
              <a:t>&lt;Development Name&gt;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CB342-EE6C-42D7-9E75-9D82F6B8E0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cs typeface="Arial" panose="020B0604020202020204" pitchFamily="34" charset="0"/>
              </a:rPr>
              <a:t>Prepared by: XXX Co.</a:t>
            </a:r>
          </a:p>
          <a:p>
            <a:r>
              <a:rPr lang="en-GB" sz="2400" dirty="0">
                <a:cs typeface="Arial" panose="020B0604020202020204" pitchFamily="34" charset="0"/>
              </a:rPr>
              <a:t>Assessment Date: 01 January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DBDFA-4A09-4BA8-B8AA-3827B8571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82D82-ADEA-F1E5-4AC6-EB99A6033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545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76872"/>
            <a:ext cx="11323884" cy="3849293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2: Community Wellbeing &amp; Engagement</a:t>
            </a:r>
            <a:br>
              <a:rPr lang="en-SG" sz="2800" dirty="0"/>
            </a:br>
            <a:r>
              <a:rPr lang="en-SG" sz="2000" dirty="0"/>
              <a:t>2.1 Wellbeing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1E398A-34F6-434B-877D-C1E744292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166366"/>
              </p:ext>
            </p:extLst>
          </p:nvPr>
        </p:nvGraphicFramePr>
        <p:xfrm>
          <a:off x="695400" y="1192853"/>
          <a:ext cx="8006990" cy="1005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11233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6084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1177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49963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684074715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2.1a Understanding of users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Conducted basic study or survey (e.g. once every 3 years, demographics, feedback from surveys)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Conducted frequent and comprehensive survey to understand users' needs (e.g. annual frequency, </a:t>
                      </a: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behaviour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flow)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C7CBB38-A487-EE57-1CC5-BC8346A9A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780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068960"/>
            <a:ext cx="11323884" cy="3057205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2: Community Wellbeing &amp; Engagement</a:t>
            </a:r>
            <a:br>
              <a:rPr lang="en-SG" sz="2800" dirty="0"/>
            </a:br>
            <a:r>
              <a:rPr lang="en-SG" sz="2000" dirty="0"/>
              <a:t>2.1 Wellbeing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1E398A-34F6-434B-877D-C1E744292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659497"/>
              </p:ext>
            </p:extLst>
          </p:nvPr>
        </p:nvGraphicFramePr>
        <p:xfrm>
          <a:off x="695400" y="1192853"/>
          <a:ext cx="6236496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87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996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1177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49963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147040872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2.1b Biophilic elements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Incorporated some biophilic elements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Fairly 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Incorporated biophilic elements moderately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Incorporated biophilic elements extensively and purposefully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334751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860D1F2-E934-538D-6D69-5DA89F906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745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212976"/>
            <a:ext cx="11323884" cy="2913189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2: Community Wellbeing &amp; Engagement</a:t>
            </a:r>
            <a:br>
              <a:rPr lang="en-SG" sz="2800" dirty="0"/>
            </a:br>
            <a:r>
              <a:rPr lang="en-SG" sz="2000" dirty="0"/>
              <a:t>2.2 Universal Design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1E398A-34F6-434B-877D-C1E744292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467841"/>
              </p:ext>
            </p:extLst>
          </p:nvPr>
        </p:nvGraphicFramePr>
        <p:xfrm>
          <a:off x="695400" y="1192853"/>
          <a:ext cx="7797216" cy="1280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87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544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4562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08966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866453188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2.2a Universal Design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basic and minimal UD features </a:t>
                      </a:r>
                    </a:p>
                  </a:txBody>
                  <a:tcPr marL="45720" marR="4572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comprehensive UD features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37555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extensive UD features using integrated approach e.g. involved key stakeholders for feedback, used innovative features to enhance accessibility for all users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48227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2CDBB1-43A0-A853-C4C8-B86971799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916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92896"/>
            <a:ext cx="11323884" cy="3633269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2: Community Wellbeing &amp; Engagement</a:t>
            </a:r>
            <a:br>
              <a:rPr lang="en-SG" sz="2800" dirty="0"/>
            </a:br>
            <a:r>
              <a:rPr lang="en-SG" sz="2000" dirty="0"/>
              <a:t>2.3 Community Engagement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7738753-C904-4054-AF51-58B5032DE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406863"/>
              </p:ext>
            </p:extLst>
          </p:nvPr>
        </p:nvGraphicFramePr>
        <p:xfrm>
          <a:off x="695400" y="1192853"/>
          <a:ext cx="5991911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03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886698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4668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09257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471979960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2.3a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Frequency of community activities and events (related to landscape)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Occasional frequency (e.g. once a year)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Moderate frequency (e.g. every 6 months)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8194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Frequent (e.g. at least once every 3 months)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279D04F-9364-7E7F-CA0D-68E374DA3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914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80928"/>
            <a:ext cx="11323884" cy="3345237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2: Community Wellbeing &amp; Engagement</a:t>
            </a:r>
            <a:br>
              <a:rPr lang="en-SG" sz="2800" dirty="0"/>
            </a:br>
            <a:r>
              <a:rPr lang="en-SG" sz="2000" dirty="0"/>
              <a:t>2.3 Community Engagement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7738753-C904-4054-AF51-58B5032DE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143362"/>
              </p:ext>
            </p:extLst>
          </p:nvPr>
        </p:nvGraphicFramePr>
        <p:xfrm>
          <a:off x="695400" y="1192853"/>
          <a:ext cx="7795798" cy="1280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03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688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5356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1154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240629534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2.3b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Variety of activities (related to landscape)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Ad-hoc events or short programmes offered to engage community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 term or in-depth programmes available e.g. volunteer guiding, regular sports classes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956167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Variety of events and programmes engaging different user groups e.g. volunteer groups,  educational trails, family events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D4BC422-B05E-C55E-A0B6-A7CECFC3F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451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0612A9-3B92-4674-AD9C-F65AE66FE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420F52-8B93-4CCF-B5C4-B8721903A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SG" sz="2800" dirty="0"/>
              <a:t>PART 2: COMMUNITY WELLBEING AND ENGAGEMENT</a:t>
            </a:r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E549B50B-DC7C-4ECF-9E54-D71E0BD94A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167035"/>
              </p:ext>
            </p:extLst>
          </p:nvPr>
        </p:nvGraphicFramePr>
        <p:xfrm>
          <a:off x="839416" y="2185315"/>
          <a:ext cx="8987056" cy="21123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19660">
                  <a:extLst>
                    <a:ext uri="{9D8B030D-6E8A-4147-A177-3AD203B41FA5}">
                      <a16:colId xmlns:a16="http://schemas.microsoft.com/office/drawing/2014/main" val="2656123347"/>
                    </a:ext>
                  </a:extLst>
                </a:gridCol>
                <a:gridCol w="2994902">
                  <a:extLst>
                    <a:ext uri="{9D8B030D-6E8A-4147-A177-3AD203B41FA5}">
                      <a16:colId xmlns:a16="http://schemas.microsoft.com/office/drawing/2014/main" val="3686194030"/>
                    </a:ext>
                  </a:extLst>
                </a:gridCol>
                <a:gridCol w="2116640">
                  <a:extLst>
                    <a:ext uri="{9D8B030D-6E8A-4147-A177-3AD203B41FA5}">
                      <a16:colId xmlns:a16="http://schemas.microsoft.com/office/drawing/2014/main" val="2776025586"/>
                    </a:ext>
                  </a:extLst>
                </a:gridCol>
                <a:gridCol w="1627927">
                  <a:extLst>
                    <a:ext uri="{9D8B030D-6E8A-4147-A177-3AD203B41FA5}">
                      <a16:colId xmlns:a16="http://schemas.microsoft.com/office/drawing/2014/main" val="1615581147"/>
                    </a:ext>
                  </a:extLst>
                </a:gridCol>
                <a:gridCol w="1627927">
                  <a:extLst>
                    <a:ext uri="{9D8B030D-6E8A-4147-A177-3AD203B41FA5}">
                      <a16:colId xmlns:a16="http://schemas.microsoft.com/office/drawing/2014/main" val="3351598533"/>
                    </a:ext>
                  </a:extLst>
                </a:gridCol>
              </a:tblGrid>
              <a:tr h="483741">
                <a:tc>
                  <a:txBody>
                    <a:bodyPr/>
                    <a:lstStyle/>
                    <a:p>
                      <a:r>
                        <a:rPr lang="en-US" sz="1800" dirty="0"/>
                        <a:t>S/N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CRITERIA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SELF-ASSESSED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ASSESSORS’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8499331"/>
                  </a:ext>
                </a:extLst>
              </a:tr>
              <a:tr h="375005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2.1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Wellbeing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075669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2.2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Universal Design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2097455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2.3*</a:t>
                      </a:r>
                    </a:p>
                  </a:txBody>
                  <a:tcPr marL="45720" marR="4572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Community Engagement</a:t>
                      </a:r>
                    </a:p>
                  </a:txBody>
                  <a:tcPr marL="45720" marR="4572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263646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TOTAL</a:t>
                      </a:r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14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93094084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5C0B10-94FB-3FB5-2503-FAE8D0A7A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60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429000"/>
            <a:ext cx="11323884" cy="2697165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3: Environmental Sustainability</a:t>
            </a:r>
            <a:br>
              <a:rPr lang="en-SG" sz="2800" dirty="0"/>
            </a:br>
            <a:r>
              <a:rPr lang="en-SG" sz="1800" dirty="0"/>
              <a:t>3.1 Management of Resources</a:t>
            </a:r>
            <a:endParaRPr lang="en-SG" sz="2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5D69D9-F877-47CE-8657-7CB1E7C58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557042"/>
              </p:ext>
            </p:extLst>
          </p:nvPr>
        </p:nvGraphicFramePr>
        <p:xfrm>
          <a:off x="695400" y="1192853"/>
          <a:ext cx="5552699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68000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248846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504904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199742301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3.1a Percentage of horticultural waste recycled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&gt;10% to 30% 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&gt;30% to 70%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&gt;70%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AF6BB16-D325-4964-A2F6-9078EAAC7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312162"/>
              </p:ext>
            </p:extLst>
          </p:nvPr>
        </p:nvGraphicFramePr>
        <p:xfrm>
          <a:off x="695400" y="2290133"/>
          <a:ext cx="5539307" cy="8229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4503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655949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3066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04840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134395042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3.1b On-site recycling of horticultural waste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Recycles some horticultural waste on-site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Recycles significant amount of horticultural waste on-site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23C8050-586C-4660-2CE7-27C91E6B3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434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501008"/>
            <a:ext cx="11323884" cy="2625157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3: Environmental Sustainability</a:t>
            </a:r>
            <a:br>
              <a:rPr lang="en-SG" sz="2800" dirty="0"/>
            </a:br>
            <a:r>
              <a:rPr lang="en-SG" sz="1800" dirty="0"/>
              <a:t>3.1 Management of Resources</a:t>
            </a:r>
            <a:endParaRPr lang="en-SG" sz="2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5D69D9-F877-47CE-8657-7CB1E7C58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806410"/>
              </p:ext>
            </p:extLst>
          </p:nvPr>
        </p:nvGraphicFramePr>
        <p:xfrm>
          <a:off x="695400" y="1192853"/>
          <a:ext cx="7058582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622608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187622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517403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283313368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3.1c Percentage of non-potable water used for irrigation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to &lt;50% non-potable water for irrigation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≥50% non-potable water for irrigation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≥50% non-potable water for irrigation, and requires minimal irrigation for plants to thrive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6F812DB-F307-445A-86EA-465BAC73D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875432"/>
              </p:ext>
            </p:extLst>
          </p:nvPr>
        </p:nvGraphicFramePr>
        <p:xfrm>
          <a:off x="695400" y="2290133"/>
          <a:ext cx="7048387" cy="8229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4503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148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7598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7337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343872274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3.1d Source of non-potable water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Collects some non-potable water on-site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Collects significant amount of non-potable water on-site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E7EAD7-9C05-0A2A-1FDE-06F88C78C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74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F6758F-336F-46BD-8C62-5CBA945B5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76872"/>
            <a:ext cx="11323884" cy="384929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B69309-E7A1-4044-B41D-B321B23B5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66C54EE4-B02A-4F57-8E8A-8B4863A21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74200" cy="904875"/>
          </a:xfrm>
        </p:spPr>
        <p:txBody>
          <a:bodyPr>
            <a:normAutofit/>
          </a:bodyPr>
          <a:lstStyle/>
          <a:p>
            <a:r>
              <a:rPr lang="en-SG" sz="2800" dirty="0"/>
              <a:t>Part 3: Environmental Sustainability</a:t>
            </a:r>
            <a:br>
              <a:rPr lang="en-SG" sz="2800" dirty="0"/>
            </a:br>
            <a:r>
              <a:rPr lang="en-SG" sz="1800" dirty="0"/>
              <a:t>3.2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Source of Materials</a:t>
            </a:r>
            <a:r>
              <a:rPr lang="en-GB" sz="1200" dirty="0"/>
              <a:t> </a:t>
            </a:r>
            <a:endParaRPr lang="en-SG" sz="28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9F8595E-B804-41AF-A8BB-D77F54F2B4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009708"/>
              </p:ext>
            </p:extLst>
          </p:nvPr>
        </p:nvGraphicFramePr>
        <p:xfrm>
          <a:off x="695400" y="1192853"/>
          <a:ext cx="6775203" cy="7423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302314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185589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55635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353676132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3.2a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Acquired plants from nurseries under NParks Nursery Accreditation Scheme (NAS)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20743-3C9C-3612-28BC-C36E33344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600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36912"/>
            <a:ext cx="11323884" cy="3489253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3: Environmental Sustainability</a:t>
            </a:r>
            <a:br>
              <a:rPr lang="en-SG" sz="2800" dirty="0"/>
            </a:br>
            <a:r>
              <a:rPr lang="en-SG" sz="1800" dirty="0"/>
              <a:t>3.2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Source of Materials</a:t>
            </a:r>
            <a:endParaRPr lang="en-SG" sz="2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5D69D9-F877-47CE-8657-7CB1E7C58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536529"/>
              </p:ext>
            </p:extLst>
          </p:nvPr>
        </p:nvGraphicFramePr>
        <p:xfrm>
          <a:off x="695400" y="1192853"/>
          <a:ext cx="5589794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21493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504904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312891431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3.2b Sustainable source for construction and landscaping materials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&lt;10% of materials of applicable usage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to 50% of materials of applicable usage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&gt;50% of materials of applicable usage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9E4D19-C93F-37B0-1707-DF132C4BF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452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4E6A71-D3A0-461C-B85D-90246F55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F915F6-F430-43AA-A351-F2D92F6CEC60}"/>
              </a:ext>
            </a:extLst>
          </p:cNvPr>
          <p:cNvSpPr txBox="1"/>
          <p:nvPr/>
        </p:nvSpPr>
        <p:spPr>
          <a:xfrm>
            <a:off x="4223792" y="836712"/>
            <a:ext cx="31227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Development Owner: </a:t>
            </a:r>
          </a:p>
          <a:p>
            <a:r>
              <a:rPr lang="en-US" b="1" dirty="0"/>
              <a:t>XXX</a:t>
            </a:r>
          </a:p>
          <a:p>
            <a:endParaRPr lang="en-US" b="1" dirty="0"/>
          </a:p>
          <a:p>
            <a:r>
              <a:rPr lang="en-US" dirty="0"/>
              <a:t>Landscape Architect: </a:t>
            </a:r>
          </a:p>
          <a:p>
            <a:r>
              <a:rPr lang="en-US" b="1" dirty="0"/>
              <a:t>XXX</a:t>
            </a:r>
          </a:p>
          <a:p>
            <a:endParaRPr lang="en-SG" dirty="0"/>
          </a:p>
          <a:p>
            <a:r>
              <a:rPr lang="en-SG" dirty="0"/>
              <a:t>Architect: </a:t>
            </a:r>
          </a:p>
          <a:p>
            <a:r>
              <a:rPr lang="en-US" b="1" dirty="0"/>
              <a:t>XXX</a:t>
            </a:r>
            <a:endParaRPr lang="en-SG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7A1419-72FB-463D-A94D-DEF1EC7336C4}"/>
              </a:ext>
            </a:extLst>
          </p:cNvPr>
          <p:cNvSpPr txBox="1"/>
          <p:nvPr/>
        </p:nvSpPr>
        <p:spPr>
          <a:xfrm>
            <a:off x="983432" y="836712"/>
            <a:ext cx="31227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Name:</a:t>
            </a:r>
          </a:p>
          <a:p>
            <a:r>
              <a:rPr lang="en-US" b="1" dirty="0"/>
              <a:t>XXX</a:t>
            </a:r>
          </a:p>
          <a:p>
            <a:endParaRPr lang="en-US" b="1" dirty="0"/>
          </a:p>
          <a:p>
            <a:r>
              <a:rPr lang="en-US" dirty="0"/>
              <a:t>Type:</a:t>
            </a:r>
          </a:p>
          <a:p>
            <a:r>
              <a:rPr lang="en-US" b="1" dirty="0"/>
              <a:t>Residential/Commercial/etc.</a:t>
            </a:r>
          </a:p>
          <a:p>
            <a:endParaRPr lang="en-US" dirty="0"/>
          </a:p>
          <a:p>
            <a:r>
              <a:rPr lang="en-US" dirty="0"/>
              <a:t>Address: </a:t>
            </a:r>
          </a:p>
          <a:p>
            <a:r>
              <a:rPr lang="en-US" b="1" dirty="0"/>
              <a:t>XXX</a:t>
            </a:r>
          </a:p>
          <a:p>
            <a:endParaRPr lang="en-SG" dirty="0"/>
          </a:p>
          <a:p>
            <a:r>
              <a:rPr lang="en-SG" dirty="0"/>
              <a:t>Site Area: </a:t>
            </a:r>
          </a:p>
          <a:p>
            <a:r>
              <a:rPr lang="en-SG" b="1" dirty="0"/>
              <a:t>XXX</a:t>
            </a:r>
          </a:p>
          <a:p>
            <a:endParaRPr lang="en-SG" dirty="0"/>
          </a:p>
          <a:p>
            <a:r>
              <a:rPr lang="en-SG" dirty="0"/>
              <a:t>Completion Date: </a:t>
            </a:r>
          </a:p>
          <a:p>
            <a:r>
              <a:rPr lang="en-SG" b="1" dirty="0"/>
              <a:t>XXX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60EFC0-4DD3-9E2E-FE31-98FCE9586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345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36912"/>
            <a:ext cx="11323884" cy="3489253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3: Environmental Sustainability</a:t>
            </a:r>
            <a:br>
              <a:rPr lang="en-SG" sz="2800" dirty="0"/>
            </a:br>
            <a:r>
              <a:rPr lang="en-SG" sz="1800" dirty="0"/>
              <a:t>3.3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Stormwater Management</a:t>
            </a:r>
            <a:r>
              <a:rPr lang="en-GB" sz="1200" dirty="0"/>
              <a:t> </a:t>
            </a:r>
            <a:endParaRPr lang="en-SG" sz="2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5D69D9-F877-47CE-8657-7CB1E7C58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143728"/>
              </p:ext>
            </p:extLst>
          </p:nvPr>
        </p:nvGraphicFramePr>
        <p:xfrm>
          <a:off x="695400" y="1192853"/>
          <a:ext cx="5361004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08727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504904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970130248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3.3a Treatment of run-off through natural hydrological features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&lt;10% of total site area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 to 25% of total site area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&gt;25% of total site area, or if attained ABC Certified Gold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2149671-7FA2-5205-9AC9-3653522AC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644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36912"/>
            <a:ext cx="11323884" cy="3489253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3: Environmental Sustainability</a:t>
            </a:r>
            <a:br>
              <a:rPr lang="en-SG" sz="2800" dirty="0"/>
            </a:br>
            <a:r>
              <a:rPr lang="en-SG" sz="1800" dirty="0"/>
              <a:t>3.3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Stormwater Management</a:t>
            </a:r>
            <a:r>
              <a:rPr lang="en-GB" sz="1200" dirty="0"/>
              <a:t> 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EEE74F4-5C81-4A23-BF1B-FB6E301CB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401376"/>
              </p:ext>
            </p:extLst>
          </p:nvPr>
        </p:nvGraphicFramePr>
        <p:xfrm>
          <a:off x="695400" y="1313932"/>
          <a:ext cx="6670068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03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557395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6653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4732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4229417334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3.3b Design of natural hydrological features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high maintenance, choice of plants can be improved 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moderate maintenance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69600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Designed for low maintenance, good functionality and choice of plants.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8640378-787E-A86A-935F-ED63A7C0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172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92896"/>
            <a:ext cx="11323884" cy="3633269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3: Environmental Sustainability</a:t>
            </a:r>
            <a:br>
              <a:rPr lang="en-SG" sz="2800" dirty="0"/>
            </a:br>
            <a:r>
              <a:rPr lang="en-SG" sz="1800" dirty="0"/>
              <a:t>3.3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Stormwater Management</a:t>
            </a:r>
            <a:r>
              <a:rPr lang="en-GB" sz="1200" dirty="0"/>
              <a:t> 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EEE74F4-5C81-4A23-BF1B-FB6E301CB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678230"/>
              </p:ext>
            </p:extLst>
          </p:nvPr>
        </p:nvGraphicFramePr>
        <p:xfrm>
          <a:off x="695400" y="1313932"/>
          <a:ext cx="7718547" cy="8229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7728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413439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7996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8435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625021085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3.3c Quality of natural features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Features are functional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Features are well-maintained and serve purposeful objectives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88CD067-CD17-770F-E6F5-FAD1EDDF8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052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C72A5C3-E985-42E2-A083-94AB8EE8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sz="3600" dirty="0"/>
              <a:t>Part 3: Environmental Sustainability</a:t>
            </a:r>
            <a:endParaRPr lang="en-GB" dirty="0"/>
          </a:p>
        </p:txBody>
      </p:sp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B06632C6-8705-46C5-8E38-838F4C1EB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985838"/>
              </p:ext>
            </p:extLst>
          </p:nvPr>
        </p:nvGraphicFramePr>
        <p:xfrm>
          <a:off x="767408" y="2060848"/>
          <a:ext cx="8987056" cy="21123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19660">
                  <a:extLst>
                    <a:ext uri="{9D8B030D-6E8A-4147-A177-3AD203B41FA5}">
                      <a16:colId xmlns:a16="http://schemas.microsoft.com/office/drawing/2014/main" val="2656123347"/>
                    </a:ext>
                  </a:extLst>
                </a:gridCol>
                <a:gridCol w="2994902">
                  <a:extLst>
                    <a:ext uri="{9D8B030D-6E8A-4147-A177-3AD203B41FA5}">
                      <a16:colId xmlns:a16="http://schemas.microsoft.com/office/drawing/2014/main" val="3686194030"/>
                    </a:ext>
                  </a:extLst>
                </a:gridCol>
                <a:gridCol w="2116640">
                  <a:extLst>
                    <a:ext uri="{9D8B030D-6E8A-4147-A177-3AD203B41FA5}">
                      <a16:colId xmlns:a16="http://schemas.microsoft.com/office/drawing/2014/main" val="2776025586"/>
                    </a:ext>
                  </a:extLst>
                </a:gridCol>
                <a:gridCol w="1627927">
                  <a:extLst>
                    <a:ext uri="{9D8B030D-6E8A-4147-A177-3AD203B41FA5}">
                      <a16:colId xmlns:a16="http://schemas.microsoft.com/office/drawing/2014/main" val="1615581147"/>
                    </a:ext>
                  </a:extLst>
                </a:gridCol>
                <a:gridCol w="1627927">
                  <a:extLst>
                    <a:ext uri="{9D8B030D-6E8A-4147-A177-3AD203B41FA5}">
                      <a16:colId xmlns:a16="http://schemas.microsoft.com/office/drawing/2014/main" val="3490504501"/>
                    </a:ext>
                  </a:extLst>
                </a:gridCol>
              </a:tblGrid>
              <a:tr h="483741">
                <a:tc>
                  <a:txBody>
                    <a:bodyPr/>
                    <a:lstStyle/>
                    <a:p>
                      <a:r>
                        <a:rPr lang="en-US" sz="1800" dirty="0"/>
                        <a:t>S/N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CRITERIA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SELF-ASSESSED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ASSESSORS’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8499331"/>
                  </a:ext>
                </a:extLst>
              </a:tr>
              <a:tr h="375005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3.1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Management of Resources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075669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3.2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Source of Materials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2097455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3.3*</a:t>
                      </a:r>
                    </a:p>
                  </a:txBody>
                  <a:tcPr marL="45720" marR="4572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Stormwater Management</a:t>
                      </a:r>
                    </a:p>
                  </a:txBody>
                  <a:tcPr marL="45720" marR="4572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263646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TOTAL</a:t>
                      </a:r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93094084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021BD2C-BA26-A44C-CC1D-866BA4BD4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701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3872" y="1192854"/>
            <a:ext cx="6989612" cy="4933312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4: Biodiversity Conservation</a:t>
            </a:r>
            <a:br>
              <a:rPr lang="en-SG" sz="2800" dirty="0"/>
            </a:br>
            <a:r>
              <a:rPr lang="en-SG" sz="1800" dirty="0"/>
              <a:t>4.1 Native Plants</a:t>
            </a:r>
            <a:endParaRPr lang="en-SG" sz="28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7B01330-0B15-4033-A422-3B6C61E84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550961"/>
              </p:ext>
            </p:extLst>
          </p:nvPr>
        </p:nvGraphicFramePr>
        <p:xfrm>
          <a:off x="695400" y="1192853"/>
          <a:ext cx="3948132" cy="15544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12925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15515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488743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961552507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4.1a Number of planted species that are native to Southeast Asia region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 to &lt;20%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to &lt;40%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 to &lt;60%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62F526-8A44-4CA1-BB42-812F00E5DB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296249"/>
              </p:ext>
            </p:extLst>
          </p:nvPr>
        </p:nvGraphicFramePr>
        <p:xfrm>
          <a:off x="695400" y="2767625"/>
          <a:ext cx="3948132" cy="15544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12925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15515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488743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2392031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4.1b Quantity of planted species that are native to Southeast Asia region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 to &lt;20%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to &lt;40%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 to &lt;60%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8670D02-DA91-4DCD-4E6E-939F98CF09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246700"/>
              </p:ext>
            </p:extLst>
          </p:nvPr>
        </p:nvGraphicFramePr>
        <p:xfrm>
          <a:off x="704587" y="4293096"/>
          <a:ext cx="3956144" cy="1737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2487158547"/>
                    </a:ext>
                  </a:extLst>
                </a:gridCol>
                <a:gridCol w="201195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2392031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4.1c Efforts to manage invasive species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Demonstrated basic efforts to manage use of and impact of invasive species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Demonstrated comprehensive efforts  to manage use of and impact of invasive species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7176A4-3F59-EDCE-7B5E-AB0B8B760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3324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708920"/>
            <a:ext cx="11238084" cy="3417246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4: Biodiversity Conservation</a:t>
            </a:r>
            <a:br>
              <a:rPr lang="en-SG" sz="2800" dirty="0"/>
            </a:br>
            <a:r>
              <a:rPr lang="en-SG" sz="1800" dirty="0"/>
              <a:t>4.2 Biodiversity-sensitive Planting &amp; Design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474062"/>
              </p:ext>
            </p:extLst>
          </p:nvPr>
        </p:nvGraphicFramePr>
        <p:xfrm>
          <a:off x="695400" y="1192853"/>
          <a:ext cx="7272473" cy="1005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4503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364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2550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2047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571189969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4.2a Understanding of existing habitats, ecological processes and nearby environments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Identified site conditions and features 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Demonstrated understanding of existing site conditions, ecological networks beyond site and impact of development on it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45ADF78-2C0F-6C33-3C03-F3B71AFB3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9132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3429000"/>
            <a:ext cx="11238084" cy="2697166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4: Biodiversity Conservation</a:t>
            </a:r>
            <a:br>
              <a:rPr lang="en-SG" sz="2800" dirty="0"/>
            </a:br>
            <a:r>
              <a:rPr lang="en-SG" sz="1800" dirty="0"/>
              <a:t>4.2 Biodiversity-sensitive Planting &amp; Design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599602"/>
              </p:ext>
            </p:extLst>
          </p:nvPr>
        </p:nvGraphicFramePr>
        <p:xfrm>
          <a:off x="695400" y="1192853"/>
          <a:ext cx="7054140" cy="20116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1438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752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1667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8086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5182931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4.2b Habitat creation through planting design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Incorporated small themed trails and plots based on existing planting. e.g. butterfly-attracting shrubs, bee trails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Fairly Good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Either enhanced existing habitats or created new moderately-sized habitats. e.g. grasslands, riverine, dragonfly ponds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Good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02375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Emulated native landscapes with flora and fauna demonstrated to create habitat, linkage of different landscape areas in development and to surrounding habitats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BF098EA-0820-C67F-25C1-B614FB4D9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3024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708920"/>
            <a:ext cx="11238084" cy="3417246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4: Biodiversity Conservation</a:t>
            </a:r>
            <a:br>
              <a:rPr lang="en-SG" sz="2800" dirty="0"/>
            </a:br>
            <a:r>
              <a:rPr lang="en-SG" sz="1800" dirty="0"/>
              <a:t>4.2 Biodiversity-sensitive Planting &amp; Design</a:t>
            </a:r>
            <a:endParaRPr lang="en-SG" sz="2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D1E5E05-01D2-40E2-A633-AC48028D62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836975"/>
              </p:ext>
            </p:extLst>
          </p:nvPr>
        </p:nvGraphicFramePr>
        <p:xfrm>
          <a:off x="695400" y="1192853"/>
          <a:ext cx="5990880" cy="8229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794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876548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3201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22233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312707546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4.2c Management of glass facades and lighting for wildlife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 is able to </a:t>
                      </a: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minimise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Executed </a:t>
                      </a: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retrofitting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lighting management purposefully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1D01587-0210-350D-AB4A-00D919FC6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5864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636912"/>
            <a:ext cx="11238084" cy="348925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4: Biodiversity Conservation</a:t>
            </a:r>
            <a:br>
              <a:rPr lang="en-SG" sz="2800" dirty="0"/>
            </a:br>
            <a:r>
              <a:rPr lang="en-SG" sz="1800" dirty="0"/>
              <a:t>4.</a:t>
            </a:r>
            <a:r>
              <a:rPr lang="en-US" sz="1800" dirty="0"/>
              <a:t>3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Conservation of Habitats</a:t>
            </a:r>
            <a:endParaRPr lang="en-SG" sz="28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79226BD-E541-47D2-8105-F4755DD83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882354"/>
              </p:ext>
            </p:extLst>
          </p:nvPr>
        </p:nvGraphicFramePr>
        <p:xfrm>
          <a:off x="695400" y="1180144"/>
          <a:ext cx="6696588" cy="8229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4503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791102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1743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829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559296602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4.3a Efforts to monitor changes in flora and fauna species composition and numbers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Conducted ad-hoc surveys or findings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Conducted consistent surveys to monitor changes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CB1DDF-1E2D-4674-F710-23C9446B1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205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3068960"/>
            <a:ext cx="11238084" cy="3057206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4: Biodiversity Conservation</a:t>
            </a:r>
            <a:br>
              <a:rPr lang="en-SG" sz="2800" dirty="0"/>
            </a:br>
            <a:r>
              <a:rPr lang="en-SG" sz="1800" dirty="0"/>
              <a:t>4.</a:t>
            </a:r>
            <a:r>
              <a:rPr lang="en-US" sz="1800" dirty="0"/>
              <a:t>4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Conservation of Habitats</a:t>
            </a:r>
            <a:endParaRPr lang="en-SG" sz="28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79226BD-E541-47D2-8105-F4755DD83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139929"/>
              </p:ext>
            </p:extLst>
          </p:nvPr>
        </p:nvGraphicFramePr>
        <p:xfrm>
          <a:off x="695400" y="1323062"/>
          <a:ext cx="5951211" cy="8229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03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82808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2232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961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688022504"/>
                    </a:ext>
                  </a:extLst>
                </a:gridCol>
              </a:tblGrid>
              <a:tr h="16018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4.3b Mitigations for maintenance works to lessen impact on biodiversity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1139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efforts implemented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6696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Consistent and comprehensive efforts 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31566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B0C9613-1DE7-3908-EBFB-519F86149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464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4D5C025-2E61-4E3F-992C-E2C7C4DBA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SCORES SUMMARY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AD9CA2-A184-43F4-8051-0E5110D2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6" name="Table 12">
            <a:extLst>
              <a:ext uri="{FF2B5EF4-FFF2-40B4-BE49-F238E27FC236}">
                <a16:creationId xmlns:a16="http://schemas.microsoft.com/office/drawing/2014/main" id="{AD62102D-95C8-4029-A36A-D08DC9BF40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15541"/>
              </p:ext>
            </p:extLst>
          </p:nvPr>
        </p:nvGraphicFramePr>
        <p:xfrm>
          <a:off x="767408" y="1772816"/>
          <a:ext cx="10100757" cy="424847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92455">
                  <a:extLst>
                    <a:ext uri="{9D8B030D-6E8A-4147-A177-3AD203B41FA5}">
                      <a16:colId xmlns:a16="http://schemas.microsoft.com/office/drawing/2014/main" val="1776648508"/>
                    </a:ext>
                  </a:extLst>
                </a:gridCol>
                <a:gridCol w="4228910">
                  <a:extLst>
                    <a:ext uri="{9D8B030D-6E8A-4147-A177-3AD203B41FA5}">
                      <a16:colId xmlns:a16="http://schemas.microsoft.com/office/drawing/2014/main" val="867132773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4234092641"/>
                    </a:ext>
                  </a:extLst>
                </a:gridCol>
                <a:gridCol w="1631696">
                  <a:extLst>
                    <a:ext uri="{9D8B030D-6E8A-4147-A177-3AD203B41FA5}">
                      <a16:colId xmlns:a16="http://schemas.microsoft.com/office/drawing/2014/main" val="4280387688"/>
                    </a:ext>
                  </a:extLst>
                </a:gridCol>
                <a:gridCol w="1631696">
                  <a:extLst>
                    <a:ext uri="{9D8B030D-6E8A-4147-A177-3AD203B41FA5}">
                      <a16:colId xmlns:a16="http://schemas.microsoft.com/office/drawing/2014/main" val="809490963"/>
                    </a:ext>
                  </a:extLst>
                </a:gridCol>
              </a:tblGrid>
              <a:tr h="684975">
                <a:tc>
                  <a:txBody>
                    <a:bodyPr/>
                    <a:lstStyle/>
                    <a:p>
                      <a:pPr algn="l" fontAlgn="ctr"/>
                      <a:r>
                        <a:rPr lang="en-SG" dirty="0"/>
                        <a:t>S/N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SG" dirty="0"/>
                        <a:t>CRITERIA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dirty="0"/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dirty="0"/>
                        <a:t>SELF-ASSESSED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dirty="0"/>
                        <a:t>ASSESSORS’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5183408"/>
                  </a:ext>
                </a:extLst>
              </a:tr>
              <a:tr h="39685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DESIGN &amp; LANDSCAPE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4</a:t>
                      </a:r>
                      <a:r>
                        <a:rPr lang="en-SG" dirty="0"/>
                        <a:t>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76690377"/>
                  </a:ext>
                </a:extLst>
              </a:tr>
              <a:tr h="39685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COMMUNITY WELLBEING &amp; ENGAGEMENT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1</a:t>
                      </a:r>
                      <a:r>
                        <a:rPr lang="en-SG" dirty="0"/>
                        <a:t>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04420468"/>
                  </a:ext>
                </a:extLst>
              </a:tr>
              <a:tr h="39685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ENVIRONMENTAL SUSTAINABILITY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2</a:t>
                      </a:r>
                      <a:r>
                        <a:rPr lang="en-SG" dirty="0"/>
                        <a:t>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095971924"/>
                  </a:ext>
                </a:extLst>
              </a:tr>
              <a:tr h="39685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BIODIVERSITY CONSERVATION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2</a:t>
                      </a:r>
                      <a:r>
                        <a:rPr lang="en-SG" dirty="0"/>
                        <a:t>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781577996"/>
                  </a:ext>
                </a:extLst>
              </a:tr>
              <a:tr h="39685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MAINTENANCE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3</a:t>
                      </a:r>
                      <a:r>
                        <a:rPr lang="en-SG" dirty="0"/>
                        <a:t>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937561116"/>
                  </a:ext>
                </a:extLst>
              </a:tr>
              <a:tr h="39685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6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BONUS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5</a:t>
                      </a:r>
                      <a:endParaRPr lang="en-SG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94743"/>
                  </a:ext>
                </a:extLst>
              </a:tr>
              <a:tr h="1182396">
                <a:tc>
                  <a:txBody>
                    <a:bodyPr/>
                    <a:lstStyle/>
                    <a:p>
                      <a:endParaRPr lang="en-SG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SG" b="1" dirty="0"/>
                        <a:t>TOTAL</a:t>
                      </a: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b="1" dirty="0"/>
                        <a:t>XXX</a:t>
                      </a: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b="1" dirty="0"/>
                        <a:t>XXX</a:t>
                      </a:r>
                    </a:p>
                    <a:p>
                      <a:pPr algn="ctr" fontAlgn="ctr"/>
                      <a:r>
                        <a:rPr lang="en-SG" b="1" dirty="0"/>
                        <a:t>Certified/Silver/Gold/Platinum (XX%)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SG" b="1" dirty="0"/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23071660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B225FF-3C18-94E1-67DC-94102BBA9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7138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C72A5C3-E985-42E2-A083-94AB8EE8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sz="3600" dirty="0"/>
              <a:t>Part 4: Biodiversity Conservation</a:t>
            </a:r>
            <a:endParaRPr lang="en-GB" dirty="0"/>
          </a:p>
        </p:txBody>
      </p:sp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B06632C6-8705-46C5-8E38-838F4C1EB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985076"/>
              </p:ext>
            </p:extLst>
          </p:nvPr>
        </p:nvGraphicFramePr>
        <p:xfrm>
          <a:off x="767408" y="2060848"/>
          <a:ext cx="9806136" cy="21123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21385">
                  <a:extLst>
                    <a:ext uri="{9D8B030D-6E8A-4147-A177-3AD203B41FA5}">
                      <a16:colId xmlns:a16="http://schemas.microsoft.com/office/drawing/2014/main" val="2656123347"/>
                    </a:ext>
                  </a:extLst>
                </a:gridCol>
                <a:gridCol w="3797300">
                  <a:extLst>
                    <a:ext uri="{9D8B030D-6E8A-4147-A177-3AD203B41FA5}">
                      <a16:colId xmlns:a16="http://schemas.microsoft.com/office/drawing/2014/main" val="3686194030"/>
                    </a:ext>
                  </a:extLst>
                </a:gridCol>
                <a:gridCol w="2122533">
                  <a:extLst>
                    <a:ext uri="{9D8B030D-6E8A-4147-A177-3AD203B41FA5}">
                      <a16:colId xmlns:a16="http://schemas.microsoft.com/office/drawing/2014/main" val="2776025586"/>
                    </a:ext>
                  </a:extLst>
                </a:gridCol>
                <a:gridCol w="1632459">
                  <a:extLst>
                    <a:ext uri="{9D8B030D-6E8A-4147-A177-3AD203B41FA5}">
                      <a16:colId xmlns:a16="http://schemas.microsoft.com/office/drawing/2014/main" val="1615581147"/>
                    </a:ext>
                  </a:extLst>
                </a:gridCol>
                <a:gridCol w="1632459">
                  <a:extLst>
                    <a:ext uri="{9D8B030D-6E8A-4147-A177-3AD203B41FA5}">
                      <a16:colId xmlns:a16="http://schemas.microsoft.com/office/drawing/2014/main" val="1893947207"/>
                    </a:ext>
                  </a:extLst>
                </a:gridCol>
              </a:tblGrid>
              <a:tr h="483741">
                <a:tc>
                  <a:txBody>
                    <a:bodyPr/>
                    <a:lstStyle/>
                    <a:p>
                      <a:r>
                        <a:rPr lang="en-US" sz="1800" dirty="0"/>
                        <a:t>S/N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CRITERIA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SELF-ASSESSED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ASSESSORS’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8499331"/>
                  </a:ext>
                </a:extLst>
              </a:tr>
              <a:tr h="375005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4.1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Native Plants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075669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4.2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Biodiversity-sensitive Planting &amp; Design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2097455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4.3*</a:t>
                      </a:r>
                    </a:p>
                  </a:txBody>
                  <a:tcPr marL="45720" marR="4572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Conservation of Habitats</a:t>
                      </a:r>
                    </a:p>
                  </a:txBody>
                  <a:tcPr marL="45720" marR="4572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263646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TOTAL</a:t>
                      </a:r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93094084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E5BBC4-768B-5B55-3BD0-0D2B23AF9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50004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3284984"/>
            <a:ext cx="11238084" cy="2841182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SG" sz="1800" dirty="0"/>
              <a:t>5.1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for Landscape Maintainability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794916"/>
              </p:ext>
            </p:extLst>
          </p:nvPr>
        </p:nvGraphicFramePr>
        <p:xfrm>
          <a:off x="695400" y="1192853"/>
          <a:ext cx="6708238" cy="1828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1438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406098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1667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8086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427912730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5.1a Plant species selection and placement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high frequency of softscape maintenance due to placement and choice of plant species 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Fairly Good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moderate frequency of softscape maintenance due to placement and choice of plant species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Good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02375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minimal softscape maintenance across different weather conditions due to placement and choice of plant species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5577FB5-73B1-86F3-3C1B-2AB8F3F52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1084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636912"/>
            <a:ext cx="11238084" cy="348925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SG" sz="1800" dirty="0"/>
              <a:t>5.1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for Landscape Maintainability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382265"/>
              </p:ext>
            </p:extLst>
          </p:nvPr>
        </p:nvGraphicFramePr>
        <p:xfrm>
          <a:off x="695400" y="1192853"/>
          <a:ext cx="9203910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02881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6549263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4655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26162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686582863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5.1b Hardscape elements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high frequency of hardscape maintenance due to choice or design of hardscape elements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Moderate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moderate frequency of hardscape maintenance due to choice or design of hardscape elements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minimal hardscape maintenance due to choice or design of hardscape elements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544510D-48AF-3C61-B416-23FE0871D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5248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636912"/>
            <a:ext cx="11238084" cy="348925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SG" sz="1800" dirty="0"/>
              <a:t>5.1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for Landscape Maintainability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096183"/>
              </p:ext>
            </p:extLst>
          </p:nvPr>
        </p:nvGraphicFramePr>
        <p:xfrm>
          <a:off x="695400" y="1192853"/>
          <a:ext cx="8621520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02881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967476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4492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25722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276353093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5.1c Ease of landscape maintenance access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landscaped areas can be easily accessed for inspection and maintenance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Moderate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Moderate amount of landscaped areas can be easily accessed for inspection and maintenance 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landscaped areas can be easily accessed for inspection and maintenance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1086096-7A09-823A-37A4-12B87CB22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0616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636912"/>
            <a:ext cx="11238084" cy="348925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SG" sz="1800" dirty="0"/>
              <a:t>5.1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for Landscape Maintainability</a:t>
            </a:r>
            <a:endParaRPr lang="en-SG" sz="2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3A08869-C3F1-4347-B01D-1C9492D17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307813"/>
              </p:ext>
            </p:extLst>
          </p:nvPr>
        </p:nvGraphicFramePr>
        <p:xfrm>
          <a:off x="695400" y="1337419"/>
          <a:ext cx="6547784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995863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296227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524745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602140416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5.1d Irrigation efficiency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 auto-irrigation for &lt;10% of landscape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 auto-irrigation for 10% to &lt;50% of landscape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Either ≥50% of auto-irrigated landscape, or minimal to no irrigation is required 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5CFC1F-F950-618E-FB63-8D22533A5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5829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276872"/>
            <a:ext cx="11238084" cy="384929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US" sz="1800" dirty="0"/>
              <a:t>5.2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Maintenance Plans and Operations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429254"/>
              </p:ext>
            </p:extLst>
          </p:nvPr>
        </p:nvGraphicFramePr>
        <p:xfrm>
          <a:off x="695400" y="1192853"/>
          <a:ext cx="6812523" cy="1005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4503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910519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0803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5749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64476175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5.2a Management plans for softscape and hardscape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basic documentation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comprehensive plans and documentation that cover various aspects  with clear objectives stated and implemented with feedback channel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397618-DAC3-D6F0-3164-16F329C71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2998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420888"/>
            <a:ext cx="11238084" cy="3705278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US" sz="1800" dirty="0"/>
              <a:t>5.2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Maintenance Plans and Operations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220485"/>
              </p:ext>
            </p:extLst>
          </p:nvPr>
        </p:nvGraphicFramePr>
        <p:xfrm>
          <a:off x="695400" y="1192853"/>
          <a:ext cx="7449501" cy="1280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328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0803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5749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32512916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5.2b Inspection and monitoring of hardscape and softscape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basic inspection reports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reports of inspections conducted in moderate frequency (e.g. annually)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reports of inspections conducted frequently (e.g. every 6 months) and demonstrated efforts to rectify areas of concern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776653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7436348-C279-3DE1-FF52-AE9C24829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3278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348880"/>
            <a:ext cx="11238084" cy="3777286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US" sz="1800" dirty="0"/>
              <a:t>5.2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Maintenance Plans and Operations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94360"/>
              </p:ext>
            </p:extLst>
          </p:nvPr>
        </p:nvGraphicFramePr>
        <p:xfrm>
          <a:off x="695400" y="1192853"/>
          <a:ext cx="5216958" cy="8229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4503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314954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0803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5749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448196275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5.2c Smart operations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 simple smart operations features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 smart operations features extensively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B1681A5-2E40-FC1E-AA7A-0293A294A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9515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348880"/>
            <a:ext cx="11238084" cy="3777286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US" sz="1800" dirty="0"/>
              <a:t>5.2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Maintenance Plans and Operations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271593"/>
              </p:ext>
            </p:extLst>
          </p:nvPr>
        </p:nvGraphicFramePr>
        <p:xfrm>
          <a:off x="695400" y="1192853"/>
          <a:ext cx="5216958" cy="7315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779457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190803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5749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448196275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5.2d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Employs a Certified </a:t>
                      </a:r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Practising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Horticulturist (CPH) with currently valid certification in maintenance operations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2544866-CFC0-63FF-EB1E-FD58BDAD8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4280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996952"/>
            <a:ext cx="11238084" cy="312921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US" sz="1800" dirty="0"/>
              <a:t>5.3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Softscape Quality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766853"/>
              </p:ext>
            </p:extLst>
          </p:nvPr>
        </p:nvGraphicFramePr>
        <p:xfrm>
          <a:off x="695400" y="1192853"/>
          <a:ext cx="8571392" cy="1645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87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6336000">
                  <a:extLst>
                    <a:ext uri="{9D8B030D-6E8A-4147-A177-3AD203B41FA5}">
                      <a16:colId xmlns:a16="http://schemas.microsoft.com/office/drawing/2014/main" val="606466876"/>
                    </a:ext>
                  </a:extLst>
                </a:gridCol>
                <a:gridCol w="204153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47155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448196275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5.3a Softscape Quality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Minimal patches are well-maintained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Fairly 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areas are well-maintained, numerous areas require immediate attention (e.g. safety concerns)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557576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areas require attention (e.g. waterlogging, bald patches)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685715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of softscape is lush, very minimal patches to be improved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79084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Softscape is lush, healthy and well-maintained with no apparent issues.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341165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2E2AB6-02F9-4E3B-8198-413AFAE22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415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FEED0E-723E-4295-9636-77948C88A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068960"/>
            <a:ext cx="11323884" cy="3057205"/>
          </a:xfrm>
        </p:spPr>
        <p:txBody>
          <a:bodyPr>
            <a:normAutofit/>
          </a:bodyPr>
          <a:lstStyle/>
          <a:p>
            <a:r>
              <a:rPr lang="en-SG" sz="2000" i="1" dirty="0"/>
              <a:t>Please include explanations, photos, documentation, statistics, etc. to support self-assessed score for each criteria</a:t>
            </a:r>
          </a:p>
          <a:p>
            <a:r>
              <a:rPr lang="en-SG" sz="2000" i="1" dirty="0"/>
              <a:t>For documents that are not convenient for including in presentation, please send the separate files</a:t>
            </a:r>
          </a:p>
          <a:p>
            <a:r>
              <a:rPr lang="en-SG" sz="2000" i="1" dirty="0"/>
              <a:t>You may send additional supporting documents separately too</a:t>
            </a:r>
            <a:endParaRPr lang="en-GB" sz="20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4E6A71-D3A0-461C-B85D-90246F55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788473-6AFA-44C0-9DF3-5CAE26908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1: Design &amp; Landscape</a:t>
            </a:r>
            <a:br>
              <a:rPr lang="en-SG" sz="2800" dirty="0"/>
            </a:br>
            <a:r>
              <a:rPr lang="en-SG" sz="2000" dirty="0"/>
              <a:t>1.1 Overall Landscape Concept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F11A037-5FA9-45EF-A23F-031022037D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418278"/>
              </p:ext>
            </p:extLst>
          </p:nvPr>
        </p:nvGraphicFramePr>
        <p:xfrm>
          <a:off x="695400" y="1196752"/>
          <a:ext cx="6366178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284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9886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327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683710445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b="1" u="none" strike="noStrike" dirty="0">
                          <a:effectLst/>
                        </a:rPr>
                        <a:t>1.1a  </a:t>
                      </a:r>
                      <a:r>
                        <a:rPr lang="en-US" sz="1200" b="1" u="none" strike="noStrike" dirty="0">
                          <a:effectLst/>
                        </a:rPr>
                        <a:t>Review of site conditions and landscape concept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Made occasional simple changes to achieve purposeful objectives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Good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Reviewed overall landscape bi-annually, refreshing or implementing enhancements to meet purposeful objectives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Reviewed overall landscape at least annually, refreshing or implementing enhancements to meet purposeful objectives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51355-8F40-1D94-7601-02C839FA0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421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636912"/>
            <a:ext cx="11238084" cy="348925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SG" sz="1800" dirty="0"/>
              <a:t>5.4 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for Skyrise Greenery Maintenance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771582"/>
              </p:ext>
            </p:extLst>
          </p:nvPr>
        </p:nvGraphicFramePr>
        <p:xfrm>
          <a:off x="695400" y="1192853"/>
          <a:ext cx="8452854" cy="1280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03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6322378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4215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24973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99307466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5.4a Maintainability of skyrise greenery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high frequency of maintenance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moderate maintenance frequency, or implemented strategies to reduce maintenance needs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minimal maintenance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AF1053F-A9D4-3C67-E672-72556AF12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1890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636912"/>
            <a:ext cx="11238084" cy="348925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SG" sz="1800" dirty="0"/>
              <a:t>5.4 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for Skyrise Greenery Maintenance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419146"/>
              </p:ext>
            </p:extLst>
          </p:nvPr>
        </p:nvGraphicFramePr>
        <p:xfrm>
          <a:off x="695400" y="1192853"/>
          <a:ext cx="7444924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03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321554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2296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9786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846262499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5.4b Safety of skyrise greenery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Considered safety minimally during maintenance, or design and selection of plants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Considered safety moderately during maintenance, or design and selection of plants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 be maintained safely, considered safety for design and selection of plants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338AB1-AA4D-A38E-D1D9-A3B572D0E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3067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C72A5C3-E985-42E2-A083-94AB8EE8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sz="3600" dirty="0"/>
              <a:t>Part 5: Maintenance</a:t>
            </a: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68B8B20-41AA-C3F6-9F5B-975DB8F83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2BDDC9A7-02AE-6B8A-7560-8150485C4B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358547"/>
              </p:ext>
            </p:extLst>
          </p:nvPr>
        </p:nvGraphicFramePr>
        <p:xfrm>
          <a:off x="392841" y="2052777"/>
          <a:ext cx="11406317" cy="275244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66272">
                  <a:extLst>
                    <a:ext uri="{9D8B030D-6E8A-4147-A177-3AD203B41FA5}">
                      <a16:colId xmlns:a16="http://schemas.microsoft.com/office/drawing/2014/main" val="2656123347"/>
                    </a:ext>
                  </a:extLst>
                </a:gridCol>
                <a:gridCol w="3772548">
                  <a:extLst>
                    <a:ext uri="{9D8B030D-6E8A-4147-A177-3AD203B41FA5}">
                      <a16:colId xmlns:a16="http://schemas.microsoft.com/office/drawing/2014/main" val="3686194030"/>
                    </a:ext>
                  </a:extLst>
                </a:gridCol>
                <a:gridCol w="2666239">
                  <a:extLst>
                    <a:ext uri="{9D8B030D-6E8A-4147-A177-3AD203B41FA5}">
                      <a16:colId xmlns:a16="http://schemas.microsoft.com/office/drawing/2014/main" val="2776025586"/>
                    </a:ext>
                  </a:extLst>
                </a:gridCol>
                <a:gridCol w="2050629">
                  <a:extLst>
                    <a:ext uri="{9D8B030D-6E8A-4147-A177-3AD203B41FA5}">
                      <a16:colId xmlns:a16="http://schemas.microsoft.com/office/drawing/2014/main" val="1615581147"/>
                    </a:ext>
                  </a:extLst>
                </a:gridCol>
                <a:gridCol w="2050629">
                  <a:extLst>
                    <a:ext uri="{9D8B030D-6E8A-4147-A177-3AD203B41FA5}">
                      <a16:colId xmlns:a16="http://schemas.microsoft.com/office/drawing/2014/main" val="3490504501"/>
                    </a:ext>
                  </a:extLst>
                </a:gridCol>
              </a:tblGrid>
              <a:tr h="483741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S/N</a:t>
                      </a:r>
                      <a:endParaRPr lang="en-SG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CRITERIA</a:t>
                      </a:r>
                      <a:endParaRPr lang="en-SG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>
                          <a:latin typeface="+mn-lt"/>
                        </a:rPr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>
                          <a:latin typeface="+mn-lt"/>
                        </a:rPr>
                        <a:t>SELF-ASSESSED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>
                          <a:latin typeface="+mn-lt"/>
                        </a:rPr>
                        <a:t>ASSESSORS’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8499331"/>
                  </a:ext>
                </a:extLst>
              </a:tr>
              <a:tr h="37500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Design for Landscape Maintainability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>
                          <a:latin typeface="+mn-lt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075669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Maintenance Plans and Operations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>
                          <a:latin typeface="+mn-lt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2097455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Softscape Quality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>
                          <a:latin typeface="+mn-lt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22650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5.4*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Design for Skyrise Greenery Maintenance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>
                          <a:latin typeface="+mn-lt"/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>
                          <a:latin typeface="+mn-lt"/>
                        </a:rPr>
                        <a:t>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263646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endParaRPr lang="en-SG" sz="18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n-lt"/>
                        </a:rPr>
                        <a:t>TOTAL</a:t>
                      </a:r>
                      <a:endParaRPr lang="en-SG" sz="18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>
                          <a:latin typeface="+mn-lt"/>
                        </a:rPr>
                        <a:t>33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>
                          <a:latin typeface="+mn-lt"/>
                        </a:rPr>
                        <a:t>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93094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1704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3068960"/>
            <a:ext cx="11238084" cy="3057206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Bonus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529576"/>
              </p:ext>
            </p:extLst>
          </p:nvPr>
        </p:nvGraphicFramePr>
        <p:xfrm>
          <a:off x="695400" y="1192853"/>
          <a:ext cx="5338204" cy="1645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44000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1073269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6329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03657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217915604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Bonus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 special efforts within below categories that were not scored for in criteria?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Design and landscape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Community wellbeing &amp; engagement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Environmental sustainability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Biodiversity conservation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Maintenance</a:t>
                      </a:r>
                      <a:r>
                        <a:rPr lang="en-US" sz="1200" dirty="0"/>
                        <a:t> </a:t>
                      </a:r>
                      <a:endParaRPr lang="en-GB" sz="1200" dirty="0"/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 vMerge="1"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 vMerge="1">
                  <a:txBody>
                    <a:bodyPr/>
                    <a:lstStyle/>
                    <a:p>
                      <a:pPr algn="l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Moderate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841142"/>
                  </a:ext>
                </a:extLst>
              </a:tr>
              <a:tr h="204023">
                <a:tc vMerge="1">
                  <a:txBody>
                    <a:bodyPr/>
                    <a:lstStyle/>
                    <a:p>
                      <a:pPr algn="l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798929"/>
                  </a:ext>
                </a:extLst>
              </a:tr>
              <a:tr h="204023">
                <a:tc vMerge="1"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796B19-B6EF-8E12-8698-37EC237AC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9869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4D5C025-2E61-4E3F-992C-E2C7C4DBA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SCORES SUMMARY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028A9516-1ACC-4BE1-A0BC-08E919CB3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314574"/>
              </p:ext>
            </p:extLst>
          </p:nvPr>
        </p:nvGraphicFramePr>
        <p:xfrm>
          <a:off x="767408" y="1772816"/>
          <a:ext cx="10100757" cy="39700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92455">
                  <a:extLst>
                    <a:ext uri="{9D8B030D-6E8A-4147-A177-3AD203B41FA5}">
                      <a16:colId xmlns:a16="http://schemas.microsoft.com/office/drawing/2014/main" val="1776648508"/>
                    </a:ext>
                  </a:extLst>
                </a:gridCol>
                <a:gridCol w="4228910">
                  <a:extLst>
                    <a:ext uri="{9D8B030D-6E8A-4147-A177-3AD203B41FA5}">
                      <a16:colId xmlns:a16="http://schemas.microsoft.com/office/drawing/2014/main" val="867132773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4234092641"/>
                    </a:ext>
                  </a:extLst>
                </a:gridCol>
                <a:gridCol w="1631696">
                  <a:extLst>
                    <a:ext uri="{9D8B030D-6E8A-4147-A177-3AD203B41FA5}">
                      <a16:colId xmlns:a16="http://schemas.microsoft.com/office/drawing/2014/main" val="4280387688"/>
                    </a:ext>
                  </a:extLst>
                </a:gridCol>
                <a:gridCol w="1631696">
                  <a:extLst>
                    <a:ext uri="{9D8B030D-6E8A-4147-A177-3AD203B41FA5}">
                      <a16:colId xmlns:a16="http://schemas.microsoft.com/office/drawing/2014/main" val="8094909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SG" dirty="0"/>
                        <a:t>S/N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SG" dirty="0"/>
                        <a:t>CRITERIA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dirty="0"/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dirty="0"/>
                        <a:t>SELF-ASSESSED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dirty="0"/>
                        <a:t>ASSESSORS’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5183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DESIGN &amp; LANDSCAPE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48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76690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COMMUNITY WELLBEING &amp; ENGAGEMENT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14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04420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ENVIRONMENTAL SUSTAINABILITY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23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095971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BIODIVERSITY CONSERVATION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23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781577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MAINTENANCE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33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782308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6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BONUS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5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94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SG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SG" b="1" dirty="0"/>
                        <a:t>TOTAL</a:t>
                      </a: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b="1" dirty="0"/>
                        <a:t>XXX</a:t>
                      </a: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b="1" dirty="0"/>
                        <a:t>XXX</a:t>
                      </a:r>
                    </a:p>
                    <a:p>
                      <a:pPr algn="ctr" fontAlgn="ctr"/>
                      <a:r>
                        <a:rPr lang="en-SG" b="1" dirty="0"/>
                        <a:t>Certified/Silver/Gold/Platinum (XX%)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SG" b="1" dirty="0"/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23071660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CECEE4-8536-4FC3-ADC9-EF3987B3A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846B56-DFA2-53A0-68E7-0DB97A03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738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6C162C-CF6F-4BD8-8DC4-97FFB4717A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8591A-838D-4F2A-AE17-3C12FA0E1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3B14A-3432-0DF8-7C6C-487C232A7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157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1: Design &amp; Landscape</a:t>
            </a:r>
            <a:br>
              <a:rPr lang="en-SG" sz="2800" dirty="0"/>
            </a:br>
            <a:r>
              <a:rPr lang="en-SG" sz="2000" dirty="0"/>
              <a:t>1.1 Overall Landscape Concept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7B01330-0B15-4033-A422-3B6C61E84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475041"/>
              </p:ext>
            </p:extLst>
          </p:nvPr>
        </p:nvGraphicFramePr>
        <p:xfrm>
          <a:off x="682586" y="1196752"/>
          <a:ext cx="4268267" cy="1645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86872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863351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487095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480780027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1.1b Integration of landscape and architecture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Corridors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Lobbies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Rooftop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Ancillary Structures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Façade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46A8659-D68C-48B8-AE20-660F5F998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140968"/>
            <a:ext cx="11323884" cy="298519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60036F8-9E37-0C02-6AE3-2278B5DDC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955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1: Design &amp; Landscape</a:t>
            </a:r>
            <a:br>
              <a:rPr lang="en-SG" sz="2800" dirty="0"/>
            </a:br>
            <a:r>
              <a:rPr lang="en-SG" sz="2000" dirty="0"/>
              <a:t>1.2 Greenery Provision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7B01330-0B15-4033-A422-3B6C61E84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79175"/>
              </p:ext>
            </p:extLst>
          </p:nvPr>
        </p:nvGraphicFramePr>
        <p:xfrm>
          <a:off x="695400" y="1124744"/>
          <a:ext cx="4426271" cy="19202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36000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69531">
                  <a:extLst>
                    <a:ext uri="{9D8B030D-6E8A-4147-A177-3AD203B41FA5}">
                      <a16:colId xmlns:a16="http://schemas.microsoft.com/office/drawing/2014/main" val="2968679747"/>
                    </a:ext>
                  </a:extLst>
                </a:gridCol>
                <a:gridCol w="48979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931394248"/>
                    </a:ext>
                  </a:extLst>
                </a:gridCol>
              </a:tblGrid>
              <a:tr h="19033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1.2a Green Plot Ratio (GnPR) – Entire Site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 to &lt;2.0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 to &lt;3.0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 to &lt;5.0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 to &lt;6.0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 to &lt;7.0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577217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  <a:endParaRPr lang="en-GB" sz="12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2389003-FB0F-4847-9CF4-3C48718F7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092953"/>
              </p:ext>
            </p:extLst>
          </p:nvPr>
        </p:nvGraphicFramePr>
        <p:xfrm>
          <a:off x="700523" y="3061592"/>
          <a:ext cx="4430727" cy="1828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36000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73988">
                  <a:extLst>
                    <a:ext uri="{9D8B030D-6E8A-4147-A177-3AD203B41FA5}">
                      <a16:colId xmlns:a16="http://schemas.microsoft.com/office/drawing/2014/main" val="1174644238"/>
                    </a:ext>
                  </a:extLst>
                </a:gridCol>
                <a:gridCol w="489790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154012550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1.2b Green Plot Ratio (GnPR) – </a:t>
                      </a:r>
                    </a:p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 Buffer &amp; Peripheral Planting Verge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to &lt;15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to &lt;20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to &lt;25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to &lt;30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849743B-6555-4631-AF75-FB812D7F7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988688"/>
              </p:ext>
            </p:extLst>
          </p:nvPr>
        </p:nvGraphicFramePr>
        <p:xfrm>
          <a:off x="695400" y="4909412"/>
          <a:ext cx="4441547" cy="19202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84226">
                  <a:extLst>
                    <a:ext uri="{9D8B030D-6E8A-4147-A177-3AD203B41FA5}">
                      <a16:colId xmlns:a16="http://schemas.microsoft.com/office/drawing/2014/main" val="104382753"/>
                    </a:ext>
                  </a:extLst>
                </a:gridCol>
                <a:gridCol w="490068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187278426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1.2c Percentage of ground-level landscaped area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to &lt;20%</a:t>
                      </a:r>
                    </a:p>
                  </a:txBody>
                  <a:tcPr marL="45720" marR="4572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to &lt;30%</a:t>
                      </a:r>
                    </a:p>
                  </a:txBody>
                  <a:tcPr marL="45720" marR="4572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to &lt;40%</a:t>
                      </a:r>
                    </a:p>
                  </a:txBody>
                  <a:tcPr marL="45720" marR="4572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to &lt;50%</a:t>
                      </a:r>
                    </a:p>
                  </a:txBody>
                  <a:tcPr marL="45720" marR="4572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to &lt;60%</a:t>
                      </a:r>
                    </a:p>
                  </a:txBody>
                  <a:tcPr marL="45720" marR="4572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577217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45720" marR="4572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061C84-811A-0D51-A9BF-D8CC8581F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6867" y="6356351"/>
            <a:ext cx="3860800" cy="365125"/>
          </a:xfrm>
        </p:spPr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112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068960"/>
            <a:ext cx="11323884" cy="3057205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1: Design &amp; Landscape</a:t>
            </a:r>
            <a:br>
              <a:rPr lang="en-SG" sz="2800" dirty="0"/>
            </a:br>
            <a:r>
              <a:rPr lang="en-SG" sz="2000" dirty="0"/>
              <a:t>1.2 Greenery Provision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CE9F9A6-A218-49F2-9134-579299A4A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055594"/>
              </p:ext>
            </p:extLst>
          </p:nvPr>
        </p:nvGraphicFramePr>
        <p:xfrm>
          <a:off x="695400" y="1192853"/>
          <a:ext cx="6035649" cy="1645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8914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762629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9886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327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396046776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1.2d Provision of skyrise greenery (rooftop or vertical)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Implemented limited area of rooftop or vertical greenery 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Implemented moderate area rooftop or vertical greenery 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Very Good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Implemented extensive rooftop or vertical greenery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7DD0C66-B0B0-D859-0638-29A05B9F6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6773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068960"/>
            <a:ext cx="11323884" cy="3057205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1: Design &amp; Landscape</a:t>
            </a:r>
            <a:br>
              <a:rPr lang="en-SG" sz="2800" dirty="0"/>
            </a:br>
            <a:r>
              <a:rPr lang="en-SG" sz="1800" dirty="0"/>
              <a:t>1.3 Additional Buffer Planting</a:t>
            </a:r>
            <a:endParaRPr lang="en-SG" sz="28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7B01330-0B15-4033-A422-3B6C61E84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042995"/>
              </p:ext>
            </p:extLst>
          </p:nvPr>
        </p:nvGraphicFramePr>
        <p:xfrm>
          <a:off x="695400" y="1192853"/>
          <a:ext cx="4362625" cy="1645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34621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488743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473177865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1.3a Green buffer and peripheral planting verge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to &lt;5%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to &lt;10%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to &lt;15%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to &lt;20%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&gt;20%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B1849D1-23A0-E76D-5DE7-36D346D4B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862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C72A5C3-E985-42E2-A083-94AB8EE8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sz="3600" dirty="0"/>
              <a:t>Part 1: Design &amp; Landscape</a:t>
            </a:r>
            <a:endParaRPr lang="en-GB" dirty="0"/>
          </a:p>
        </p:txBody>
      </p:sp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B06632C6-8705-46C5-8E38-838F4C1EB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014128"/>
              </p:ext>
            </p:extLst>
          </p:nvPr>
        </p:nvGraphicFramePr>
        <p:xfrm>
          <a:off x="767408" y="2060848"/>
          <a:ext cx="9614258" cy="21123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19660">
                  <a:extLst>
                    <a:ext uri="{9D8B030D-6E8A-4147-A177-3AD203B41FA5}">
                      <a16:colId xmlns:a16="http://schemas.microsoft.com/office/drawing/2014/main" val="2656123347"/>
                    </a:ext>
                  </a:extLst>
                </a:gridCol>
                <a:gridCol w="3622104">
                  <a:extLst>
                    <a:ext uri="{9D8B030D-6E8A-4147-A177-3AD203B41FA5}">
                      <a16:colId xmlns:a16="http://schemas.microsoft.com/office/drawing/2014/main" val="3686194030"/>
                    </a:ext>
                  </a:extLst>
                </a:gridCol>
                <a:gridCol w="2116640">
                  <a:extLst>
                    <a:ext uri="{9D8B030D-6E8A-4147-A177-3AD203B41FA5}">
                      <a16:colId xmlns:a16="http://schemas.microsoft.com/office/drawing/2014/main" val="2776025586"/>
                    </a:ext>
                  </a:extLst>
                </a:gridCol>
                <a:gridCol w="1627927">
                  <a:extLst>
                    <a:ext uri="{9D8B030D-6E8A-4147-A177-3AD203B41FA5}">
                      <a16:colId xmlns:a16="http://schemas.microsoft.com/office/drawing/2014/main" val="1615581147"/>
                    </a:ext>
                  </a:extLst>
                </a:gridCol>
                <a:gridCol w="1627927">
                  <a:extLst>
                    <a:ext uri="{9D8B030D-6E8A-4147-A177-3AD203B41FA5}">
                      <a16:colId xmlns:a16="http://schemas.microsoft.com/office/drawing/2014/main" val="4245491537"/>
                    </a:ext>
                  </a:extLst>
                </a:gridCol>
              </a:tblGrid>
              <a:tr h="483741">
                <a:tc>
                  <a:txBody>
                    <a:bodyPr/>
                    <a:lstStyle/>
                    <a:p>
                      <a:r>
                        <a:rPr lang="en-US" sz="1800" dirty="0"/>
                        <a:t>S/N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CRITERIA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SELF-ASSESSED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ASSESSORS’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8499331"/>
                  </a:ext>
                </a:extLst>
              </a:tr>
              <a:tr h="375005">
                <a:tc>
                  <a:txBody>
                    <a:bodyPr/>
                    <a:lstStyle/>
                    <a:p>
                      <a:r>
                        <a:rPr lang="en-US" sz="1800" dirty="0"/>
                        <a:t>1.1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Overall Landscape Concept &amp; Layout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075669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r>
                        <a:rPr lang="en-US" sz="1800" dirty="0"/>
                        <a:t>1.2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Greenery Provision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2097455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r>
                        <a:rPr lang="en-US" sz="1800" dirty="0"/>
                        <a:t>1.3*</a:t>
                      </a:r>
                      <a:endParaRPr lang="en-SG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Additional Buffer Planting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263646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TOTAL</a:t>
                      </a:r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48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93094084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B5D1970-BFF7-FF30-9CDD-4B354E2D7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413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6313A863DFBA4B9A1116F145512F5D" ma:contentTypeVersion="1" ma:contentTypeDescription="Create a new document." ma:contentTypeScope="" ma:versionID="c56e2c86214e1b1059cb69f20c79cfb0">
  <xsd:schema xmlns:xsd="http://www.w3.org/2001/XMLSchema" xmlns:xs="http://www.w3.org/2001/XMLSchema" xmlns:p="http://schemas.microsoft.com/office/2006/metadata/properties" xmlns:ns2="b21f3a1a-2eac-4dd5-b970-ecc04f6aab51" targetNamespace="http://schemas.microsoft.com/office/2006/metadata/properties" ma:root="true" ma:fieldsID="6c511875ffa9c752994b985a64c18b39" ns2:_="">
    <xsd:import namespace="b21f3a1a-2eac-4dd5-b970-ecc04f6aab5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1f3a1a-2eac-4dd5-b970-ecc04f6aab5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C77474-B6AE-43B6-8565-3C43589887B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38E8E9E-66F3-48DD-8EAC-BE470A6DEB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B11F3F-E391-4EEF-8CAB-C5F7EF1618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1f3a1a-2eac-4dd5-b970-ecc04f6aab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3378</TotalTime>
  <Words>2760</Words>
  <Application>Microsoft Office PowerPoint</Application>
  <PresentationFormat>Widescreen</PresentationFormat>
  <Paragraphs>788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Arial</vt:lpstr>
      <vt:lpstr>Calibri</vt:lpstr>
      <vt:lpstr>Office Theme</vt:lpstr>
      <vt:lpstr>&lt;Development Name&gt;</vt:lpstr>
      <vt:lpstr>PowerPoint Presentation</vt:lpstr>
      <vt:lpstr>SCORES SUMMARY</vt:lpstr>
      <vt:lpstr>Part 1: Design &amp; Landscape 1.1 Overall Landscape Concept</vt:lpstr>
      <vt:lpstr>Part 1: Design &amp; Landscape 1.1 Overall Landscape Concept</vt:lpstr>
      <vt:lpstr>Part 1: Design &amp; Landscape 1.2 Greenery Provision</vt:lpstr>
      <vt:lpstr>Part 1: Design &amp; Landscape 1.2 Greenery Provision</vt:lpstr>
      <vt:lpstr>Part 1: Design &amp; Landscape 1.3 Additional Buffer Planting</vt:lpstr>
      <vt:lpstr>Part 1: Design &amp; Landscape</vt:lpstr>
      <vt:lpstr>Part 2: Community Wellbeing &amp; Engagement 2.1 Wellbeing</vt:lpstr>
      <vt:lpstr>Part 2: Community Wellbeing &amp; Engagement 2.1 Wellbeing</vt:lpstr>
      <vt:lpstr>Part 2: Community Wellbeing &amp; Engagement 2.2 Universal Design</vt:lpstr>
      <vt:lpstr>Part 2: Community Wellbeing &amp; Engagement 2.3 Community Engagement</vt:lpstr>
      <vt:lpstr>Part 2: Community Wellbeing &amp; Engagement 2.3 Community Engagement</vt:lpstr>
      <vt:lpstr>PART 2: COMMUNITY WELLBEING AND ENGAGEMENT</vt:lpstr>
      <vt:lpstr>Part 3: Environmental Sustainability 3.1 Management of Resources</vt:lpstr>
      <vt:lpstr>Part 3: Environmental Sustainability 3.1 Management of Resources</vt:lpstr>
      <vt:lpstr>Part 3: Environmental Sustainability 3.2 Source of Materials </vt:lpstr>
      <vt:lpstr>Part 3: Environmental Sustainability 3.2 Source of Materials</vt:lpstr>
      <vt:lpstr>Part 3: Environmental Sustainability 3.3 Stormwater Management </vt:lpstr>
      <vt:lpstr>Part 3: Environmental Sustainability 3.3 Stormwater Management </vt:lpstr>
      <vt:lpstr>Part 3: Environmental Sustainability 3.3 Stormwater Management </vt:lpstr>
      <vt:lpstr>Part 3: Environmental Sustainability</vt:lpstr>
      <vt:lpstr>Part 4: Biodiversity Conservation 4.1 Native Plants</vt:lpstr>
      <vt:lpstr>Part 4: Biodiversity Conservation 4.2 Biodiversity-sensitive Planting &amp; Design</vt:lpstr>
      <vt:lpstr>Part 4: Biodiversity Conservation 4.2 Biodiversity-sensitive Planting &amp; Design</vt:lpstr>
      <vt:lpstr>Part 4: Biodiversity Conservation 4.2 Biodiversity-sensitive Planting &amp; Design</vt:lpstr>
      <vt:lpstr>Part 4: Biodiversity Conservation 4.3 Conservation of Habitats</vt:lpstr>
      <vt:lpstr>Part 4: Biodiversity Conservation 4.4 Conservation of Habitats</vt:lpstr>
      <vt:lpstr>Part 4: Biodiversity Conservation</vt:lpstr>
      <vt:lpstr>Part 5: Maintenance 5.1 Design for Landscape Maintainability</vt:lpstr>
      <vt:lpstr>Part 5: Maintenance 5.1 Design for Landscape Maintainability</vt:lpstr>
      <vt:lpstr>Part 5: Maintenance 5.1 Design for Landscape Maintainability</vt:lpstr>
      <vt:lpstr>Part 5: Maintenance 5.1 Design for Landscape Maintainability</vt:lpstr>
      <vt:lpstr>Part 5: Maintenance 5.2 Maintenance Plans and Operations</vt:lpstr>
      <vt:lpstr>Part 5: Maintenance 5.2 Maintenance Plans and Operations</vt:lpstr>
      <vt:lpstr>Part 5: Maintenance 5.2 Maintenance Plans and Operations</vt:lpstr>
      <vt:lpstr>Part 5: Maintenance 5.2 Maintenance Plans and Operations</vt:lpstr>
      <vt:lpstr>Part 5: Maintenance 5.3 Softscape Quality</vt:lpstr>
      <vt:lpstr>Part 5: Maintenance 5.4 Design for Skyrise Greenery Maintenance</vt:lpstr>
      <vt:lpstr>Part 5: Maintenance 5.4 Design for Skyrise Greenery Maintenance</vt:lpstr>
      <vt:lpstr>Part 5: Maintenance</vt:lpstr>
      <vt:lpstr>Bonus</vt:lpstr>
      <vt:lpstr>SCORES SUMMARY</vt:lpstr>
      <vt:lpstr>Thank you</vt:lpstr>
    </vt:vector>
  </TitlesOfParts>
  <Company>Singapore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Yn Sheao LIM (NPARKS)</dc:creator>
  <cp:lastModifiedBy>Yoke Sim TAN (NPARKS)</cp:lastModifiedBy>
  <cp:revision>162</cp:revision>
  <dcterms:created xsi:type="dcterms:W3CDTF">2015-06-02T02:26:36Z</dcterms:created>
  <dcterms:modified xsi:type="dcterms:W3CDTF">2023-01-11T06:56:15Z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0x010100D36313A863DFBA4B9A1116F145512F5D</vt:lpwstr>
  </property>
  <property fmtid="{D5CDD505-2E9C-101B-9397-08002B2CF9AE}" pid="3" name="MSIP_Label_5434c4c7-833e-41e4-b0ab-cdb227a2f6f7_Enabled">
    <vt:lpwstr>true</vt:lpwstr>
  </property>
  <property fmtid="{D5CDD505-2E9C-101B-9397-08002B2CF9AE}" pid="4" name="MSIP_Label_5434c4c7-833e-41e4-b0ab-cdb227a2f6f7_SetDate">
    <vt:lpwstr>2022-10-05T09:03:22Z</vt:lpwstr>
  </property>
  <property fmtid="{D5CDD505-2E9C-101B-9397-08002B2CF9AE}" pid="5" name="MSIP_Label_5434c4c7-833e-41e4-b0ab-cdb227a2f6f7_Method">
    <vt:lpwstr>Privileged</vt:lpwstr>
  </property>
  <property fmtid="{D5CDD505-2E9C-101B-9397-08002B2CF9AE}" pid="6" name="MSIP_Label_5434c4c7-833e-41e4-b0ab-cdb227a2f6f7_Name">
    <vt:lpwstr>Official (Open)</vt:lpwstr>
  </property>
  <property fmtid="{D5CDD505-2E9C-101B-9397-08002B2CF9AE}" pid="7" name="MSIP_Label_5434c4c7-833e-41e4-b0ab-cdb227a2f6f7_SiteId">
    <vt:lpwstr>0b11c524-9a1c-4e1b-84cb-6336aefc2243</vt:lpwstr>
  </property>
  <property fmtid="{D5CDD505-2E9C-101B-9397-08002B2CF9AE}" pid="8" name="MSIP_Label_5434c4c7-833e-41e4-b0ab-cdb227a2f6f7_ActionId">
    <vt:lpwstr>6591a320-c050-4dee-a8ab-dd486a081747</vt:lpwstr>
  </property>
  <property fmtid="{D5CDD505-2E9C-101B-9397-08002B2CF9AE}" pid="9" name="MSIP_Label_5434c4c7-833e-41e4-b0ab-cdb227a2f6f7_ContentBits">
    <vt:lpwstr>0</vt:lpwstr>
  </property>
</Properties>
</file>