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6"/>
  </p:notesMasterIdLst>
  <p:sldIdLst>
    <p:sldId id="295" r:id="rId5"/>
    <p:sldId id="297" r:id="rId6"/>
    <p:sldId id="359" r:id="rId7"/>
    <p:sldId id="302" r:id="rId8"/>
    <p:sldId id="361" r:id="rId9"/>
    <p:sldId id="363" r:id="rId10"/>
    <p:sldId id="404" r:id="rId11"/>
    <p:sldId id="405" r:id="rId12"/>
    <p:sldId id="365" r:id="rId13"/>
    <p:sldId id="367" r:id="rId14"/>
    <p:sldId id="364" r:id="rId15"/>
    <p:sldId id="406" r:id="rId16"/>
    <p:sldId id="407" r:id="rId17"/>
    <p:sldId id="408" r:id="rId18"/>
    <p:sldId id="369" r:id="rId19"/>
    <p:sldId id="409" r:id="rId20"/>
    <p:sldId id="321" r:id="rId21"/>
    <p:sldId id="372" r:id="rId22"/>
    <p:sldId id="410" r:id="rId23"/>
    <p:sldId id="411" r:id="rId24"/>
    <p:sldId id="374" r:id="rId25"/>
    <p:sldId id="412" r:id="rId26"/>
    <p:sldId id="413" r:id="rId27"/>
    <p:sldId id="414" r:id="rId28"/>
    <p:sldId id="415" r:id="rId29"/>
    <p:sldId id="416" r:id="rId30"/>
    <p:sldId id="380" r:id="rId31"/>
    <p:sldId id="417" r:id="rId32"/>
    <p:sldId id="420" r:id="rId33"/>
    <p:sldId id="421" r:id="rId34"/>
    <p:sldId id="422" r:id="rId35"/>
    <p:sldId id="375" r:id="rId36"/>
    <p:sldId id="376" r:id="rId37"/>
    <p:sldId id="377" r:id="rId38"/>
    <p:sldId id="378" r:id="rId39"/>
    <p:sldId id="419" r:id="rId40"/>
    <p:sldId id="382" r:id="rId41"/>
    <p:sldId id="381" r:id="rId42"/>
    <p:sldId id="384" r:id="rId43"/>
    <p:sldId id="383" r:id="rId44"/>
    <p:sldId id="389" r:id="rId45"/>
    <p:sldId id="390" r:id="rId46"/>
    <p:sldId id="426" r:id="rId47"/>
    <p:sldId id="391" r:id="rId48"/>
    <p:sldId id="392" r:id="rId49"/>
    <p:sldId id="393" r:id="rId50"/>
    <p:sldId id="394" r:id="rId51"/>
    <p:sldId id="396" r:id="rId52"/>
    <p:sldId id="397" r:id="rId53"/>
    <p:sldId id="427" r:id="rId54"/>
    <p:sldId id="398" r:id="rId55"/>
    <p:sldId id="428" r:id="rId56"/>
    <p:sldId id="403" r:id="rId57"/>
    <p:sldId id="429" r:id="rId58"/>
    <p:sldId id="430" r:id="rId59"/>
    <p:sldId id="399" r:id="rId60"/>
    <p:sldId id="400" r:id="rId61"/>
    <p:sldId id="401" r:id="rId62"/>
    <p:sldId id="402" r:id="rId63"/>
    <p:sldId id="360" r:id="rId64"/>
    <p:sldId id="266" r:id="rId6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id="{D51DDD85-3AC9-475A-9072-9A7049CF6780}">
          <p14:sldIdLst>
            <p14:sldId id="295"/>
            <p14:sldId id="297"/>
            <p14:sldId id="359"/>
          </p14:sldIdLst>
        </p14:section>
        <p14:section name="Part 1 Design &amp; Landscape" id="{FEFEF69D-AC60-47BA-9A34-B7D2AD0740AD}">
          <p14:sldIdLst>
            <p14:sldId id="302"/>
            <p14:sldId id="361"/>
            <p14:sldId id="363"/>
            <p14:sldId id="404"/>
            <p14:sldId id="405"/>
            <p14:sldId id="365"/>
            <p14:sldId id="367"/>
          </p14:sldIdLst>
        </p14:section>
        <p14:section name="Part 2 Community Wellbeing &amp; Engagement" id="{BA50D09A-3AED-4976-A39B-569BA2796396}">
          <p14:sldIdLst>
            <p14:sldId id="364"/>
            <p14:sldId id="406"/>
            <p14:sldId id="407"/>
            <p14:sldId id="408"/>
            <p14:sldId id="369"/>
            <p14:sldId id="409"/>
            <p14:sldId id="321"/>
          </p14:sldIdLst>
        </p14:section>
        <p14:section name="Part 3 COMMUNITY WELLBEING &amp; ENGAGEMENT" id="{ACC176DB-6B3F-426B-9E0C-413A3D507005}">
          <p14:sldIdLst>
            <p14:sldId id="372"/>
            <p14:sldId id="410"/>
            <p14:sldId id="411"/>
            <p14:sldId id="374"/>
            <p14:sldId id="412"/>
            <p14:sldId id="413"/>
            <p14:sldId id="414"/>
            <p14:sldId id="415"/>
            <p14:sldId id="416"/>
            <p14:sldId id="380"/>
          </p14:sldIdLst>
        </p14:section>
        <p14:section name="Part 4 Environmental Sustainability" id="{6254E1BC-CE96-4E16-AD4B-406BC6BAD8BD}">
          <p14:sldIdLst>
            <p14:sldId id="417"/>
            <p14:sldId id="420"/>
            <p14:sldId id="421"/>
            <p14:sldId id="422"/>
            <p14:sldId id="375"/>
            <p14:sldId id="376"/>
            <p14:sldId id="377"/>
            <p14:sldId id="378"/>
            <p14:sldId id="419"/>
          </p14:sldIdLst>
        </p14:section>
        <p14:section name="Part 5 Biodiversity Conservation" id="{910A262A-1C2C-460E-A3B4-44EA251EC24D}">
          <p14:sldIdLst>
            <p14:sldId id="382"/>
            <p14:sldId id="381"/>
            <p14:sldId id="384"/>
            <p14:sldId id="383"/>
            <p14:sldId id="389"/>
            <p14:sldId id="390"/>
            <p14:sldId id="426"/>
            <p14:sldId id="391"/>
          </p14:sldIdLst>
        </p14:section>
        <p14:section name="Part 6 Maintenance" id="{C968FC9D-C84D-4597-9940-DCFC40A5832F}">
          <p14:sldIdLst>
            <p14:sldId id="392"/>
            <p14:sldId id="393"/>
            <p14:sldId id="394"/>
            <p14:sldId id="396"/>
            <p14:sldId id="397"/>
            <p14:sldId id="427"/>
            <p14:sldId id="398"/>
            <p14:sldId id="428"/>
            <p14:sldId id="403"/>
            <p14:sldId id="429"/>
            <p14:sldId id="430"/>
            <p14:sldId id="399"/>
            <p14:sldId id="400"/>
            <p14:sldId id="401"/>
          </p14:sldIdLst>
        </p14:section>
        <p14:section name="Bonus" id="{1A6472B8-2939-47AA-A79E-77E1E53ADD26}">
          <p14:sldIdLst>
            <p14:sldId id="402"/>
          </p14:sldIdLst>
        </p14:section>
        <p14:section name="Summary" id="{DA541E8D-65A6-4AE5-9494-5FA5E02B5CF5}">
          <p14:sldIdLst>
            <p14:sldId id="360"/>
            <p14:sldId id="26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mela LOKE (NPARKS)" initials="PL(" lastIdx="1" clrIdx="0">
    <p:extLst>
      <p:ext uri="{19B8F6BF-5375-455C-9EA6-DF929625EA0E}">
        <p15:presenceInfo xmlns:p15="http://schemas.microsoft.com/office/powerpoint/2012/main" userId="Pamela LOKE (NPARK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400" autoAdjust="0"/>
  </p:normalViewPr>
  <p:slideViewPr>
    <p:cSldViewPr>
      <p:cViewPr varScale="1">
        <p:scale>
          <a:sx n="70" d="100"/>
          <a:sy n="70" d="100"/>
        </p:scale>
        <p:origin x="512" y="64"/>
      </p:cViewPr>
      <p:guideLst>
        <p:guide orient="horz" pos="2160"/>
        <p:guide pos="3840"/>
      </p:guideLst>
    </p:cSldViewPr>
  </p:slideViewPr>
  <p:notesTextViewPr>
    <p:cViewPr>
      <p:scale>
        <a:sx n="3" d="2"/>
        <a:sy n="3" d="2"/>
      </p:scale>
      <p:origin x="0" y="0"/>
    </p:cViewPr>
  </p:notesTextViewPr>
  <p:notesViewPr>
    <p:cSldViewPr>
      <p:cViewPr varScale="1">
        <p:scale>
          <a:sx n="56" d="100"/>
          <a:sy n="56" d="100"/>
        </p:scale>
        <p:origin x="-288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presProps" Target="presProps.xml"/><Relationship Id="rId7" Type="http://schemas.openxmlformats.org/officeDocument/2006/relationships/slide" Target="slides/slide3.xml"/><Relationship Id="rId71"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notesMaster" Target="notesMasters/notesMaster1.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commentAuthors" Target="commentAuthor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3-31T11:53:36.091" idx="1">
    <p:pos x="6716" y="1139"/>
    <p:text>Leave assessors' scores column blank</p:text>
    <p:extLst>
      <p:ext uri="{C676402C-5697-4E1C-873F-D02D1690AC5C}">
        <p15:threadingInfo xmlns:p15="http://schemas.microsoft.com/office/powerpoint/2012/main" timeZoneBias="-4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D99DC3-7834-4A73-8AD3-31B9649EE746}" type="datetimeFigureOut">
              <a:rPr lang="en-GB" smtClean="0"/>
              <a:pPr/>
              <a:t>12/01/2023</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E58270-FC09-4611-97B9-5AE0CF031F1A}" type="slidenum">
              <a:rPr lang="en-GB" smtClean="0"/>
              <a:pPr/>
              <a:t>‹#›</a:t>
            </a:fld>
            <a:endParaRPr lang="en-GB" dirty="0"/>
          </a:p>
        </p:txBody>
      </p:sp>
    </p:spTree>
    <p:extLst>
      <p:ext uri="{BB962C8B-B14F-4D97-AF65-F5344CB8AC3E}">
        <p14:creationId xmlns:p14="http://schemas.microsoft.com/office/powerpoint/2010/main" val="3679416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1E58270-FC09-4611-97B9-5AE0CF031F1A}" type="slidenum">
              <a:rPr lang="en-GB" smtClean="0"/>
              <a:pPr/>
              <a:t>4</a:t>
            </a:fld>
            <a:endParaRPr lang="en-GB" dirty="0"/>
          </a:p>
        </p:txBody>
      </p:sp>
    </p:spTree>
    <p:extLst>
      <p:ext uri="{BB962C8B-B14F-4D97-AF65-F5344CB8AC3E}">
        <p14:creationId xmlns:p14="http://schemas.microsoft.com/office/powerpoint/2010/main" val="6431302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470025"/>
          </a:xfrm>
        </p:spPr>
        <p:txBody>
          <a:bodyPr>
            <a:normAutofit/>
          </a:bodyPr>
          <a:lstStyle>
            <a:lvl1pPr algn="ctr">
              <a:defRPr sz="4000" b="1"/>
            </a:lvl1p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08018C6-7106-443F-A534-9138D31E8BD0}" type="datetime1">
              <a:rPr lang="en-GB" smtClean="0"/>
              <a:t>12/01/2023</a:t>
            </a:fld>
            <a:endParaRPr lang="en-GB" dirty="0"/>
          </a:p>
        </p:txBody>
      </p:sp>
      <p:sp>
        <p:nvSpPr>
          <p:cNvPr id="5" name="Footer Placeholder 4"/>
          <p:cNvSpPr>
            <a:spLocks noGrp="1"/>
          </p:cNvSpPr>
          <p:nvPr>
            <p:ph type="ftr" sz="quarter" idx="11"/>
          </p:nvPr>
        </p:nvSpPr>
        <p:spPr/>
        <p:txBody>
          <a:bodyPr/>
          <a:lstStyle/>
          <a:p>
            <a:r>
              <a:rPr lang="en-US" dirty="0"/>
              <a:t>existing parks                          updated 12 Jan 2023</a:t>
            </a:r>
            <a:endParaRPr lang="en-GB" dirty="0"/>
          </a:p>
        </p:txBody>
      </p:sp>
      <p:sp>
        <p:nvSpPr>
          <p:cNvPr id="6" name="Slide Number Placeholder 5"/>
          <p:cNvSpPr>
            <a:spLocks noGrp="1"/>
          </p:cNvSpPr>
          <p:nvPr>
            <p:ph type="sldNum" sz="quarter" idx="12"/>
          </p:nvPr>
        </p:nvSpPr>
        <p:spPr/>
        <p:txBody>
          <a:bodyPr/>
          <a:lstStyle/>
          <a:p>
            <a:fld id="{E5C8A926-C928-45A2-9802-20D0E491F10B}" type="slidenum">
              <a:rPr lang="en-GB" smtClean="0"/>
              <a:pPr/>
              <a:t>‹#›</a:t>
            </a:fld>
            <a:endParaRPr lang="en-GB" dirty="0"/>
          </a:p>
        </p:txBody>
      </p:sp>
      <p:pic>
        <p:nvPicPr>
          <p:cNvPr id="7" name="Picture 2" descr="C:\Users\usrlyj\Documents\LEAF\LEAF general documents\LEAF Logo.JPG">
            <a:extLst>
              <a:ext uri="{FF2B5EF4-FFF2-40B4-BE49-F238E27FC236}">
                <a16:creationId xmlns:a16="http://schemas.microsoft.com/office/drawing/2014/main" id="{F0600F34-2388-4D0B-A92A-80E82268C2B0}"/>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696400" y="476673"/>
            <a:ext cx="1845826" cy="10867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7501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2747963"/>
            <a:ext cx="10363200" cy="1362075"/>
          </a:xfrm>
        </p:spPr>
        <p:txBody>
          <a:bodyPr anchor="t">
            <a:normAutofit/>
          </a:bodyPr>
          <a:lstStyle>
            <a:lvl1pPr algn="ctr">
              <a:defRPr sz="3200" b="1" cap="all"/>
            </a:lvl1pPr>
          </a:lstStyle>
          <a:p>
            <a:r>
              <a:rPr lang="en-US"/>
              <a:t>Click to edit Master title style</a:t>
            </a:r>
            <a:endParaRPr lang="en-GB"/>
          </a:p>
        </p:txBody>
      </p:sp>
      <p:sp>
        <p:nvSpPr>
          <p:cNvPr id="4" name="Date Placeholder 3"/>
          <p:cNvSpPr>
            <a:spLocks noGrp="1"/>
          </p:cNvSpPr>
          <p:nvPr>
            <p:ph type="dt" sz="half" idx="10"/>
          </p:nvPr>
        </p:nvSpPr>
        <p:spPr/>
        <p:txBody>
          <a:bodyPr/>
          <a:lstStyle/>
          <a:p>
            <a:fld id="{DD042FFB-128B-4EB6-8AA4-C804C046517E}" type="datetime1">
              <a:rPr lang="en-GB" smtClean="0"/>
              <a:t>12/01/2023</a:t>
            </a:fld>
            <a:endParaRPr lang="en-GB" dirty="0"/>
          </a:p>
        </p:txBody>
      </p:sp>
      <p:sp>
        <p:nvSpPr>
          <p:cNvPr id="5" name="Footer Placeholder 4"/>
          <p:cNvSpPr>
            <a:spLocks noGrp="1"/>
          </p:cNvSpPr>
          <p:nvPr>
            <p:ph type="ftr" sz="quarter" idx="11"/>
          </p:nvPr>
        </p:nvSpPr>
        <p:spPr/>
        <p:txBody>
          <a:bodyPr/>
          <a:lstStyle/>
          <a:p>
            <a:r>
              <a:rPr lang="en-US" dirty="0"/>
              <a:t>existing parks                          updated 12 Jan 2023</a:t>
            </a:r>
            <a:endParaRPr lang="en-GB" dirty="0"/>
          </a:p>
        </p:txBody>
      </p:sp>
      <p:sp>
        <p:nvSpPr>
          <p:cNvPr id="6" name="Slide Number Placeholder 5"/>
          <p:cNvSpPr>
            <a:spLocks noGrp="1"/>
          </p:cNvSpPr>
          <p:nvPr>
            <p:ph type="sldNum" sz="quarter" idx="12"/>
          </p:nvPr>
        </p:nvSpPr>
        <p:spPr/>
        <p:txBody>
          <a:bodyPr/>
          <a:lstStyle/>
          <a:p>
            <a:fld id="{E5C8A926-C928-45A2-9802-20D0E491F10B}" type="slidenum">
              <a:rPr lang="en-GB" smtClean="0"/>
              <a:pPr/>
              <a:t>‹#›</a:t>
            </a:fld>
            <a:endParaRPr lang="en-GB" dirty="0"/>
          </a:p>
        </p:txBody>
      </p:sp>
      <p:pic>
        <p:nvPicPr>
          <p:cNvPr id="7" name="Picture 2" descr="C:\Users\usrlyj\Documents\LEAF\LEAF general documents\LEAF Logo.JPG">
            <a:extLst>
              <a:ext uri="{FF2B5EF4-FFF2-40B4-BE49-F238E27FC236}">
                <a16:creationId xmlns:a16="http://schemas.microsoft.com/office/drawing/2014/main" id="{D5EAD669-A12A-4C71-91EA-E28227930028}"/>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696400" y="476673"/>
            <a:ext cx="1845826" cy="10867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2936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riteria Layou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40768"/>
            <a:ext cx="11323884" cy="4785397"/>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2D2C8158-D41A-49CC-B8A6-2AE7D59A14A2}" type="datetime1">
              <a:rPr lang="en-GB" smtClean="0"/>
              <a:t>12/01/2023</a:t>
            </a:fld>
            <a:endParaRPr lang="en-GB" dirty="0"/>
          </a:p>
        </p:txBody>
      </p:sp>
      <p:sp>
        <p:nvSpPr>
          <p:cNvPr id="5" name="Footer Placeholder 4"/>
          <p:cNvSpPr>
            <a:spLocks noGrp="1"/>
          </p:cNvSpPr>
          <p:nvPr>
            <p:ph type="ftr" sz="quarter" idx="11"/>
          </p:nvPr>
        </p:nvSpPr>
        <p:spPr/>
        <p:txBody>
          <a:bodyPr/>
          <a:lstStyle/>
          <a:p>
            <a:r>
              <a:rPr lang="en-US" dirty="0"/>
              <a:t>existing parks                          updated 12 Jan 2023</a:t>
            </a:r>
            <a:endParaRPr lang="en-GB" dirty="0"/>
          </a:p>
        </p:txBody>
      </p:sp>
      <p:sp>
        <p:nvSpPr>
          <p:cNvPr id="6" name="Slide Number Placeholder 5"/>
          <p:cNvSpPr>
            <a:spLocks noGrp="1"/>
          </p:cNvSpPr>
          <p:nvPr>
            <p:ph type="sldNum" sz="quarter" idx="12"/>
          </p:nvPr>
        </p:nvSpPr>
        <p:spPr/>
        <p:txBody>
          <a:bodyPr/>
          <a:lstStyle/>
          <a:p>
            <a:fld id="{E5C8A926-C928-45A2-9802-20D0E491F10B}" type="slidenum">
              <a:rPr lang="en-GB" smtClean="0"/>
              <a:pPr/>
              <a:t>‹#›</a:t>
            </a:fld>
            <a:endParaRPr lang="en-GB" dirty="0"/>
          </a:p>
        </p:txBody>
      </p:sp>
      <p:sp>
        <p:nvSpPr>
          <p:cNvPr id="7" name="Title 1">
            <a:extLst>
              <a:ext uri="{FF2B5EF4-FFF2-40B4-BE49-F238E27FC236}">
                <a16:creationId xmlns:a16="http://schemas.microsoft.com/office/drawing/2014/main" id="{C1A90033-238C-4DD7-8C7D-5294825B89F6}"/>
              </a:ext>
            </a:extLst>
          </p:cNvPr>
          <p:cNvSpPr>
            <a:spLocks noGrp="1"/>
          </p:cNvSpPr>
          <p:nvPr>
            <p:ph type="title"/>
          </p:nvPr>
        </p:nvSpPr>
        <p:spPr>
          <a:xfrm>
            <a:off x="609600" y="274638"/>
            <a:ext cx="9474535" cy="905506"/>
          </a:xfrm>
        </p:spPr>
        <p:txBody>
          <a:bodyPr anchor="t">
            <a:normAutofit/>
          </a:bodyPr>
          <a:lstStyle>
            <a:lvl1pPr algn="l">
              <a:defRPr sz="2800" b="1"/>
            </a:lvl1pPr>
          </a:lstStyle>
          <a:p>
            <a:r>
              <a:rPr lang="en-US" dirty="0"/>
              <a:t>Click to edit Master title style</a:t>
            </a:r>
            <a:endParaRPr lang="en-GB" dirty="0"/>
          </a:p>
        </p:txBody>
      </p:sp>
      <p:pic>
        <p:nvPicPr>
          <p:cNvPr id="8" name="Picture 2" descr="C:\Users\usrlyj\Documents\LEAF\LEAF general documents\LEAF Logo.JPG">
            <a:extLst>
              <a:ext uri="{FF2B5EF4-FFF2-40B4-BE49-F238E27FC236}">
                <a16:creationId xmlns:a16="http://schemas.microsoft.com/office/drawing/2014/main" id="{E05BD0D0-E0C5-4905-8EEF-84C5EB4EB003}"/>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488488" y="283525"/>
            <a:ext cx="1444996" cy="8966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7006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ummary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F5A6D98-3539-4350-BFC1-9DE71C114FBF}" type="datetime1">
              <a:rPr lang="en-GB" smtClean="0"/>
              <a:t>12/01/2023</a:t>
            </a:fld>
            <a:endParaRPr lang="en-GB" dirty="0"/>
          </a:p>
        </p:txBody>
      </p:sp>
      <p:sp>
        <p:nvSpPr>
          <p:cNvPr id="4" name="Footer Placeholder 3"/>
          <p:cNvSpPr>
            <a:spLocks noGrp="1"/>
          </p:cNvSpPr>
          <p:nvPr>
            <p:ph type="ftr" sz="quarter" idx="11"/>
          </p:nvPr>
        </p:nvSpPr>
        <p:spPr/>
        <p:txBody>
          <a:bodyPr/>
          <a:lstStyle/>
          <a:p>
            <a:r>
              <a:rPr lang="en-US" dirty="0"/>
              <a:t>existing parks                          updated 12 Jan 2023</a:t>
            </a:r>
            <a:endParaRPr lang="en-GB" dirty="0"/>
          </a:p>
        </p:txBody>
      </p:sp>
      <p:sp>
        <p:nvSpPr>
          <p:cNvPr id="5" name="Slide Number Placeholder 4"/>
          <p:cNvSpPr>
            <a:spLocks noGrp="1"/>
          </p:cNvSpPr>
          <p:nvPr>
            <p:ph type="sldNum" sz="quarter" idx="12"/>
          </p:nvPr>
        </p:nvSpPr>
        <p:spPr/>
        <p:txBody>
          <a:bodyPr/>
          <a:lstStyle/>
          <a:p>
            <a:fld id="{E5C8A926-C928-45A2-9802-20D0E491F10B}" type="slidenum">
              <a:rPr lang="en-GB" smtClean="0"/>
              <a:pPr/>
              <a:t>‹#›</a:t>
            </a:fld>
            <a:endParaRPr lang="en-GB" dirty="0"/>
          </a:p>
        </p:txBody>
      </p:sp>
      <p:sp>
        <p:nvSpPr>
          <p:cNvPr id="8" name="Title 1">
            <a:extLst>
              <a:ext uri="{FF2B5EF4-FFF2-40B4-BE49-F238E27FC236}">
                <a16:creationId xmlns:a16="http://schemas.microsoft.com/office/drawing/2014/main" id="{34647ED5-8538-4A7F-BC28-EAAE38C31957}"/>
              </a:ext>
            </a:extLst>
          </p:cNvPr>
          <p:cNvSpPr>
            <a:spLocks noGrp="1"/>
          </p:cNvSpPr>
          <p:nvPr>
            <p:ph type="title"/>
          </p:nvPr>
        </p:nvSpPr>
        <p:spPr>
          <a:xfrm>
            <a:off x="609600" y="274638"/>
            <a:ext cx="9474535" cy="994122"/>
          </a:xfrm>
        </p:spPr>
        <p:txBody>
          <a:bodyPr>
            <a:normAutofit/>
          </a:bodyPr>
          <a:lstStyle>
            <a:lvl1pPr algn="l">
              <a:defRPr sz="3600" b="1"/>
            </a:lvl1pPr>
          </a:lstStyle>
          <a:p>
            <a:r>
              <a:rPr lang="en-US" dirty="0"/>
              <a:t>Click to edit Master title style</a:t>
            </a:r>
            <a:endParaRPr lang="en-GB" dirty="0"/>
          </a:p>
        </p:txBody>
      </p:sp>
      <p:pic>
        <p:nvPicPr>
          <p:cNvPr id="9" name="Picture 2" descr="C:\Users\usrlyj\Documents\LEAF\LEAF general documents\LEAF Logo.JPG">
            <a:extLst>
              <a:ext uri="{FF2B5EF4-FFF2-40B4-BE49-F238E27FC236}">
                <a16:creationId xmlns:a16="http://schemas.microsoft.com/office/drawing/2014/main" id="{64A3B1FB-B6E4-4411-8DC9-2D56A6C0654B}"/>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488488" y="283525"/>
            <a:ext cx="1444996" cy="8966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0307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41D421C-DE54-4E3C-BC1C-9233BF1DFBF7}" type="datetime1">
              <a:rPr lang="en-GB" smtClean="0"/>
              <a:t>12/01/2023</a:t>
            </a:fld>
            <a:endParaRPr lang="en-GB" dirty="0"/>
          </a:p>
        </p:txBody>
      </p:sp>
      <p:sp>
        <p:nvSpPr>
          <p:cNvPr id="4" name="Footer Placeholder 3"/>
          <p:cNvSpPr>
            <a:spLocks noGrp="1"/>
          </p:cNvSpPr>
          <p:nvPr>
            <p:ph type="ftr" sz="quarter" idx="11"/>
          </p:nvPr>
        </p:nvSpPr>
        <p:spPr/>
        <p:txBody>
          <a:bodyPr/>
          <a:lstStyle/>
          <a:p>
            <a:r>
              <a:rPr lang="en-US" dirty="0"/>
              <a:t>existing parks                          updated 12 Jan 2023</a:t>
            </a:r>
            <a:endParaRPr lang="en-GB" dirty="0"/>
          </a:p>
        </p:txBody>
      </p:sp>
      <p:sp>
        <p:nvSpPr>
          <p:cNvPr id="5" name="Slide Number Placeholder 4"/>
          <p:cNvSpPr>
            <a:spLocks noGrp="1"/>
          </p:cNvSpPr>
          <p:nvPr>
            <p:ph type="sldNum" sz="quarter" idx="12"/>
          </p:nvPr>
        </p:nvSpPr>
        <p:spPr/>
        <p:txBody>
          <a:bodyPr/>
          <a:lstStyle/>
          <a:p>
            <a:fld id="{E5C8A926-C928-45A2-9802-20D0E491F10B}" type="slidenum">
              <a:rPr lang="en-GB" smtClean="0"/>
              <a:pPr/>
              <a:t>‹#›</a:t>
            </a:fld>
            <a:endParaRPr lang="en-GB" dirty="0"/>
          </a:p>
        </p:txBody>
      </p:sp>
      <p:sp>
        <p:nvSpPr>
          <p:cNvPr id="8" name="Title 1">
            <a:extLst>
              <a:ext uri="{FF2B5EF4-FFF2-40B4-BE49-F238E27FC236}">
                <a16:creationId xmlns:a16="http://schemas.microsoft.com/office/drawing/2014/main" id="{34647ED5-8538-4A7F-BC28-EAAE38C31957}"/>
              </a:ext>
            </a:extLst>
          </p:cNvPr>
          <p:cNvSpPr>
            <a:spLocks noGrp="1"/>
          </p:cNvSpPr>
          <p:nvPr>
            <p:ph type="title"/>
          </p:nvPr>
        </p:nvSpPr>
        <p:spPr>
          <a:xfrm>
            <a:off x="609600" y="274638"/>
            <a:ext cx="9474535" cy="905506"/>
          </a:xfrm>
        </p:spPr>
        <p:txBody>
          <a:bodyPr>
            <a:normAutofit/>
          </a:bodyPr>
          <a:lstStyle>
            <a:lvl1pPr algn="l">
              <a:defRPr sz="2800" b="1"/>
            </a:lvl1pPr>
          </a:lstStyle>
          <a:p>
            <a:r>
              <a:rPr lang="en-US" dirty="0"/>
              <a:t>Click to edit Master title style</a:t>
            </a:r>
            <a:endParaRPr lang="en-GB" dirty="0"/>
          </a:p>
        </p:txBody>
      </p:sp>
      <p:pic>
        <p:nvPicPr>
          <p:cNvPr id="9" name="Picture 2" descr="C:\Users\usrlyj\Documents\LEAF\LEAF general documents\LEAF Logo.JPG">
            <a:extLst>
              <a:ext uri="{FF2B5EF4-FFF2-40B4-BE49-F238E27FC236}">
                <a16:creationId xmlns:a16="http://schemas.microsoft.com/office/drawing/2014/main" id="{64A3B1FB-B6E4-4411-8DC9-2D56A6C0654B}"/>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488488" y="283525"/>
            <a:ext cx="1444996" cy="8966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1626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B42373-2212-4FD6-A8B9-71C27EA21E58}" type="datetime1">
              <a:rPr lang="en-GB" smtClean="0"/>
              <a:t>12/01/2023</a:t>
            </a:fld>
            <a:endParaRPr lang="en-GB" dirty="0"/>
          </a:p>
        </p:txBody>
      </p:sp>
      <p:sp>
        <p:nvSpPr>
          <p:cNvPr id="3" name="Footer Placeholder 2"/>
          <p:cNvSpPr>
            <a:spLocks noGrp="1"/>
          </p:cNvSpPr>
          <p:nvPr>
            <p:ph type="ftr" sz="quarter" idx="11"/>
          </p:nvPr>
        </p:nvSpPr>
        <p:spPr/>
        <p:txBody>
          <a:bodyPr/>
          <a:lstStyle/>
          <a:p>
            <a:r>
              <a:rPr lang="en-US" dirty="0"/>
              <a:t>existing parks                          updated 12 Jan 2023</a:t>
            </a:r>
            <a:endParaRPr lang="en-GB" dirty="0"/>
          </a:p>
        </p:txBody>
      </p:sp>
      <p:sp>
        <p:nvSpPr>
          <p:cNvPr id="4" name="Slide Number Placeholder 3"/>
          <p:cNvSpPr>
            <a:spLocks noGrp="1"/>
          </p:cNvSpPr>
          <p:nvPr>
            <p:ph type="sldNum" sz="quarter" idx="12"/>
          </p:nvPr>
        </p:nvSpPr>
        <p:spPr/>
        <p:txBody>
          <a:bodyPr/>
          <a:lstStyle/>
          <a:p>
            <a:fld id="{E5C8A926-C928-45A2-9802-20D0E491F10B}" type="slidenum">
              <a:rPr lang="en-GB" smtClean="0"/>
              <a:pPr/>
              <a:t>‹#›</a:t>
            </a:fld>
            <a:endParaRPr lang="en-GB" dirty="0"/>
          </a:p>
        </p:txBody>
      </p:sp>
    </p:spTree>
    <p:extLst>
      <p:ext uri="{BB962C8B-B14F-4D97-AF65-F5344CB8AC3E}">
        <p14:creationId xmlns:p14="http://schemas.microsoft.com/office/powerpoint/2010/main" val="42782712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922114"/>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412776"/>
            <a:ext cx="10972800" cy="47133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AD4D7D-987C-44AB-A549-9BD629C2BE16}" type="datetime1">
              <a:rPr lang="en-GB" smtClean="0"/>
              <a:t>12/01/2023</a:t>
            </a:fld>
            <a:endParaRPr lang="en-GB" dirty="0"/>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existing parks                          updated 12 Jan 2023</a:t>
            </a:r>
            <a:endParaRPr lang="en-GB" dirty="0"/>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200" b="1">
                <a:solidFill>
                  <a:schemeClr val="tx1">
                    <a:tint val="75000"/>
                  </a:schemeClr>
                </a:solidFill>
              </a:defRPr>
            </a:lvl1pPr>
          </a:lstStyle>
          <a:p>
            <a:fld id="{E5C8A926-C928-45A2-9802-20D0E491F10B}" type="slidenum">
              <a:rPr lang="en-GB" smtClean="0"/>
              <a:pPr/>
              <a:t>‹#›</a:t>
            </a:fld>
            <a:endParaRPr lang="en-GB" dirty="0"/>
          </a:p>
        </p:txBody>
      </p:sp>
    </p:spTree>
    <p:extLst>
      <p:ext uri="{BB962C8B-B14F-4D97-AF65-F5344CB8AC3E}">
        <p14:creationId xmlns:p14="http://schemas.microsoft.com/office/powerpoint/2010/main" val="4138609526"/>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4" r:id="rId4"/>
    <p:sldLayoutId id="2147483656" r:id="rId5"/>
    <p:sldLayoutId id="2147483655" r:id="rId6"/>
  </p:sldLayoutIdLst>
  <p:hf hdr="0" dt="0"/>
  <p:txStyles>
    <p:titleStyle>
      <a:lvl1pPr algn="l" defTabSz="914400" rtl="0" eaLnBrk="1" latinLnBrk="0" hangingPunct="1">
        <a:spcBef>
          <a:spcPct val="0"/>
        </a:spcBef>
        <a:buNone/>
        <a:defRPr sz="28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D4A20-3F18-46D4-B520-EF34383D1449}"/>
              </a:ext>
            </a:extLst>
          </p:cNvPr>
          <p:cNvSpPr>
            <a:spLocks noGrp="1"/>
          </p:cNvSpPr>
          <p:nvPr>
            <p:ph type="ctrTitle"/>
          </p:nvPr>
        </p:nvSpPr>
        <p:spPr/>
        <p:txBody>
          <a:bodyPr>
            <a:noAutofit/>
          </a:bodyPr>
          <a:lstStyle/>
          <a:p>
            <a:r>
              <a:rPr lang="en-SG" sz="3600" dirty="0"/>
              <a:t>&lt;Park Name&gt;</a:t>
            </a:r>
          </a:p>
        </p:txBody>
      </p:sp>
      <p:sp>
        <p:nvSpPr>
          <p:cNvPr id="3" name="Content Placeholder 2">
            <a:extLst>
              <a:ext uri="{FF2B5EF4-FFF2-40B4-BE49-F238E27FC236}">
                <a16:creationId xmlns:a16="http://schemas.microsoft.com/office/drawing/2014/main" id="{F05CB342-EE6C-42D7-9E75-9D82F6B8E0C5}"/>
              </a:ext>
            </a:extLst>
          </p:cNvPr>
          <p:cNvSpPr>
            <a:spLocks noGrp="1"/>
          </p:cNvSpPr>
          <p:nvPr>
            <p:ph type="subTitle" idx="1"/>
          </p:nvPr>
        </p:nvSpPr>
        <p:spPr/>
        <p:txBody>
          <a:bodyPr>
            <a:normAutofit/>
          </a:bodyPr>
          <a:lstStyle/>
          <a:p>
            <a:r>
              <a:rPr lang="en-GB" sz="2400" dirty="0">
                <a:cs typeface="Arial" panose="020B0604020202020204" pitchFamily="34" charset="0"/>
              </a:rPr>
              <a:t>Prepared by: XXX Co.</a:t>
            </a:r>
          </a:p>
          <a:p>
            <a:r>
              <a:rPr lang="en-GB" sz="2400" dirty="0">
                <a:cs typeface="Arial" panose="020B0604020202020204" pitchFamily="34" charset="0"/>
              </a:rPr>
              <a:t>Assessment Date: 01 January 2021</a:t>
            </a:r>
          </a:p>
        </p:txBody>
      </p:sp>
      <p:sp>
        <p:nvSpPr>
          <p:cNvPr id="4" name="Slide Number Placeholder 3">
            <a:extLst>
              <a:ext uri="{FF2B5EF4-FFF2-40B4-BE49-F238E27FC236}">
                <a16:creationId xmlns:a16="http://schemas.microsoft.com/office/drawing/2014/main" id="{E8ADBDFA-4A09-4BA8-B8AA-3827B8571A4E}"/>
              </a:ext>
            </a:extLst>
          </p:cNvPr>
          <p:cNvSpPr>
            <a:spLocks noGrp="1"/>
          </p:cNvSpPr>
          <p:nvPr>
            <p:ph type="sldNum" sz="quarter" idx="12"/>
          </p:nvPr>
        </p:nvSpPr>
        <p:spPr/>
        <p:txBody>
          <a:bodyPr/>
          <a:lstStyle/>
          <a:p>
            <a:fld id="{E5C8A926-C928-45A2-9802-20D0E491F10B}" type="slidenum">
              <a:rPr lang="en-GB" smtClean="0"/>
              <a:pPr/>
              <a:t>1</a:t>
            </a:fld>
            <a:endParaRPr lang="en-GB" dirty="0"/>
          </a:p>
        </p:txBody>
      </p:sp>
      <p:sp>
        <p:nvSpPr>
          <p:cNvPr id="5" name="Footer Placeholder 4">
            <a:extLst>
              <a:ext uri="{FF2B5EF4-FFF2-40B4-BE49-F238E27FC236}">
                <a16:creationId xmlns:a16="http://schemas.microsoft.com/office/drawing/2014/main" id="{6ABBF5AB-2875-03E1-9807-EB9167142059}"/>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8815455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10</a:t>
            </a:fld>
            <a:endParaRPr lang="en-GB" dirty="0"/>
          </a:p>
        </p:txBody>
      </p:sp>
      <p:sp>
        <p:nvSpPr>
          <p:cNvPr id="6" name="Title 5">
            <a:extLst>
              <a:ext uri="{FF2B5EF4-FFF2-40B4-BE49-F238E27FC236}">
                <a16:creationId xmlns:a16="http://schemas.microsoft.com/office/drawing/2014/main" id="{8C72A5C3-E985-42E2-A083-94AB8EE8F9AA}"/>
              </a:ext>
            </a:extLst>
          </p:cNvPr>
          <p:cNvSpPr>
            <a:spLocks noGrp="1"/>
          </p:cNvSpPr>
          <p:nvPr>
            <p:ph type="title"/>
          </p:nvPr>
        </p:nvSpPr>
        <p:spPr/>
        <p:txBody>
          <a:bodyPr/>
          <a:lstStyle/>
          <a:p>
            <a:r>
              <a:rPr lang="en-SG" sz="3600" dirty="0"/>
              <a:t>Part 1: Design &amp; Landscape</a:t>
            </a:r>
            <a:endParaRPr lang="en-GB" dirty="0"/>
          </a:p>
        </p:txBody>
      </p:sp>
      <p:graphicFrame>
        <p:nvGraphicFramePr>
          <p:cNvPr id="11" name="Table 6">
            <a:extLst>
              <a:ext uri="{FF2B5EF4-FFF2-40B4-BE49-F238E27FC236}">
                <a16:creationId xmlns:a16="http://schemas.microsoft.com/office/drawing/2014/main" id="{B06632C6-8705-46C5-8E38-838F4C1EB595}"/>
              </a:ext>
            </a:extLst>
          </p:cNvPr>
          <p:cNvGraphicFramePr>
            <a:graphicFrameLocks noGrp="1"/>
          </p:cNvGraphicFramePr>
          <p:nvPr>
            <p:extLst>
              <p:ext uri="{D42A27DB-BD31-4B8C-83A1-F6EECF244321}">
                <p14:modId xmlns:p14="http://schemas.microsoft.com/office/powerpoint/2010/main" val="2659447861"/>
              </p:ext>
            </p:extLst>
          </p:nvPr>
        </p:nvGraphicFramePr>
        <p:xfrm>
          <a:off x="767408" y="2060848"/>
          <a:ext cx="9614258" cy="2112365"/>
        </p:xfrm>
        <a:graphic>
          <a:graphicData uri="http://schemas.openxmlformats.org/drawingml/2006/table">
            <a:tbl>
              <a:tblPr firstRow="1" bandRow="1">
                <a:tableStyleId>{9D7B26C5-4107-4FEC-AEDC-1716B250A1EF}</a:tableStyleId>
              </a:tblPr>
              <a:tblGrid>
                <a:gridCol w="619660">
                  <a:extLst>
                    <a:ext uri="{9D8B030D-6E8A-4147-A177-3AD203B41FA5}">
                      <a16:colId xmlns:a16="http://schemas.microsoft.com/office/drawing/2014/main" val="2656123347"/>
                    </a:ext>
                  </a:extLst>
                </a:gridCol>
                <a:gridCol w="3622104">
                  <a:extLst>
                    <a:ext uri="{9D8B030D-6E8A-4147-A177-3AD203B41FA5}">
                      <a16:colId xmlns:a16="http://schemas.microsoft.com/office/drawing/2014/main" val="3686194030"/>
                    </a:ext>
                  </a:extLst>
                </a:gridCol>
                <a:gridCol w="2116640">
                  <a:extLst>
                    <a:ext uri="{9D8B030D-6E8A-4147-A177-3AD203B41FA5}">
                      <a16:colId xmlns:a16="http://schemas.microsoft.com/office/drawing/2014/main" val="2776025586"/>
                    </a:ext>
                  </a:extLst>
                </a:gridCol>
                <a:gridCol w="1627927">
                  <a:extLst>
                    <a:ext uri="{9D8B030D-6E8A-4147-A177-3AD203B41FA5}">
                      <a16:colId xmlns:a16="http://schemas.microsoft.com/office/drawing/2014/main" val="1615581147"/>
                    </a:ext>
                  </a:extLst>
                </a:gridCol>
                <a:gridCol w="1627927">
                  <a:extLst>
                    <a:ext uri="{9D8B030D-6E8A-4147-A177-3AD203B41FA5}">
                      <a16:colId xmlns:a16="http://schemas.microsoft.com/office/drawing/2014/main" val="4245491537"/>
                    </a:ext>
                  </a:extLst>
                </a:gridCol>
              </a:tblGrid>
              <a:tr h="483741">
                <a:tc>
                  <a:txBody>
                    <a:bodyPr/>
                    <a:lstStyle/>
                    <a:p>
                      <a:r>
                        <a:rPr lang="en-US" sz="1800" dirty="0"/>
                        <a:t>S/N</a:t>
                      </a:r>
                      <a:endParaRPr lang="en-SG" sz="1800" dirty="0"/>
                    </a:p>
                  </a:txBody>
                  <a:tcPr anchor="ctr"/>
                </a:tc>
                <a:tc>
                  <a:txBody>
                    <a:bodyPr/>
                    <a:lstStyle/>
                    <a:p>
                      <a:r>
                        <a:rPr lang="en-US" sz="1800" dirty="0"/>
                        <a:t>CRITERIA</a:t>
                      </a:r>
                      <a:endParaRPr lang="en-SG" sz="18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800" dirty="0"/>
                        <a:t>TOTAL APPLICABLE SCORE</a:t>
                      </a:r>
                    </a:p>
                  </a:txBody>
                  <a:tcPr anchor="ctr"/>
                </a:tc>
                <a:tc>
                  <a:txBody>
                    <a:bodyPr/>
                    <a:lstStyle/>
                    <a:p>
                      <a:pPr algn="ctr" fontAlgn="ctr"/>
                      <a:r>
                        <a:rPr lang="en-SG" sz="1800" dirty="0"/>
                        <a:t>SELF-ASSESSED SCORE</a:t>
                      </a:r>
                    </a:p>
                  </a:txBody>
                  <a:tcPr anchor="ctr"/>
                </a:tc>
                <a:tc>
                  <a:txBody>
                    <a:bodyPr/>
                    <a:lstStyle/>
                    <a:p>
                      <a:pPr algn="ctr" fontAlgn="ctr"/>
                      <a:r>
                        <a:rPr lang="en-SG" sz="1800" dirty="0"/>
                        <a:t>ASSESSORS’ SCORE</a:t>
                      </a:r>
                    </a:p>
                  </a:txBody>
                  <a:tcPr anchor="ctr"/>
                </a:tc>
                <a:extLst>
                  <a:ext uri="{0D108BD9-81ED-4DB2-BD59-A6C34878D82A}">
                    <a16:rowId xmlns:a16="http://schemas.microsoft.com/office/drawing/2014/main" val="1358499331"/>
                  </a:ext>
                </a:extLst>
              </a:tr>
              <a:tr h="375005">
                <a:tc>
                  <a:txBody>
                    <a:bodyPr/>
                    <a:lstStyle/>
                    <a:p>
                      <a:r>
                        <a:rPr lang="en-US" sz="1800" dirty="0"/>
                        <a:t>1.1</a:t>
                      </a:r>
                      <a:endParaRPr lang="en-SG" sz="1800" dirty="0"/>
                    </a:p>
                  </a:txBody>
                  <a:tcPr anchor="ctr"/>
                </a:tc>
                <a:tc>
                  <a:txBody>
                    <a:bodyPr/>
                    <a:lstStyle/>
                    <a:p>
                      <a:pPr algn="l" fontAlgn="b"/>
                      <a:r>
                        <a:rPr lang="en-US" sz="1800" b="0" i="0" u="none" strike="noStrike" dirty="0">
                          <a:solidFill>
                            <a:srgbClr val="000000"/>
                          </a:solidFill>
                          <a:effectLst/>
                          <a:latin typeface="Calibri" panose="020F0502020204030204" pitchFamily="34" charset="0"/>
                        </a:rPr>
                        <a:t>Overall Landscape Concept and Layout</a:t>
                      </a:r>
                    </a:p>
                  </a:txBody>
                  <a:tcPr marL="0" marR="0" marT="0" marB="0" anchor="ctr"/>
                </a:tc>
                <a:tc>
                  <a:txBody>
                    <a:bodyPr/>
                    <a:lstStyle/>
                    <a:p>
                      <a:pPr algn="ctr" fontAlgn="b"/>
                      <a:r>
                        <a:rPr lang="en-SG" sz="1800" dirty="0"/>
                        <a:t>5</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4084075669"/>
                  </a:ext>
                </a:extLst>
              </a:tr>
              <a:tr h="276424">
                <a:tc>
                  <a:txBody>
                    <a:bodyPr/>
                    <a:lstStyle/>
                    <a:p>
                      <a:r>
                        <a:rPr lang="en-US" sz="1800" dirty="0"/>
                        <a:t>1.2</a:t>
                      </a:r>
                      <a:endParaRPr lang="en-SG" sz="1800" dirty="0"/>
                    </a:p>
                  </a:txBody>
                  <a:tcPr anchor="ctr"/>
                </a:tc>
                <a:tc>
                  <a:txBody>
                    <a:bodyPr/>
                    <a:lstStyle/>
                    <a:p>
                      <a:pPr algn="l" fontAlgn="b"/>
                      <a:r>
                        <a:rPr lang="en-GB" sz="1800" b="0" i="0" u="none" strike="noStrike" dirty="0">
                          <a:solidFill>
                            <a:srgbClr val="000000"/>
                          </a:solidFill>
                          <a:effectLst/>
                          <a:latin typeface="Calibri" panose="020F0502020204030204" pitchFamily="34" charset="0"/>
                        </a:rPr>
                        <a:t>User Comfort</a:t>
                      </a:r>
                    </a:p>
                  </a:txBody>
                  <a:tcPr marL="0" marR="0" marT="0" marB="0" anchor="ctr"/>
                </a:tc>
                <a:tc>
                  <a:txBody>
                    <a:bodyPr/>
                    <a:lstStyle/>
                    <a:p>
                      <a:pPr algn="ctr" fontAlgn="b"/>
                      <a:r>
                        <a:rPr lang="en-SG" sz="1800" dirty="0"/>
                        <a:t>9</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2612097455"/>
                  </a:ext>
                </a:extLst>
              </a:tr>
              <a:tr h="276424">
                <a:tc>
                  <a:txBody>
                    <a:bodyPr/>
                    <a:lstStyle/>
                    <a:p>
                      <a:r>
                        <a:rPr lang="en-US" sz="1800" dirty="0"/>
                        <a:t>1.3*</a:t>
                      </a:r>
                      <a:endParaRPr lang="en-SG" sz="1800" dirty="0"/>
                    </a:p>
                  </a:txBody>
                  <a:tcPr anchor="ctr">
                    <a:lnB w="12700" cap="flat" cmpd="sng" algn="ctr">
                      <a:solidFill>
                        <a:schemeClr val="tx1"/>
                      </a:solidFill>
                      <a:prstDash val="solid"/>
                      <a:round/>
                      <a:headEnd type="none" w="med" len="med"/>
                      <a:tailEnd type="none" w="med" len="med"/>
                    </a:lnB>
                  </a:tcPr>
                </a:tc>
                <a:tc>
                  <a:txBody>
                    <a:bodyPr/>
                    <a:lstStyle/>
                    <a:p>
                      <a:pPr algn="l" fontAlgn="b"/>
                      <a:r>
                        <a:rPr lang="en-GB" sz="1800" b="0" i="0" u="none" strike="noStrike" dirty="0">
                          <a:solidFill>
                            <a:srgbClr val="000000"/>
                          </a:solidFill>
                          <a:effectLst/>
                          <a:latin typeface="Calibri" panose="020F0502020204030204" pitchFamily="34" charset="0"/>
                        </a:rPr>
                        <a:t>Unique Park Features</a:t>
                      </a:r>
                    </a:p>
                  </a:txBody>
                  <a:tcPr marL="0" marR="0" marT="0" marB="0" anchor="ctr">
                    <a:lnB w="12700" cap="flat" cmpd="sng" algn="ctr">
                      <a:solidFill>
                        <a:schemeClr val="tx1"/>
                      </a:solidFill>
                      <a:prstDash val="solid"/>
                      <a:round/>
                      <a:headEnd type="none" w="med" len="med"/>
                      <a:tailEnd type="none" w="med" len="med"/>
                    </a:lnB>
                  </a:tcPr>
                </a:tc>
                <a:tc>
                  <a:txBody>
                    <a:bodyPr/>
                    <a:lstStyle/>
                    <a:p>
                      <a:pPr algn="ctr" fontAlgn="b"/>
                      <a:r>
                        <a:rPr lang="en-SG" sz="1800" dirty="0"/>
                        <a:t>3</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X</a:t>
                      </a:r>
                    </a:p>
                  </a:txBody>
                  <a:tcPr anchor="ctr">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5263646"/>
                  </a:ext>
                </a:extLst>
              </a:tr>
              <a:tr h="276424">
                <a:tc>
                  <a:txBody>
                    <a:bodyPr/>
                    <a:lstStyle/>
                    <a:p>
                      <a:endParaRPr lang="en-SG" sz="1800" b="1" dirty="0"/>
                    </a:p>
                  </a:txBody>
                  <a:tcPr anchor="ctr">
                    <a:lnT w="12700" cap="flat" cmpd="sng" algn="ctr">
                      <a:solidFill>
                        <a:schemeClr val="tx1"/>
                      </a:solidFill>
                      <a:prstDash val="solid"/>
                      <a:round/>
                      <a:headEnd type="none" w="med" len="med"/>
                      <a:tailEnd type="none" w="med" len="med"/>
                    </a:lnT>
                  </a:tcPr>
                </a:tc>
                <a:tc>
                  <a:txBody>
                    <a:bodyPr/>
                    <a:lstStyle/>
                    <a:p>
                      <a:r>
                        <a:rPr lang="en-US" sz="1800" b="1" dirty="0"/>
                        <a:t>TOTAL</a:t>
                      </a:r>
                      <a:endParaRPr lang="en-SG" sz="1800" b="1" dirty="0"/>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17</a:t>
                      </a:r>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X</a:t>
                      </a:r>
                    </a:p>
                  </a:txBody>
                  <a:tcPr anchor="ctr">
                    <a:lnT w="12700" cap="flat" cmpd="sng" algn="ctr">
                      <a:solidFill>
                        <a:schemeClr val="tx1"/>
                      </a:solidFill>
                      <a:prstDash val="solid"/>
                      <a:round/>
                      <a:headEnd type="none" w="med" len="med"/>
                      <a:tailEnd type="none" w="med" len="med"/>
                    </a:lnT>
                  </a:tcPr>
                </a:tc>
                <a:tc>
                  <a:txBody>
                    <a:bodyPr/>
                    <a:lstStyle/>
                    <a:p>
                      <a:pPr algn="ctr" fontAlgn="b"/>
                      <a:endParaRPr lang="en-SG" sz="1800" b="1"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93094084"/>
                  </a:ext>
                </a:extLst>
              </a:tr>
            </a:tbl>
          </a:graphicData>
        </a:graphic>
      </p:graphicFrame>
      <p:sp>
        <p:nvSpPr>
          <p:cNvPr id="2" name="Footer Placeholder 1">
            <a:extLst>
              <a:ext uri="{FF2B5EF4-FFF2-40B4-BE49-F238E27FC236}">
                <a16:creationId xmlns:a16="http://schemas.microsoft.com/office/drawing/2014/main" id="{C22C6C65-DE98-8F1E-8AB3-3861318BB205}"/>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956413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276872"/>
            <a:ext cx="11323884" cy="384929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11</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2: Community Wellbeing &amp; Engagement</a:t>
            </a:r>
            <a:br>
              <a:rPr lang="en-SG" sz="2800" dirty="0"/>
            </a:br>
            <a:r>
              <a:rPr lang="en-SG" sz="2000" dirty="0"/>
              <a:t>2.1 Wayfinding</a:t>
            </a:r>
          </a:p>
        </p:txBody>
      </p:sp>
      <p:graphicFrame>
        <p:nvGraphicFramePr>
          <p:cNvPr id="6" name="Table 5">
            <a:extLst>
              <a:ext uri="{FF2B5EF4-FFF2-40B4-BE49-F238E27FC236}">
                <a16:creationId xmlns:a16="http://schemas.microsoft.com/office/drawing/2014/main" id="{1A1E398A-34F6-434B-877D-C1E744292EC9}"/>
              </a:ext>
            </a:extLst>
          </p:cNvPr>
          <p:cNvGraphicFramePr>
            <a:graphicFrameLocks noGrp="1"/>
          </p:cNvGraphicFramePr>
          <p:nvPr>
            <p:extLst>
              <p:ext uri="{D42A27DB-BD31-4B8C-83A1-F6EECF244321}">
                <p14:modId xmlns:p14="http://schemas.microsoft.com/office/powerpoint/2010/main" val="4059762864"/>
              </p:ext>
            </p:extLst>
          </p:nvPr>
        </p:nvGraphicFramePr>
        <p:xfrm>
          <a:off x="695400" y="1192853"/>
          <a:ext cx="8092904" cy="822960"/>
        </p:xfrm>
        <a:graphic>
          <a:graphicData uri="http://schemas.openxmlformats.org/drawingml/2006/table">
            <a:tbl>
              <a:tblPr>
                <a:tableStyleId>{5940675A-B579-460E-94D1-54222C63F5DA}</a:tableStyleId>
              </a:tblPr>
              <a:tblGrid>
                <a:gridCol w="511233">
                  <a:extLst>
                    <a:ext uri="{9D8B030D-6E8A-4147-A177-3AD203B41FA5}">
                      <a16:colId xmlns:a16="http://schemas.microsoft.com/office/drawing/2014/main" val="3679446110"/>
                    </a:ext>
                  </a:extLst>
                </a:gridCol>
                <a:gridCol w="6169914">
                  <a:extLst>
                    <a:ext uri="{9D8B030D-6E8A-4147-A177-3AD203B41FA5}">
                      <a16:colId xmlns:a16="http://schemas.microsoft.com/office/drawing/2014/main" val="1452562166"/>
                    </a:ext>
                  </a:extLst>
                </a:gridCol>
                <a:gridCol w="181177">
                  <a:extLst>
                    <a:ext uri="{9D8B030D-6E8A-4147-A177-3AD203B41FA5}">
                      <a16:colId xmlns:a16="http://schemas.microsoft.com/office/drawing/2014/main" val="4108943563"/>
                    </a:ext>
                  </a:extLst>
                </a:gridCol>
                <a:gridCol w="49963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684074715"/>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2.1a </a:t>
                      </a:r>
                      <a:r>
                        <a:rPr lang="en-US" sz="1200" b="1" i="0" u="none" strike="noStrike" dirty="0">
                          <a:solidFill>
                            <a:srgbClr val="000000"/>
                          </a:solidFill>
                          <a:effectLst/>
                          <a:latin typeface="Calibri" panose="020F0502020204030204" pitchFamily="34" charset="0"/>
                        </a:rPr>
                        <a:t>Understanding of wayfinding for users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occasional reviews or surveys (e.g. once every 3 years)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frequent reviews or surveys to understand users' wayfinding experience (e.g. annually)</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44042BED-127E-C925-3757-A2FCC5AC6F74}"/>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964780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276872"/>
            <a:ext cx="11323884" cy="384929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12</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2: Community Wellbeing &amp; Engagement</a:t>
            </a:r>
            <a:br>
              <a:rPr lang="en-SG" sz="2800" dirty="0"/>
            </a:br>
            <a:r>
              <a:rPr lang="en-SG" sz="2000" dirty="0"/>
              <a:t>2.1 Wayfinding</a:t>
            </a:r>
          </a:p>
        </p:txBody>
      </p:sp>
      <p:graphicFrame>
        <p:nvGraphicFramePr>
          <p:cNvPr id="6" name="Table 5">
            <a:extLst>
              <a:ext uri="{FF2B5EF4-FFF2-40B4-BE49-F238E27FC236}">
                <a16:creationId xmlns:a16="http://schemas.microsoft.com/office/drawing/2014/main" id="{1A1E398A-34F6-434B-877D-C1E744292EC9}"/>
              </a:ext>
            </a:extLst>
          </p:cNvPr>
          <p:cNvGraphicFramePr>
            <a:graphicFrameLocks noGrp="1"/>
          </p:cNvGraphicFramePr>
          <p:nvPr>
            <p:extLst>
              <p:ext uri="{D42A27DB-BD31-4B8C-83A1-F6EECF244321}">
                <p14:modId xmlns:p14="http://schemas.microsoft.com/office/powerpoint/2010/main" val="3616905964"/>
              </p:ext>
            </p:extLst>
          </p:nvPr>
        </p:nvGraphicFramePr>
        <p:xfrm>
          <a:off x="695400" y="1192853"/>
          <a:ext cx="9181427" cy="1005840"/>
        </p:xfrm>
        <a:graphic>
          <a:graphicData uri="http://schemas.openxmlformats.org/drawingml/2006/table">
            <a:tbl>
              <a:tblPr>
                <a:tableStyleId>{5940675A-B579-460E-94D1-54222C63F5DA}</a:tableStyleId>
              </a:tblPr>
              <a:tblGrid>
                <a:gridCol w="870903">
                  <a:extLst>
                    <a:ext uri="{9D8B030D-6E8A-4147-A177-3AD203B41FA5}">
                      <a16:colId xmlns:a16="http://schemas.microsoft.com/office/drawing/2014/main" val="3679446110"/>
                    </a:ext>
                  </a:extLst>
                </a:gridCol>
                <a:gridCol w="6898767">
                  <a:extLst>
                    <a:ext uri="{9D8B030D-6E8A-4147-A177-3AD203B41FA5}">
                      <a16:colId xmlns:a16="http://schemas.microsoft.com/office/drawing/2014/main" val="1452562166"/>
                    </a:ext>
                  </a:extLst>
                </a:gridCol>
                <a:gridCol w="181177">
                  <a:extLst>
                    <a:ext uri="{9D8B030D-6E8A-4147-A177-3AD203B41FA5}">
                      <a16:colId xmlns:a16="http://schemas.microsoft.com/office/drawing/2014/main" val="4108943563"/>
                    </a:ext>
                  </a:extLst>
                </a:gridCol>
                <a:gridCol w="49963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684074715"/>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2.1b </a:t>
                      </a:r>
                      <a:r>
                        <a:rPr lang="en-US" sz="1200" b="1" i="0" u="none" strike="noStrike" dirty="0">
                          <a:solidFill>
                            <a:srgbClr val="000000"/>
                          </a:solidFill>
                          <a:effectLst/>
                          <a:latin typeface="Calibri" panose="020F0502020204030204" pitchFamily="34" charset="0"/>
                        </a:rPr>
                        <a:t>Wayfinding tools at transport nodes nearest to site entrances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some signage and map boards that are moderately effective in directing visitors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various signage and map boards that are clear and user-centric to direct visitors from surrounding transport nodes and at unclear site entrances within 400m radius around park.</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24C00811-D024-86FA-612D-F65BF509ED92}"/>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052275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276872"/>
            <a:ext cx="11323884" cy="384929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13</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2: Community Wellbeing &amp; Engagement</a:t>
            </a:r>
            <a:br>
              <a:rPr lang="en-SG" sz="2800" dirty="0"/>
            </a:br>
            <a:r>
              <a:rPr lang="en-SG" sz="2000" dirty="0"/>
              <a:t>2.1 Wayfinding</a:t>
            </a:r>
          </a:p>
        </p:txBody>
      </p:sp>
      <p:graphicFrame>
        <p:nvGraphicFramePr>
          <p:cNvPr id="6" name="Table 5">
            <a:extLst>
              <a:ext uri="{FF2B5EF4-FFF2-40B4-BE49-F238E27FC236}">
                <a16:creationId xmlns:a16="http://schemas.microsoft.com/office/drawing/2014/main" id="{1A1E398A-34F6-434B-877D-C1E744292EC9}"/>
              </a:ext>
            </a:extLst>
          </p:cNvPr>
          <p:cNvGraphicFramePr>
            <a:graphicFrameLocks noGrp="1"/>
          </p:cNvGraphicFramePr>
          <p:nvPr>
            <p:extLst>
              <p:ext uri="{D42A27DB-BD31-4B8C-83A1-F6EECF244321}">
                <p14:modId xmlns:p14="http://schemas.microsoft.com/office/powerpoint/2010/main" val="1101950562"/>
              </p:ext>
            </p:extLst>
          </p:nvPr>
        </p:nvGraphicFramePr>
        <p:xfrm>
          <a:off x="695400" y="1192853"/>
          <a:ext cx="7915047" cy="822960"/>
        </p:xfrm>
        <a:graphic>
          <a:graphicData uri="http://schemas.openxmlformats.org/drawingml/2006/table">
            <a:tbl>
              <a:tblPr>
                <a:tableStyleId>{5940675A-B579-460E-94D1-54222C63F5DA}</a:tableStyleId>
              </a:tblPr>
              <a:tblGrid>
                <a:gridCol w="870903">
                  <a:extLst>
                    <a:ext uri="{9D8B030D-6E8A-4147-A177-3AD203B41FA5}">
                      <a16:colId xmlns:a16="http://schemas.microsoft.com/office/drawing/2014/main" val="3679446110"/>
                    </a:ext>
                  </a:extLst>
                </a:gridCol>
                <a:gridCol w="5632387">
                  <a:extLst>
                    <a:ext uri="{9D8B030D-6E8A-4147-A177-3AD203B41FA5}">
                      <a16:colId xmlns:a16="http://schemas.microsoft.com/office/drawing/2014/main" val="1452562166"/>
                    </a:ext>
                  </a:extLst>
                </a:gridCol>
                <a:gridCol w="181177">
                  <a:extLst>
                    <a:ext uri="{9D8B030D-6E8A-4147-A177-3AD203B41FA5}">
                      <a16:colId xmlns:a16="http://schemas.microsoft.com/office/drawing/2014/main" val="4108943563"/>
                    </a:ext>
                  </a:extLst>
                </a:gridCol>
                <a:gridCol w="49963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684074715"/>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2.1b </a:t>
                      </a:r>
                      <a:r>
                        <a:rPr lang="en-US" sz="1200" b="1" i="0" u="none" strike="noStrike" dirty="0">
                          <a:solidFill>
                            <a:srgbClr val="000000"/>
                          </a:solidFill>
                          <a:effectLst/>
                          <a:latin typeface="Calibri" panose="020F0502020204030204" pitchFamily="34" charset="0"/>
                        </a:rPr>
                        <a:t>Wayfinding from surrounding areas to park</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Some users may experience difficulty in navigating to park from surrounding areas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Most users can navigate to the park easily. Park is well integrated with surrounding areas.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06487256-5C89-961B-8C3B-DFAB7A032A60}"/>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3579968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276872"/>
            <a:ext cx="11323884" cy="384929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14</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2: Community Wellbeing &amp; Engagement</a:t>
            </a:r>
            <a:br>
              <a:rPr lang="en-SG" sz="2800" dirty="0"/>
            </a:br>
            <a:r>
              <a:rPr lang="en-SG" sz="2000" dirty="0"/>
              <a:t>2.1 Wayfinding</a:t>
            </a:r>
          </a:p>
        </p:txBody>
      </p:sp>
      <p:graphicFrame>
        <p:nvGraphicFramePr>
          <p:cNvPr id="6" name="Table 5">
            <a:extLst>
              <a:ext uri="{FF2B5EF4-FFF2-40B4-BE49-F238E27FC236}">
                <a16:creationId xmlns:a16="http://schemas.microsoft.com/office/drawing/2014/main" id="{1A1E398A-34F6-434B-877D-C1E744292EC9}"/>
              </a:ext>
            </a:extLst>
          </p:cNvPr>
          <p:cNvGraphicFramePr>
            <a:graphicFrameLocks noGrp="1"/>
          </p:cNvGraphicFramePr>
          <p:nvPr>
            <p:extLst>
              <p:ext uri="{D42A27DB-BD31-4B8C-83A1-F6EECF244321}">
                <p14:modId xmlns:p14="http://schemas.microsoft.com/office/powerpoint/2010/main" val="2279629528"/>
              </p:ext>
            </p:extLst>
          </p:nvPr>
        </p:nvGraphicFramePr>
        <p:xfrm>
          <a:off x="695400" y="1192853"/>
          <a:ext cx="7133743" cy="822960"/>
        </p:xfrm>
        <a:graphic>
          <a:graphicData uri="http://schemas.openxmlformats.org/drawingml/2006/table">
            <a:tbl>
              <a:tblPr>
                <a:tableStyleId>{5940675A-B579-460E-94D1-54222C63F5DA}</a:tableStyleId>
              </a:tblPr>
              <a:tblGrid>
                <a:gridCol w="870903">
                  <a:extLst>
                    <a:ext uri="{9D8B030D-6E8A-4147-A177-3AD203B41FA5}">
                      <a16:colId xmlns:a16="http://schemas.microsoft.com/office/drawing/2014/main" val="3679446110"/>
                    </a:ext>
                  </a:extLst>
                </a:gridCol>
                <a:gridCol w="4851083">
                  <a:extLst>
                    <a:ext uri="{9D8B030D-6E8A-4147-A177-3AD203B41FA5}">
                      <a16:colId xmlns:a16="http://schemas.microsoft.com/office/drawing/2014/main" val="1452562166"/>
                    </a:ext>
                  </a:extLst>
                </a:gridCol>
                <a:gridCol w="181177">
                  <a:extLst>
                    <a:ext uri="{9D8B030D-6E8A-4147-A177-3AD203B41FA5}">
                      <a16:colId xmlns:a16="http://schemas.microsoft.com/office/drawing/2014/main" val="4108943563"/>
                    </a:ext>
                  </a:extLst>
                </a:gridCol>
                <a:gridCol w="49963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684074715"/>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2.1b </a:t>
                      </a:r>
                      <a:r>
                        <a:rPr lang="en-US" sz="1200" b="1" i="0" u="none" strike="noStrike" dirty="0">
                          <a:solidFill>
                            <a:srgbClr val="000000"/>
                          </a:solidFill>
                          <a:effectLst/>
                          <a:latin typeface="Calibri" panose="020F0502020204030204" pitchFamily="34" charset="0"/>
                        </a:rPr>
                        <a:t>Wayfinding in park</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Some areas of park are tough for users to navigate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Most users can effectively navigate at important transport nodes within park</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88D23DC0-9F6D-EF8A-C964-B03C52F0846D}"/>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718720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15</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2: Community Wellbeing &amp; Engagement</a:t>
            </a:r>
            <a:br>
              <a:rPr lang="en-SG" sz="2800" dirty="0"/>
            </a:br>
            <a:r>
              <a:rPr lang="en-SG" sz="2000" dirty="0"/>
              <a:t>2.2 Universal Design</a:t>
            </a:r>
          </a:p>
        </p:txBody>
      </p:sp>
      <p:graphicFrame>
        <p:nvGraphicFramePr>
          <p:cNvPr id="6" name="Table 5">
            <a:extLst>
              <a:ext uri="{FF2B5EF4-FFF2-40B4-BE49-F238E27FC236}">
                <a16:creationId xmlns:a16="http://schemas.microsoft.com/office/drawing/2014/main" id="{1A1E398A-34F6-434B-877D-C1E744292EC9}"/>
              </a:ext>
            </a:extLst>
          </p:cNvPr>
          <p:cNvGraphicFramePr>
            <a:graphicFrameLocks noGrp="1"/>
          </p:cNvGraphicFramePr>
          <p:nvPr>
            <p:extLst>
              <p:ext uri="{D42A27DB-BD31-4B8C-83A1-F6EECF244321}">
                <p14:modId xmlns:p14="http://schemas.microsoft.com/office/powerpoint/2010/main" val="2979888922"/>
              </p:ext>
            </p:extLst>
          </p:nvPr>
        </p:nvGraphicFramePr>
        <p:xfrm>
          <a:off x="695400" y="1192853"/>
          <a:ext cx="5639892" cy="2377440"/>
        </p:xfrm>
        <a:graphic>
          <a:graphicData uri="http://schemas.openxmlformats.org/drawingml/2006/table">
            <a:tbl>
              <a:tblPr>
                <a:tableStyleId>{5940675A-B579-460E-94D1-54222C63F5DA}</a:tableStyleId>
              </a:tblPr>
              <a:tblGrid>
                <a:gridCol w="399415">
                  <a:extLst>
                    <a:ext uri="{9D8B030D-6E8A-4147-A177-3AD203B41FA5}">
                      <a16:colId xmlns:a16="http://schemas.microsoft.com/office/drawing/2014/main" val="3679446110"/>
                    </a:ext>
                  </a:extLst>
                </a:gridCol>
                <a:gridCol w="3816000">
                  <a:extLst>
                    <a:ext uri="{9D8B030D-6E8A-4147-A177-3AD203B41FA5}">
                      <a16:colId xmlns:a16="http://schemas.microsoft.com/office/drawing/2014/main" val="1452562166"/>
                    </a:ext>
                  </a:extLst>
                </a:gridCol>
                <a:gridCol w="184562">
                  <a:extLst>
                    <a:ext uri="{9D8B030D-6E8A-4147-A177-3AD203B41FA5}">
                      <a16:colId xmlns:a16="http://schemas.microsoft.com/office/drawing/2014/main" val="4108943563"/>
                    </a:ext>
                  </a:extLst>
                </a:gridCol>
                <a:gridCol w="50896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866453188"/>
                    </a:ext>
                  </a:extLst>
                </a:gridCol>
              </a:tblGrid>
              <a:tr h="204023">
                <a:tc gridSpan="3">
                  <a:txBody>
                    <a:bodyPr/>
                    <a:lstStyle/>
                    <a:p>
                      <a:pPr algn="l"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hMerge="1">
                  <a:txBody>
                    <a:bodyPr/>
                    <a:lstStyle/>
                    <a:p>
                      <a:pPr algn="l" fontAlgn="b"/>
                      <a:endParaRPr lang="en-GB" sz="1000" b="0" i="0" u="none" strike="noStrike">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1" u="none" strike="noStrike" dirty="0">
                          <a:effectLst/>
                        </a:rPr>
                        <a:t>2.2a</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a:txBody>
                    <a:bodyPr/>
                    <a:lstStyle/>
                    <a:p>
                      <a:pPr algn="l" fontAlgn="ctr"/>
                      <a:r>
                        <a:rPr lang="en-US" sz="1200" b="1" u="none" strike="noStrike" dirty="0">
                          <a:effectLst/>
                        </a:rPr>
                        <a:t>Getting to and into park</a:t>
                      </a:r>
                      <a:br>
                        <a:rPr lang="en-US" sz="1200" u="none" strike="noStrike" dirty="0">
                          <a:effectLst/>
                        </a:rPr>
                      </a:br>
                      <a:r>
                        <a:rPr lang="en-US" sz="1200" u="none" strike="noStrike" dirty="0">
                          <a:effectLst/>
                        </a:rPr>
                        <a:t>Provided ramps, hand-railings, drop-off points, carpark lots</a:t>
                      </a:r>
                      <a:endParaRPr lang="en-US" sz="1200" b="1" i="0" u="none" strike="noStrike" dirty="0">
                        <a:solidFill>
                          <a:srgbClr val="000000"/>
                        </a:solidFill>
                        <a:effectLst/>
                        <a:latin typeface="Calibri" panose="020F0502020204030204" pitchFamily="34" charset="0"/>
                      </a:endParaRPr>
                    </a:p>
                  </a:txBody>
                  <a:tcPr marL="45720" marR="45720" anchor="ctr">
                    <a:noFill/>
                  </a:tcPr>
                </a:tc>
                <a:tc>
                  <a:txBody>
                    <a:bodyPr/>
                    <a:lstStyle/>
                    <a:p>
                      <a:pPr algn="ctr" fontAlgn="ctr"/>
                      <a:r>
                        <a:rPr lang="en-GB" sz="1200" u="none" strike="noStrike" dirty="0">
                          <a:effectLst/>
                        </a:rPr>
                        <a:t>1</a:t>
                      </a:r>
                      <a:endParaRPr lang="en-GB" sz="1200" b="0" i="0" u="none" strike="noStrike" dirty="0">
                        <a:solidFill>
                          <a:srgbClr val="000000"/>
                        </a:solidFill>
                        <a:effectLst/>
                        <a:latin typeface="Calibri" panose="020F0502020204030204" pitchFamily="34" charset="0"/>
                      </a:endParaRP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1" u="none" strike="noStrike" dirty="0">
                          <a:effectLst/>
                        </a:rPr>
                        <a:t>2.2b</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a:txBody>
                    <a:bodyPr/>
                    <a:lstStyle/>
                    <a:p>
                      <a:pPr algn="l" fontAlgn="ctr"/>
                      <a:r>
                        <a:rPr lang="en-US" sz="1200" b="1" u="none" strike="noStrike" dirty="0">
                          <a:effectLst/>
                        </a:rPr>
                        <a:t>Within park, circulation and wayfinding inside park</a:t>
                      </a:r>
                    </a:p>
                    <a:p>
                      <a:pPr marL="171450" indent="-171450" algn="l" fontAlgn="ctr">
                        <a:buFont typeface="Arial" panose="020B0604020202020204" pitchFamily="34" charset="0"/>
                        <a:buChar char="•"/>
                      </a:pPr>
                      <a:r>
                        <a:rPr lang="en-US" sz="1200" u="none" strike="noStrike" dirty="0">
                          <a:effectLst/>
                        </a:rPr>
                        <a:t>Pathways</a:t>
                      </a:r>
                    </a:p>
                    <a:p>
                      <a:pPr marL="171450" indent="-171450" algn="l" fontAlgn="ctr">
                        <a:buFont typeface="Arial" panose="020B0604020202020204" pitchFamily="34" charset="0"/>
                        <a:buChar char="•"/>
                      </a:pPr>
                      <a:r>
                        <a:rPr lang="en-US" sz="1200" u="none" strike="noStrike" dirty="0">
                          <a:effectLst/>
                        </a:rPr>
                        <a:t>Informational signage for different user groups</a:t>
                      </a:r>
                    </a:p>
                    <a:p>
                      <a:pPr marL="171450" indent="-171450" algn="l" fontAlgn="ctr">
                        <a:buFont typeface="Arial" panose="020B0604020202020204" pitchFamily="34" charset="0"/>
                        <a:buChar char="•"/>
                      </a:pPr>
                      <a:r>
                        <a:rPr lang="en-US" sz="1200" u="none" strike="noStrike" dirty="0">
                          <a:effectLst/>
                        </a:rPr>
                        <a:t>Unobstructed viewing areas suitable for wheelchair</a:t>
                      </a:r>
                      <a:endParaRPr lang="en-US" sz="1200" b="1" i="0" u="none" strike="noStrike" dirty="0">
                        <a:solidFill>
                          <a:srgbClr val="000000"/>
                        </a:solidFill>
                        <a:effectLst/>
                        <a:latin typeface="Calibri" panose="020F0502020204030204" pitchFamily="34" charset="0"/>
                      </a:endParaRPr>
                    </a:p>
                  </a:txBody>
                  <a:tcPr marL="45720" marR="45720" anchor="ctr"/>
                </a:tc>
                <a:tc>
                  <a:txBody>
                    <a:bodyPr/>
                    <a:lstStyle/>
                    <a:p>
                      <a:pPr algn="ctr" fontAlgn="ctr"/>
                      <a:r>
                        <a:rPr lang="en-GB" sz="1200" u="none" strike="noStrike" dirty="0">
                          <a:effectLst/>
                        </a:rPr>
                        <a:t>1</a:t>
                      </a:r>
                      <a:endParaRPr lang="en-GB"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69337555"/>
                  </a:ext>
                </a:extLst>
              </a:tr>
              <a:tr h="204023">
                <a:tc>
                  <a:txBody>
                    <a:bodyPr/>
                    <a:lstStyle/>
                    <a:p>
                      <a:pPr algn="l" fontAlgn="ctr"/>
                      <a:r>
                        <a:rPr lang="en-GB" sz="1200" b="1" u="none" strike="noStrike" dirty="0">
                          <a:effectLst/>
                        </a:rPr>
                        <a:t>2.2c</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a:txBody>
                    <a:bodyPr/>
                    <a:lstStyle/>
                    <a:p>
                      <a:pPr algn="l" fontAlgn="ctr"/>
                      <a:r>
                        <a:rPr lang="en-US" sz="1200" b="1" u="none" strike="noStrike" dirty="0">
                          <a:effectLst/>
                        </a:rPr>
                        <a:t>Amenities &amp; facilities</a:t>
                      </a:r>
                    </a:p>
                    <a:p>
                      <a:pPr marL="171450" indent="-171450" algn="l" fontAlgn="ctr">
                        <a:buFont typeface="Arial" panose="020B0604020202020204" pitchFamily="34" charset="0"/>
                        <a:buChar char="•"/>
                      </a:pPr>
                      <a:r>
                        <a:rPr lang="en-US" sz="1200" u="none" strike="noStrike" dirty="0">
                          <a:effectLst/>
                        </a:rPr>
                        <a:t>UD features in toilets, shelters, seats, auto-doors</a:t>
                      </a:r>
                    </a:p>
                    <a:p>
                      <a:pPr marL="171450" indent="-171450" algn="l" fontAlgn="ctr">
                        <a:buFont typeface="Arial" panose="020B0604020202020204" pitchFamily="34" charset="0"/>
                        <a:buChar char="•"/>
                      </a:pPr>
                      <a:r>
                        <a:rPr lang="en-US" sz="1200" u="none" strike="noStrike" dirty="0">
                          <a:effectLst/>
                        </a:rPr>
                        <a:t>Facilities for different user groups, e.g. nursing rooms, seats of varying heights, adjacent space for wheelchair</a:t>
                      </a:r>
                      <a:endParaRPr lang="en-US" sz="1200" b="1" i="0" u="none" strike="noStrike" dirty="0">
                        <a:solidFill>
                          <a:srgbClr val="000000"/>
                        </a:solidFill>
                        <a:effectLst/>
                        <a:latin typeface="Calibri" panose="020F0502020204030204" pitchFamily="34" charset="0"/>
                      </a:endParaRPr>
                    </a:p>
                  </a:txBody>
                  <a:tcPr marL="45720" marR="45720" anchor="ctr"/>
                </a:tc>
                <a:tc>
                  <a:txBody>
                    <a:bodyPr/>
                    <a:lstStyle/>
                    <a:p>
                      <a:pPr algn="ctr" fontAlgn="ctr"/>
                      <a:r>
                        <a:rPr lang="en-GB" sz="1200" u="none" strike="noStrike" dirty="0">
                          <a:effectLst/>
                        </a:rPr>
                        <a:t>1</a:t>
                      </a:r>
                      <a:endParaRPr lang="en-GB"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838482272"/>
                  </a:ext>
                </a:extLst>
              </a:tr>
            </a:tbl>
          </a:graphicData>
        </a:graphic>
      </p:graphicFrame>
      <p:sp>
        <p:nvSpPr>
          <p:cNvPr id="5" name="Content Placeholder 4">
            <a:extLst>
              <a:ext uri="{FF2B5EF4-FFF2-40B4-BE49-F238E27FC236}">
                <a16:creationId xmlns:a16="http://schemas.microsoft.com/office/drawing/2014/main" id="{EC339DF9-5A7C-590D-A812-E5A09463F19B}"/>
              </a:ext>
            </a:extLst>
          </p:cNvPr>
          <p:cNvSpPr>
            <a:spLocks noGrp="1"/>
          </p:cNvSpPr>
          <p:nvPr>
            <p:ph idx="1"/>
          </p:nvPr>
        </p:nvSpPr>
        <p:spPr>
          <a:xfrm>
            <a:off x="609600" y="3748725"/>
            <a:ext cx="11323884" cy="2377440"/>
          </a:xfrm>
        </p:spPr>
        <p:txBody>
          <a:bodyPr/>
          <a:lstStyle/>
          <a:p>
            <a:endParaRPr lang="en-GB" dirty="0"/>
          </a:p>
        </p:txBody>
      </p:sp>
      <p:sp>
        <p:nvSpPr>
          <p:cNvPr id="2" name="Footer Placeholder 1">
            <a:extLst>
              <a:ext uri="{FF2B5EF4-FFF2-40B4-BE49-F238E27FC236}">
                <a16:creationId xmlns:a16="http://schemas.microsoft.com/office/drawing/2014/main" id="{D2462D39-FB70-584C-652F-6E90861F4E7E}"/>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6169162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068960"/>
            <a:ext cx="11323884" cy="3057205"/>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16</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2: Community Wellbeing &amp; Engagement</a:t>
            </a:r>
            <a:br>
              <a:rPr lang="en-SG" sz="2800" dirty="0"/>
            </a:br>
            <a:r>
              <a:rPr lang="en-SG" sz="2000" dirty="0"/>
              <a:t>2.2 Universal Design</a:t>
            </a:r>
          </a:p>
        </p:txBody>
      </p:sp>
      <p:graphicFrame>
        <p:nvGraphicFramePr>
          <p:cNvPr id="6" name="Table 5">
            <a:extLst>
              <a:ext uri="{FF2B5EF4-FFF2-40B4-BE49-F238E27FC236}">
                <a16:creationId xmlns:a16="http://schemas.microsoft.com/office/drawing/2014/main" id="{1A1E398A-34F6-434B-877D-C1E744292EC9}"/>
              </a:ext>
            </a:extLst>
          </p:cNvPr>
          <p:cNvGraphicFramePr>
            <a:graphicFrameLocks noGrp="1"/>
          </p:cNvGraphicFramePr>
          <p:nvPr>
            <p:extLst>
              <p:ext uri="{D42A27DB-BD31-4B8C-83A1-F6EECF244321}">
                <p14:modId xmlns:p14="http://schemas.microsoft.com/office/powerpoint/2010/main" val="2102192663"/>
              </p:ext>
            </p:extLst>
          </p:nvPr>
        </p:nvGraphicFramePr>
        <p:xfrm>
          <a:off x="695400" y="1192853"/>
          <a:ext cx="6232260" cy="118872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4356000">
                  <a:extLst>
                    <a:ext uri="{9D8B030D-6E8A-4147-A177-3AD203B41FA5}">
                      <a16:colId xmlns:a16="http://schemas.microsoft.com/office/drawing/2014/main" val="1452562166"/>
                    </a:ext>
                  </a:extLst>
                </a:gridCol>
                <a:gridCol w="181177">
                  <a:extLst>
                    <a:ext uri="{9D8B030D-6E8A-4147-A177-3AD203B41FA5}">
                      <a16:colId xmlns:a16="http://schemas.microsoft.com/office/drawing/2014/main" val="4108943563"/>
                    </a:ext>
                  </a:extLst>
                </a:gridCol>
                <a:gridCol w="49963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684074715"/>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2.1d </a:t>
                      </a:r>
                      <a:r>
                        <a:rPr lang="en-US" sz="1200" b="1" i="0" u="none" strike="noStrike" dirty="0">
                          <a:solidFill>
                            <a:srgbClr val="000000"/>
                          </a:solidFill>
                          <a:effectLst/>
                          <a:latin typeface="Calibri" panose="020F0502020204030204" pitchFamily="34" charset="0"/>
                        </a:rPr>
                        <a:t>Creative strategies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b"/>
                      <a:r>
                        <a:rPr lang="en-US" sz="1200" b="0" i="0" u="none" strike="noStrike" dirty="0">
                          <a:solidFill>
                            <a:srgbClr val="000000"/>
                          </a:solidFill>
                          <a:effectLst/>
                          <a:latin typeface="Calibri" panose="020F0502020204030204" pitchFamily="34" charset="0"/>
                        </a:rPr>
                        <a:t>Demonstrated simple efforts to enhance accessibility e.g. Availability of UD features information online, signages</a:t>
                      </a:r>
                    </a:p>
                  </a:txBody>
                  <a:tcPr marL="45720" marR="45720" anchor="b">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strong efforts to enhance accessibility. e.g. Inclusive playgrounds, special routes for different user groups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082056588"/>
                  </a:ext>
                </a:extLst>
              </a:tr>
            </a:tbl>
          </a:graphicData>
        </a:graphic>
      </p:graphicFrame>
      <p:sp>
        <p:nvSpPr>
          <p:cNvPr id="2" name="Footer Placeholder 1">
            <a:extLst>
              <a:ext uri="{FF2B5EF4-FFF2-40B4-BE49-F238E27FC236}">
                <a16:creationId xmlns:a16="http://schemas.microsoft.com/office/drawing/2014/main" id="{69696293-C58F-A1F3-BD62-C97814789964}"/>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0836792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70612A9-3B92-4674-AD9C-F65AE66FE6E2}"/>
              </a:ext>
            </a:extLst>
          </p:cNvPr>
          <p:cNvSpPr>
            <a:spLocks noGrp="1"/>
          </p:cNvSpPr>
          <p:nvPr>
            <p:ph type="sldNum" sz="quarter" idx="12"/>
          </p:nvPr>
        </p:nvSpPr>
        <p:spPr/>
        <p:txBody>
          <a:bodyPr/>
          <a:lstStyle/>
          <a:p>
            <a:fld id="{E5C8A926-C928-45A2-9802-20D0E491F10B}" type="slidenum">
              <a:rPr lang="en-GB" smtClean="0"/>
              <a:pPr/>
              <a:t>17</a:t>
            </a:fld>
            <a:endParaRPr lang="en-GB" dirty="0"/>
          </a:p>
        </p:txBody>
      </p:sp>
      <p:sp>
        <p:nvSpPr>
          <p:cNvPr id="2" name="Title 1">
            <a:extLst>
              <a:ext uri="{FF2B5EF4-FFF2-40B4-BE49-F238E27FC236}">
                <a16:creationId xmlns:a16="http://schemas.microsoft.com/office/drawing/2014/main" id="{24420F52-8B93-4CCF-B5C4-B8721903A753}"/>
              </a:ext>
            </a:extLst>
          </p:cNvPr>
          <p:cNvSpPr>
            <a:spLocks noGrp="1"/>
          </p:cNvSpPr>
          <p:nvPr>
            <p:ph type="title"/>
          </p:nvPr>
        </p:nvSpPr>
        <p:spPr/>
        <p:txBody>
          <a:bodyPr>
            <a:normAutofit/>
          </a:bodyPr>
          <a:lstStyle/>
          <a:p>
            <a:pPr algn="l"/>
            <a:r>
              <a:rPr lang="en-SG" sz="2800" dirty="0"/>
              <a:t>PART 2: COMMUNITY WELLBEING AND ENGAGEMENT</a:t>
            </a:r>
          </a:p>
        </p:txBody>
      </p:sp>
      <p:graphicFrame>
        <p:nvGraphicFramePr>
          <p:cNvPr id="8" name="Table 6">
            <a:extLst>
              <a:ext uri="{FF2B5EF4-FFF2-40B4-BE49-F238E27FC236}">
                <a16:creationId xmlns:a16="http://schemas.microsoft.com/office/drawing/2014/main" id="{E549B50B-DC7C-4ECF-9E54-D71E0BD94A62}"/>
              </a:ext>
            </a:extLst>
          </p:cNvPr>
          <p:cNvGraphicFramePr>
            <a:graphicFrameLocks noGrp="1"/>
          </p:cNvGraphicFramePr>
          <p:nvPr>
            <p:extLst>
              <p:ext uri="{D42A27DB-BD31-4B8C-83A1-F6EECF244321}">
                <p14:modId xmlns:p14="http://schemas.microsoft.com/office/powerpoint/2010/main" val="411610455"/>
              </p:ext>
            </p:extLst>
          </p:nvPr>
        </p:nvGraphicFramePr>
        <p:xfrm>
          <a:off x="839416" y="2185315"/>
          <a:ext cx="8987056" cy="1746605"/>
        </p:xfrm>
        <a:graphic>
          <a:graphicData uri="http://schemas.openxmlformats.org/drawingml/2006/table">
            <a:tbl>
              <a:tblPr firstRow="1" bandRow="1">
                <a:tableStyleId>{9D7B26C5-4107-4FEC-AEDC-1716B250A1EF}</a:tableStyleId>
              </a:tblPr>
              <a:tblGrid>
                <a:gridCol w="619660">
                  <a:extLst>
                    <a:ext uri="{9D8B030D-6E8A-4147-A177-3AD203B41FA5}">
                      <a16:colId xmlns:a16="http://schemas.microsoft.com/office/drawing/2014/main" val="2656123347"/>
                    </a:ext>
                  </a:extLst>
                </a:gridCol>
                <a:gridCol w="2994902">
                  <a:extLst>
                    <a:ext uri="{9D8B030D-6E8A-4147-A177-3AD203B41FA5}">
                      <a16:colId xmlns:a16="http://schemas.microsoft.com/office/drawing/2014/main" val="3686194030"/>
                    </a:ext>
                  </a:extLst>
                </a:gridCol>
                <a:gridCol w="2116640">
                  <a:extLst>
                    <a:ext uri="{9D8B030D-6E8A-4147-A177-3AD203B41FA5}">
                      <a16:colId xmlns:a16="http://schemas.microsoft.com/office/drawing/2014/main" val="2776025586"/>
                    </a:ext>
                  </a:extLst>
                </a:gridCol>
                <a:gridCol w="1627927">
                  <a:extLst>
                    <a:ext uri="{9D8B030D-6E8A-4147-A177-3AD203B41FA5}">
                      <a16:colId xmlns:a16="http://schemas.microsoft.com/office/drawing/2014/main" val="1615581147"/>
                    </a:ext>
                  </a:extLst>
                </a:gridCol>
                <a:gridCol w="1627927">
                  <a:extLst>
                    <a:ext uri="{9D8B030D-6E8A-4147-A177-3AD203B41FA5}">
                      <a16:colId xmlns:a16="http://schemas.microsoft.com/office/drawing/2014/main" val="3351598533"/>
                    </a:ext>
                  </a:extLst>
                </a:gridCol>
              </a:tblGrid>
              <a:tr h="483741">
                <a:tc>
                  <a:txBody>
                    <a:bodyPr/>
                    <a:lstStyle/>
                    <a:p>
                      <a:r>
                        <a:rPr lang="en-US" sz="1800" dirty="0"/>
                        <a:t>S/N</a:t>
                      </a:r>
                      <a:endParaRPr lang="en-SG" sz="1800" dirty="0"/>
                    </a:p>
                  </a:txBody>
                  <a:tcPr anchor="ctr"/>
                </a:tc>
                <a:tc>
                  <a:txBody>
                    <a:bodyPr/>
                    <a:lstStyle/>
                    <a:p>
                      <a:r>
                        <a:rPr lang="en-US" sz="1800" dirty="0"/>
                        <a:t>CRITERIA</a:t>
                      </a:r>
                      <a:endParaRPr lang="en-SG" sz="18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800" dirty="0"/>
                        <a:t>TOTAL APPLICABLE SCORE</a:t>
                      </a:r>
                    </a:p>
                  </a:txBody>
                  <a:tcPr anchor="ctr"/>
                </a:tc>
                <a:tc>
                  <a:txBody>
                    <a:bodyPr/>
                    <a:lstStyle/>
                    <a:p>
                      <a:pPr algn="ctr" fontAlgn="ctr"/>
                      <a:r>
                        <a:rPr lang="en-SG" sz="1800" dirty="0"/>
                        <a:t>SELF-ASSESSED SCORE</a:t>
                      </a:r>
                    </a:p>
                  </a:txBody>
                  <a:tcPr anchor="ctr"/>
                </a:tc>
                <a:tc>
                  <a:txBody>
                    <a:bodyPr/>
                    <a:lstStyle/>
                    <a:p>
                      <a:pPr algn="ctr" fontAlgn="ctr"/>
                      <a:r>
                        <a:rPr lang="en-SG" sz="1800" dirty="0"/>
                        <a:t>ASSESSORS’ SCORE</a:t>
                      </a:r>
                    </a:p>
                  </a:txBody>
                  <a:tcPr anchor="ctr"/>
                </a:tc>
                <a:extLst>
                  <a:ext uri="{0D108BD9-81ED-4DB2-BD59-A6C34878D82A}">
                    <a16:rowId xmlns:a16="http://schemas.microsoft.com/office/drawing/2014/main" val="1358499331"/>
                  </a:ext>
                </a:extLst>
              </a:tr>
              <a:tr h="375005">
                <a:tc>
                  <a:txBody>
                    <a:bodyPr/>
                    <a:lstStyle/>
                    <a:p>
                      <a:pPr algn="l" fontAlgn="b"/>
                      <a:r>
                        <a:rPr lang="en-GB" dirty="0"/>
                        <a:t>2.1</a:t>
                      </a:r>
                    </a:p>
                  </a:txBody>
                  <a:tcPr marL="45720" marR="45720" anchor="b"/>
                </a:tc>
                <a:tc>
                  <a:txBody>
                    <a:bodyPr/>
                    <a:lstStyle/>
                    <a:p>
                      <a:pPr algn="l" fontAlgn="b"/>
                      <a:r>
                        <a:rPr lang="en-GB" dirty="0"/>
                        <a:t>Wayfinding</a:t>
                      </a:r>
                    </a:p>
                  </a:txBody>
                  <a:tcPr marL="45720" marR="45720" anchor="b"/>
                </a:tc>
                <a:tc>
                  <a:txBody>
                    <a:bodyPr/>
                    <a:lstStyle/>
                    <a:p>
                      <a:pPr algn="ctr" fontAlgn="b"/>
                      <a:r>
                        <a:rPr lang="en-SG" sz="1800" dirty="0"/>
                        <a:t>8</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4084075669"/>
                  </a:ext>
                </a:extLst>
              </a:tr>
              <a:tr h="276424">
                <a:tc>
                  <a:txBody>
                    <a:bodyPr/>
                    <a:lstStyle/>
                    <a:p>
                      <a:pPr algn="l" fontAlgn="b"/>
                      <a:r>
                        <a:rPr lang="en-GB" dirty="0"/>
                        <a:t>2.2*</a:t>
                      </a:r>
                    </a:p>
                  </a:txBody>
                  <a:tcPr marL="45720" marR="45720" anchor="b">
                    <a:lnB w="12700" cap="flat" cmpd="sng" algn="ctr">
                      <a:solidFill>
                        <a:schemeClr val="tx1"/>
                      </a:solidFill>
                      <a:prstDash val="solid"/>
                      <a:round/>
                      <a:headEnd type="none" w="med" len="med"/>
                      <a:tailEnd type="none" w="med" len="med"/>
                    </a:lnB>
                  </a:tcPr>
                </a:tc>
                <a:tc>
                  <a:txBody>
                    <a:bodyPr/>
                    <a:lstStyle/>
                    <a:p>
                      <a:pPr algn="l" fontAlgn="b"/>
                      <a:r>
                        <a:rPr lang="en-GB" dirty="0"/>
                        <a:t>Universal Design</a:t>
                      </a:r>
                    </a:p>
                  </a:txBody>
                  <a:tcPr marL="45720" marR="45720" anchor="b">
                    <a:lnB w="12700" cap="flat" cmpd="sng" algn="ctr">
                      <a:solidFill>
                        <a:schemeClr val="tx1"/>
                      </a:solidFill>
                      <a:prstDash val="solid"/>
                      <a:round/>
                      <a:headEnd type="none" w="med" len="med"/>
                      <a:tailEnd type="none" w="med" len="med"/>
                    </a:lnB>
                  </a:tcPr>
                </a:tc>
                <a:tc>
                  <a:txBody>
                    <a:bodyPr/>
                    <a:lstStyle/>
                    <a:p>
                      <a:pPr algn="ctr" fontAlgn="b"/>
                      <a:r>
                        <a:rPr lang="en-SG" sz="1800" dirty="0"/>
                        <a:t>5</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X</a:t>
                      </a:r>
                    </a:p>
                  </a:txBody>
                  <a:tcPr anchor="ctr">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5263646"/>
                  </a:ext>
                </a:extLst>
              </a:tr>
              <a:tr h="276424">
                <a:tc>
                  <a:txBody>
                    <a:bodyPr/>
                    <a:lstStyle/>
                    <a:p>
                      <a:endParaRPr lang="en-SG" sz="1800" b="1" dirty="0"/>
                    </a:p>
                  </a:txBody>
                  <a:tcPr anchor="ctr">
                    <a:lnT w="12700" cap="flat" cmpd="sng" algn="ctr">
                      <a:solidFill>
                        <a:schemeClr val="tx1"/>
                      </a:solidFill>
                      <a:prstDash val="solid"/>
                      <a:round/>
                      <a:headEnd type="none" w="med" len="med"/>
                      <a:tailEnd type="none" w="med" len="med"/>
                    </a:lnT>
                  </a:tcPr>
                </a:tc>
                <a:tc>
                  <a:txBody>
                    <a:bodyPr/>
                    <a:lstStyle/>
                    <a:p>
                      <a:r>
                        <a:rPr lang="en-US" sz="1800" b="1" dirty="0"/>
                        <a:t>TOTAL</a:t>
                      </a:r>
                      <a:endParaRPr lang="en-SG" sz="1800" b="1" dirty="0"/>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13</a:t>
                      </a:r>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X</a:t>
                      </a:r>
                    </a:p>
                  </a:txBody>
                  <a:tcPr anchor="ctr">
                    <a:lnT w="12700" cap="flat" cmpd="sng" algn="ctr">
                      <a:solidFill>
                        <a:schemeClr val="tx1"/>
                      </a:solidFill>
                      <a:prstDash val="solid"/>
                      <a:round/>
                      <a:headEnd type="none" w="med" len="med"/>
                      <a:tailEnd type="none" w="med" len="med"/>
                    </a:lnT>
                  </a:tcPr>
                </a:tc>
                <a:tc>
                  <a:txBody>
                    <a:bodyPr/>
                    <a:lstStyle/>
                    <a:p>
                      <a:pPr algn="ctr" fontAlgn="b"/>
                      <a:endParaRPr lang="en-SG" sz="1800" b="1"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93094084"/>
                  </a:ext>
                </a:extLst>
              </a:tr>
            </a:tbl>
          </a:graphicData>
        </a:graphic>
      </p:graphicFrame>
      <p:sp>
        <p:nvSpPr>
          <p:cNvPr id="4" name="Footer Placeholder 3">
            <a:extLst>
              <a:ext uri="{FF2B5EF4-FFF2-40B4-BE49-F238E27FC236}">
                <a16:creationId xmlns:a16="http://schemas.microsoft.com/office/drawing/2014/main" id="{17D9E95B-CD09-D1D8-840E-1BF4EF456E90}"/>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851601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429000"/>
            <a:ext cx="11323884" cy="2697165"/>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18</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3: Community Wellbeing &amp; Engagement</a:t>
            </a:r>
            <a:br>
              <a:rPr lang="en-SG" sz="2800" dirty="0"/>
            </a:br>
            <a:r>
              <a:rPr lang="en-SG" sz="1800" dirty="0"/>
              <a:t>3.1 Facilities &amp; Amenities</a:t>
            </a:r>
            <a:endParaRPr lang="en-SG" sz="2800" dirty="0"/>
          </a:p>
        </p:txBody>
      </p:sp>
      <p:graphicFrame>
        <p:nvGraphicFramePr>
          <p:cNvPr id="7" name="Table 6">
            <a:extLst>
              <a:ext uri="{FF2B5EF4-FFF2-40B4-BE49-F238E27FC236}">
                <a16:creationId xmlns:a16="http://schemas.microsoft.com/office/drawing/2014/main" id="{1AF6BB16-D325-4964-A2F6-9078EAAC7AE9}"/>
              </a:ext>
            </a:extLst>
          </p:cNvPr>
          <p:cNvGraphicFramePr>
            <a:graphicFrameLocks noGrp="1"/>
          </p:cNvGraphicFramePr>
          <p:nvPr>
            <p:extLst>
              <p:ext uri="{D42A27DB-BD31-4B8C-83A1-F6EECF244321}">
                <p14:modId xmlns:p14="http://schemas.microsoft.com/office/powerpoint/2010/main" val="1756133309"/>
              </p:ext>
            </p:extLst>
          </p:nvPr>
        </p:nvGraphicFramePr>
        <p:xfrm>
          <a:off x="718721" y="1180144"/>
          <a:ext cx="5539307" cy="100584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3655949">
                  <a:extLst>
                    <a:ext uri="{9D8B030D-6E8A-4147-A177-3AD203B41FA5}">
                      <a16:colId xmlns:a16="http://schemas.microsoft.com/office/drawing/2014/main" val="1452562166"/>
                    </a:ext>
                  </a:extLst>
                </a:gridCol>
                <a:gridCol w="183066">
                  <a:extLst>
                    <a:ext uri="{9D8B030D-6E8A-4147-A177-3AD203B41FA5}">
                      <a16:colId xmlns:a16="http://schemas.microsoft.com/office/drawing/2014/main" val="4108943563"/>
                    </a:ext>
                  </a:extLst>
                </a:gridCol>
                <a:gridCol w="504840">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134395042"/>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3.1a Understanding of users' usage patterns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basic study or understanding of user groups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comprehensive study or analysis conducted for various factors e.g. user needs, experience, </a:t>
                      </a:r>
                      <a:r>
                        <a:rPr lang="en-GB" sz="1200" b="0" i="0" u="none" strike="noStrike" noProof="0" dirty="0">
                          <a:solidFill>
                            <a:srgbClr val="000000"/>
                          </a:solidFill>
                          <a:effectLst/>
                          <a:latin typeface="Calibri" panose="020F0502020204030204" pitchFamily="34" charset="0"/>
                        </a:rPr>
                        <a:t>behaviour</a:t>
                      </a:r>
                      <a:r>
                        <a:rPr lang="en-US" sz="1200" b="0" i="0" u="none" strike="noStrike" dirty="0">
                          <a:solidFill>
                            <a:srgbClr val="000000"/>
                          </a:solidFill>
                          <a:effectLst/>
                          <a:latin typeface="Calibri" panose="020F0502020204030204" pitchFamily="34" charset="0"/>
                        </a:rPr>
                        <a:t> </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1CEEA3F9-C3D5-13A5-77CE-B6A9FA5C6279}"/>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6134346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780928"/>
            <a:ext cx="11323884" cy="3345237"/>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19</a:t>
            </a:fld>
            <a:endParaRPr lang="en-GB" dirty="0"/>
          </a:p>
        </p:txBody>
      </p:sp>
      <p:graphicFrame>
        <p:nvGraphicFramePr>
          <p:cNvPr id="7" name="Table 6">
            <a:extLst>
              <a:ext uri="{FF2B5EF4-FFF2-40B4-BE49-F238E27FC236}">
                <a16:creationId xmlns:a16="http://schemas.microsoft.com/office/drawing/2014/main" id="{1AF6BB16-D325-4964-A2F6-9078EAAC7AE9}"/>
              </a:ext>
            </a:extLst>
          </p:cNvPr>
          <p:cNvGraphicFramePr>
            <a:graphicFrameLocks noGrp="1"/>
          </p:cNvGraphicFramePr>
          <p:nvPr>
            <p:extLst>
              <p:ext uri="{D42A27DB-BD31-4B8C-83A1-F6EECF244321}">
                <p14:modId xmlns:p14="http://schemas.microsoft.com/office/powerpoint/2010/main" val="1137227241"/>
              </p:ext>
            </p:extLst>
          </p:nvPr>
        </p:nvGraphicFramePr>
        <p:xfrm>
          <a:off x="718721" y="1180144"/>
          <a:ext cx="7319194" cy="128016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220000">
                  <a:extLst>
                    <a:ext uri="{9D8B030D-6E8A-4147-A177-3AD203B41FA5}">
                      <a16:colId xmlns:a16="http://schemas.microsoft.com/office/drawing/2014/main" val="1452562166"/>
                    </a:ext>
                  </a:extLst>
                </a:gridCol>
                <a:gridCol w="183066">
                  <a:extLst>
                    <a:ext uri="{9D8B030D-6E8A-4147-A177-3AD203B41FA5}">
                      <a16:colId xmlns:a16="http://schemas.microsoft.com/office/drawing/2014/main" val="4108943563"/>
                    </a:ext>
                  </a:extLst>
                </a:gridCol>
                <a:gridCol w="504840">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134395042"/>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3.1b Provision of amenities and facilities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range of amenities and facilities available that are suitable for some users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range of amenities and facilities available that are suitable for most users </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687154834"/>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comprehensive range of amenities and facilities at appropriate locations that support needs of various user groups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14" name="Title 2">
            <a:extLst>
              <a:ext uri="{FF2B5EF4-FFF2-40B4-BE49-F238E27FC236}">
                <a16:creationId xmlns:a16="http://schemas.microsoft.com/office/drawing/2014/main" id="{CD582EBB-B250-A625-2B08-01453FBFA2A1}"/>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3.1 Facilities &amp; Amenities</a:t>
            </a:r>
            <a:endParaRPr lang="en-SG" sz="2800" dirty="0"/>
          </a:p>
        </p:txBody>
      </p:sp>
      <p:sp>
        <p:nvSpPr>
          <p:cNvPr id="2" name="Footer Placeholder 1">
            <a:extLst>
              <a:ext uri="{FF2B5EF4-FFF2-40B4-BE49-F238E27FC236}">
                <a16:creationId xmlns:a16="http://schemas.microsoft.com/office/drawing/2014/main" id="{7A204F03-FD02-810E-74A1-66640BBCB02B}"/>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035091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E4E6A71-D3A0-461C-B85D-90246F55F1F3}"/>
              </a:ext>
            </a:extLst>
          </p:cNvPr>
          <p:cNvSpPr>
            <a:spLocks noGrp="1"/>
          </p:cNvSpPr>
          <p:nvPr>
            <p:ph type="sldNum" sz="quarter" idx="12"/>
          </p:nvPr>
        </p:nvSpPr>
        <p:spPr/>
        <p:txBody>
          <a:bodyPr/>
          <a:lstStyle/>
          <a:p>
            <a:fld id="{E5C8A926-C928-45A2-9802-20D0E491F10B}" type="slidenum">
              <a:rPr lang="en-GB" smtClean="0"/>
              <a:pPr/>
              <a:t>2</a:t>
            </a:fld>
            <a:endParaRPr lang="en-GB" dirty="0"/>
          </a:p>
        </p:txBody>
      </p:sp>
      <p:sp>
        <p:nvSpPr>
          <p:cNvPr id="2" name="TextBox 1">
            <a:extLst>
              <a:ext uri="{FF2B5EF4-FFF2-40B4-BE49-F238E27FC236}">
                <a16:creationId xmlns:a16="http://schemas.microsoft.com/office/drawing/2014/main" id="{65F915F6-F430-43AA-A351-F2D92F6CEC60}"/>
              </a:ext>
            </a:extLst>
          </p:cNvPr>
          <p:cNvSpPr txBox="1"/>
          <p:nvPr/>
        </p:nvSpPr>
        <p:spPr>
          <a:xfrm>
            <a:off x="4223792" y="836712"/>
            <a:ext cx="3122703" cy="2308324"/>
          </a:xfrm>
          <a:prstGeom prst="rect">
            <a:avLst/>
          </a:prstGeom>
          <a:noFill/>
        </p:spPr>
        <p:txBody>
          <a:bodyPr wrap="square" rtlCol="0">
            <a:spAutoFit/>
          </a:bodyPr>
          <a:lstStyle/>
          <a:p>
            <a:r>
              <a:rPr lang="en-US" dirty="0"/>
              <a:t>Development Owner: </a:t>
            </a:r>
          </a:p>
          <a:p>
            <a:r>
              <a:rPr lang="en-US" b="1" dirty="0"/>
              <a:t>XXX</a:t>
            </a:r>
          </a:p>
          <a:p>
            <a:endParaRPr lang="en-US" b="1" dirty="0"/>
          </a:p>
          <a:p>
            <a:r>
              <a:rPr lang="en-US" dirty="0"/>
              <a:t>Landscape Architect: </a:t>
            </a:r>
          </a:p>
          <a:p>
            <a:r>
              <a:rPr lang="en-US" b="1" dirty="0"/>
              <a:t>XXX</a:t>
            </a:r>
          </a:p>
          <a:p>
            <a:endParaRPr lang="en-SG" dirty="0"/>
          </a:p>
          <a:p>
            <a:r>
              <a:rPr lang="en-SG" dirty="0"/>
              <a:t>Architect: </a:t>
            </a:r>
          </a:p>
          <a:p>
            <a:r>
              <a:rPr lang="en-US" b="1" dirty="0"/>
              <a:t>XXX</a:t>
            </a:r>
            <a:endParaRPr lang="en-SG" b="1" dirty="0"/>
          </a:p>
        </p:txBody>
      </p:sp>
      <p:sp>
        <p:nvSpPr>
          <p:cNvPr id="7" name="TextBox 6">
            <a:extLst>
              <a:ext uri="{FF2B5EF4-FFF2-40B4-BE49-F238E27FC236}">
                <a16:creationId xmlns:a16="http://schemas.microsoft.com/office/drawing/2014/main" id="{CE7A1419-72FB-463D-A94D-DEF1EC7336C4}"/>
              </a:ext>
            </a:extLst>
          </p:cNvPr>
          <p:cNvSpPr txBox="1"/>
          <p:nvPr/>
        </p:nvSpPr>
        <p:spPr>
          <a:xfrm>
            <a:off x="983432" y="836712"/>
            <a:ext cx="3122703" cy="4247317"/>
          </a:xfrm>
          <a:prstGeom prst="rect">
            <a:avLst/>
          </a:prstGeom>
          <a:noFill/>
        </p:spPr>
        <p:txBody>
          <a:bodyPr wrap="square" rtlCol="0">
            <a:spAutoFit/>
          </a:bodyPr>
          <a:lstStyle/>
          <a:p>
            <a:r>
              <a:rPr lang="en-US" dirty="0"/>
              <a:t>Project Name:</a:t>
            </a:r>
          </a:p>
          <a:p>
            <a:r>
              <a:rPr lang="en-US" b="1" dirty="0"/>
              <a:t>XXX</a:t>
            </a:r>
          </a:p>
          <a:p>
            <a:endParaRPr lang="en-US" b="1" dirty="0"/>
          </a:p>
          <a:p>
            <a:r>
              <a:rPr lang="en-US" dirty="0"/>
              <a:t>Type:</a:t>
            </a:r>
          </a:p>
          <a:p>
            <a:r>
              <a:rPr lang="en-US" b="1" dirty="0"/>
              <a:t>New/Existing/Regional/Nature/Town Park</a:t>
            </a:r>
          </a:p>
          <a:p>
            <a:endParaRPr lang="en-US" dirty="0"/>
          </a:p>
          <a:p>
            <a:r>
              <a:rPr lang="en-US" dirty="0"/>
              <a:t>Address: </a:t>
            </a:r>
          </a:p>
          <a:p>
            <a:r>
              <a:rPr lang="en-US" b="1" dirty="0"/>
              <a:t>XXX</a:t>
            </a:r>
          </a:p>
          <a:p>
            <a:endParaRPr lang="en-SG" dirty="0"/>
          </a:p>
          <a:p>
            <a:r>
              <a:rPr lang="en-SG" dirty="0"/>
              <a:t>Site Area: </a:t>
            </a:r>
          </a:p>
          <a:p>
            <a:r>
              <a:rPr lang="en-SG" b="1" dirty="0"/>
              <a:t>XXX</a:t>
            </a:r>
          </a:p>
          <a:p>
            <a:endParaRPr lang="en-SG" dirty="0"/>
          </a:p>
          <a:p>
            <a:r>
              <a:rPr lang="en-SG" dirty="0"/>
              <a:t>Completion Date: </a:t>
            </a:r>
          </a:p>
          <a:p>
            <a:r>
              <a:rPr lang="en-SG" b="1" dirty="0"/>
              <a:t>XXX</a:t>
            </a:r>
          </a:p>
        </p:txBody>
      </p:sp>
      <p:sp>
        <p:nvSpPr>
          <p:cNvPr id="3" name="Footer Placeholder 2">
            <a:extLst>
              <a:ext uri="{FF2B5EF4-FFF2-40B4-BE49-F238E27FC236}">
                <a16:creationId xmlns:a16="http://schemas.microsoft.com/office/drawing/2014/main" id="{81A9D1C2-6E25-25DC-1C27-DD7362D7D2E7}"/>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9313454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780928"/>
            <a:ext cx="11323884" cy="3345237"/>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20</a:t>
            </a:fld>
            <a:endParaRPr lang="en-GB" dirty="0"/>
          </a:p>
        </p:txBody>
      </p:sp>
      <p:graphicFrame>
        <p:nvGraphicFramePr>
          <p:cNvPr id="7" name="Table 6">
            <a:extLst>
              <a:ext uri="{FF2B5EF4-FFF2-40B4-BE49-F238E27FC236}">
                <a16:creationId xmlns:a16="http://schemas.microsoft.com/office/drawing/2014/main" id="{1AF6BB16-D325-4964-A2F6-9078EAAC7AE9}"/>
              </a:ext>
            </a:extLst>
          </p:cNvPr>
          <p:cNvGraphicFramePr>
            <a:graphicFrameLocks noGrp="1"/>
          </p:cNvGraphicFramePr>
          <p:nvPr>
            <p:extLst>
              <p:ext uri="{D42A27DB-BD31-4B8C-83A1-F6EECF244321}">
                <p14:modId xmlns:p14="http://schemas.microsoft.com/office/powerpoint/2010/main" val="3679199606"/>
              </p:ext>
            </p:extLst>
          </p:nvPr>
        </p:nvGraphicFramePr>
        <p:xfrm>
          <a:off x="718721" y="1180144"/>
          <a:ext cx="6383194" cy="128016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4284000">
                  <a:extLst>
                    <a:ext uri="{9D8B030D-6E8A-4147-A177-3AD203B41FA5}">
                      <a16:colId xmlns:a16="http://schemas.microsoft.com/office/drawing/2014/main" val="1452562166"/>
                    </a:ext>
                  </a:extLst>
                </a:gridCol>
                <a:gridCol w="183066">
                  <a:extLst>
                    <a:ext uri="{9D8B030D-6E8A-4147-A177-3AD203B41FA5}">
                      <a16:colId xmlns:a16="http://schemas.microsoft.com/office/drawing/2014/main" val="4108943563"/>
                    </a:ext>
                  </a:extLst>
                </a:gridCol>
                <a:gridCol w="504840">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134395042"/>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3.1c Design of facilities &amp; amenities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Design are user-centric for some user groups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Design are user-centric for most user groups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687154834"/>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Design are user-centric, incorporates biophilic design elements to encourage wellbeing, encourages social interaction between users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5" name="Title 2">
            <a:extLst>
              <a:ext uri="{FF2B5EF4-FFF2-40B4-BE49-F238E27FC236}">
                <a16:creationId xmlns:a16="http://schemas.microsoft.com/office/drawing/2014/main" id="{1E3CFE6D-D3EA-35DE-6667-ED9B02C79490}"/>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3.1 Facilities &amp; Amenities</a:t>
            </a:r>
            <a:endParaRPr lang="en-SG" sz="2800" dirty="0"/>
          </a:p>
        </p:txBody>
      </p:sp>
      <p:sp>
        <p:nvSpPr>
          <p:cNvPr id="2" name="Footer Placeholder 1">
            <a:extLst>
              <a:ext uri="{FF2B5EF4-FFF2-40B4-BE49-F238E27FC236}">
                <a16:creationId xmlns:a16="http://schemas.microsoft.com/office/drawing/2014/main" id="{4B9A3083-4619-D43C-2F32-D4C17DA4FD60}"/>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37686118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501008"/>
            <a:ext cx="11323884" cy="2625157"/>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21</a:t>
            </a:fld>
            <a:endParaRPr lang="en-GB"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3509777897"/>
              </p:ext>
            </p:extLst>
          </p:nvPr>
        </p:nvGraphicFramePr>
        <p:xfrm>
          <a:off x="695400" y="1180144"/>
          <a:ext cx="7073541"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4957318">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3.2a Provision of outdoor lighting</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Main circulation pathways are well-lit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Majority of circulation paths, facilities and amenities are well-lit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48298266"/>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Majority or all of park are well-lit and meet recommendations, where possible</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5" name="Title 2">
            <a:extLst>
              <a:ext uri="{FF2B5EF4-FFF2-40B4-BE49-F238E27FC236}">
                <a16:creationId xmlns:a16="http://schemas.microsoft.com/office/drawing/2014/main" id="{FCC8B393-D658-B02A-092E-30400EEC924D}"/>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3.2 Lighting</a:t>
            </a:r>
            <a:endParaRPr lang="en-SG" sz="2800" dirty="0"/>
          </a:p>
        </p:txBody>
      </p:sp>
      <p:graphicFrame>
        <p:nvGraphicFramePr>
          <p:cNvPr id="9" name="Table 8">
            <a:extLst>
              <a:ext uri="{FF2B5EF4-FFF2-40B4-BE49-F238E27FC236}">
                <a16:creationId xmlns:a16="http://schemas.microsoft.com/office/drawing/2014/main" id="{6F7BC9C8-61C4-B16A-E84A-032A0B7BBF5F}"/>
              </a:ext>
            </a:extLst>
          </p:cNvPr>
          <p:cNvGraphicFramePr>
            <a:graphicFrameLocks noGrp="1"/>
          </p:cNvGraphicFramePr>
          <p:nvPr>
            <p:extLst>
              <p:ext uri="{D42A27DB-BD31-4B8C-83A1-F6EECF244321}">
                <p14:modId xmlns:p14="http://schemas.microsoft.com/office/powerpoint/2010/main" val="2031226763"/>
              </p:ext>
            </p:extLst>
          </p:nvPr>
        </p:nvGraphicFramePr>
        <p:xfrm>
          <a:off x="695400" y="2277424"/>
          <a:ext cx="7073541" cy="100584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4957318">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3.2b Lighting design and strategies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efforts to enhance lighting design and usage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Implemented effective lighting strategies to achieve purposeful objectives e.g. wayfinding, impact on biodiversity, integrate with surrounding landscape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48298266"/>
                  </a:ext>
                </a:extLst>
              </a:tr>
            </a:tbl>
          </a:graphicData>
        </a:graphic>
      </p:graphicFrame>
      <p:sp>
        <p:nvSpPr>
          <p:cNvPr id="2" name="Footer Placeholder 1">
            <a:extLst>
              <a:ext uri="{FF2B5EF4-FFF2-40B4-BE49-F238E27FC236}">
                <a16:creationId xmlns:a16="http://schemas.microsoft.com/office/drawing/2014/main" id="{392D6281-8C82-ACED-7C3C-3C9C94168151}"/>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6549748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924944"/>
            <a:ext cx="11323884" cy="3201221"/>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22</a:t>
            </a:fld>
            <a:endParaRPr lang="en-GB"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1613560255"/>
              </p:ext>
            </p:extLst>
          </p:nvPr>
        </p:nvGraphicFramePr>
        <p:xfrm>
          <a:off x="695400" y="1180144"/>
          <a:ext cx="8128223" cy="146304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6012000">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3.3a Provision of toilets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some toilets, may not be sufficient for volume of visitors and size of park</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sufficient toilets for volume of visitors and size of park, equipped with basic amenities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48298266"/>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sufficient toilets equipped with comprehensive amenities suited for park user groups. e.g. child seats, wheelchair and child-friendly wash basins, shower stalls, bike stand, vending machines, drinking fountain</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5" name="Title 2">
            <a:extLst>
              <a:ext uri="{FF2B5EF4-FFF2-40B4-BE49-F238E27FC236}">
                <a16:creationId xmlns:a16="http://schemas.microsoft.com/office/drawing/2014/main" id="{FCC8B393-D658-B02A-092E-30400EEC924D}"/>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3.3 Toilets</a:t>
            </a:r>
            <a:endParaRPr lang="en-SG" sz="2800" dirty="0"/>
          </a:p>
        </p:txBody>
      </p:sp>
      <p:sp>
        <p:nvSpPr>
          <p:cNvPr id="2" name="Footer Placeholder 1">
            <a:extLst>
              <a:ext uri="{FF2B5EF4-FFF2-40B4-BE49-F238E27FC236}">
                <a16:creationId xmlns:a16="http://schemas.microsoft.com/office/drawing/2014/main" id="{9A3AEEE9-A15F-2003-6922-F8F282621456}"/>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4779331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924944"/>
            <a:ext cx="11323884" cy="3201221"/>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23</a:t>
            </a:fld>
            <a:endParaRPr lang="en-GB"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1934941851"/>
              </p:ext>
            </p:extLst>
          </p:nvPr>
        </p:nvGraphicFramePr>
        <p:xfrm>
          <a:off x="695400" y="1180144"/>
          <a:ext cx="8960380"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6844157">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3.3b Design and placement of toilet facilities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Toilets are relatively accessible and have basic design features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Toilets are accessible, well-ventilated and have basic design features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48298266"/>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Toilets are accessible, well-ventilated with good user-centric signage, designed with various natural elements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5" name="Title 2">
            <a:extLst>
              <a:ext uri="{FF2B5EF4-FFF2-40B4-BE49-F238E27FC236}">
                <a16:creationId xmlns:a16="http://schemas.microsoft.com/office/drawing/2014/main" id="{FCC8B393-D658-B02A-092E-30400EEC924D}"/>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3.3 Toilets</a:t>
            </a:r>
            <a:endParaRPr lang="en-SG" sz="2800" dirty="0"/>
          </a:p>
        </p:txBody>
      </p:sp>
      <p:sp>
        <p:nvSpPr>
          <p:cNvPr id="2" name="Footer Placeholder 1">
            <a:extLst>
              <a:ext uri="{FF2B5EF4-FFF2-40B4-BE49-F238E27FC236}">
                <a16:creationId xmlns:a16="http://schemas.microsoft.com/office/drawing/2014/main" id="{6E2A8961-6041-2D18-303D-A62C58C9298C}"/>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4808008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924944"/>
            <a:ext cx="11323884" cy="3201221"/>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24</a:t>
            </a:fld>
            <a:endParaRPr lang="en-GB"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447781405"/>
              </p:ext>
            </p:extLst>
          </p:nvPr>
        </p:nvGraphicFramePr>
        <p:xfrm>
          <a:off x="695400" y="1180144"/>
          <a:ext cx="4307907" cy="1097280"/>
        </p:xfrm>
        <a:graphic>
          <a:graphicData uri="http://schemas.openxmlformats.org/drawingml/2006/table">
            <a:tbl>
              <a:tblPr>
                <a:tableStyleId>{5940675A-B579-460E-94D1-54222C63F5DA}</a:tableStyleId>
              </a:tblPr>
              <a:tblGrid>
                <a:gridCol w="2855468">
                  <a:extLst>
                    <a:ext uri="{9D8B030D-6E8A-4147-A177-3AD203B41FA5}">
                      <a16:colId xmlns:a16="http://schemas.microsoft.com/office/drawing/2014/main" val="3679446110"/>
                    </a:ext>
                  </a:extLst>
                </a:gridCol>
                <a:gridCol w="204153">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2">
                  <a:txBody>
                    <a:bodyPr/>
                    <a:lstStyle/>
                    <a:p>
                      <a:pPr algn="l" fontAlgn="ctr"/>
                      <a:r>
                        <a:rPr lang="en-US" sz="1200" b="1" i="0" u="none" strike="noStrike" dirty="0">
                          <a:solidFill>
                            <a:srgbClr val="000000"/>
                          </a:solidFill>
                          <a:effectLst/>
                          <a:latin typeface="Calibri" panose="020F0502020204030204" pitchFamily="34" charset="0"/>
                        </a:rPr>
                        <a:t>3.4a Frequency of activities and events</a:t>
                      </a:r>
                    </a:p>
                  </a:txBody>
                  <a:tcPr marL="45720" marR="45720" anchor="ctr">
                    <a:solidFill>
                      <a:schemeClr val="bg1">
                        <a:lumMod val="85000"/>
                      </a:schemeClr>
                    </a:solidFill>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ctr" fontAlgn="ctr"/>
                      <a:r>
                        <a:rPr lang="en-US" sz="1200" b="0" i="0" u="none" strike="noStrike" dirty="0">
                          <a:solidFill>
                            <a:srgbClr val="000000"/>
                          </a:solidFill>
                          <a:effectLst/>
                          <a:latin typeface="Calibri" panose="020F0502020204030204" pitchFamily="34" charset="0"/>
                        </a:rPr>
                        <a:t>Occasional (e.g. once a year)</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ctr" fontAlgn="ctr"/>
                      <a:r>
                        <a:rPr lang="en-US" sz="1200" b="0" i="0" u="none" strike="noStrike" dirty="0">
                          <a:solidFill>
                            <a:srgbClr val="000000"/>
                          </a:solidFill>
                          <a:effectLst/>
                          <a:latin typeface="Calibri" panose="020F0502020204030204" pitchFamily="34" charset="0"/>
                        </a:rPr>
                        <a:t>Moderate (e.g. every 6 months)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48298266"/>
                  </a:ext>
                </a:extLst>
              </a:tr>
              <a:tr h="204023">
                <a:tc>
                  <a:txBody>
                    <a:bodyPr/>
                    <a:lstStyle/>
                    <a:p>
                      <a:pPr algn="ctr" fontAlgn="ctr"/>
                      <a:r>
                        <a:rPr lang="en-US" sz="1200" b="0" i="0" u="none" strike="noStrike" dirty="0">
                          <a:solidFill>
                            <a:srgbClr val="000000"/>
                          </a:solidFill>
                          <a:effectLst/>
                          <a:latin typeface="Calibri" panose="020F0502020204030204" pitchFamily="34" charset="0"/>
                        </a:rPr>
                        <a:t>Frequent (e.g. at least once every 3 months)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5" name="Title 2">
            <a:extLst>
              <a:ext uri="{FF2B5EF4-FFF2-40B4-BE49-F238E27FC236}">
                <a16:creationId xmlns:a16="http://schemas.microsoft.com/office/drawing/2014/main" id="{FCC8B393-D658-B02A-092E-30400EEC924D}"/>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3.4 Community Engagement</a:t>
            </a:r>
            <a:endParaRPr lang="en-SG" sz="2800" dirty="0"/>
          </a:p>
        </p:txBody>
      </p:sp>
      <p:sp>
        <p:nvSpPr>
          <p:cNvPr id="2" name="Footer Placeholder 1">
            <a:extLst>
              <a:ext uri="{FF2B5EF4-FFF2-40B4-BE49-F238E27FC236}">
                <a16:creationId xmlns:a16="http://schemas.microsoft.com/office/drawing/2014/main" id="{510EF74F-5D19-02DE-5D70-7E7B97D36542}"/>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7950160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924944"/>
            <a:ext cx="11323884" cy="3201221"/>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25</a:t>
            </a:fld>
            <a:endParaRPr lang="en-GB"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1729352252"/>
              </p:ext>
            </p:extLst>
          </p:nvPr>
        </p:nvGraphicFramePr>
        <p:xfrm>
          <a:off x="695400" y="1180144"/>
          <a:ext cx="6796223" cy="128016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4680000">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3.4b Variety of activities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Has basic range of activities to engage limited user groups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Has moderate range of programmes to engage some user groups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48298266"/>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Has variety of programmes to engage different user groups E.g. volunteer groups, educational trails, corporate programmes, family events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5" name="Title 2">
            <a:extLst>
              <a:ext uri="{FF2B5EF4-FFF2-40B4-BE49-F238E27FC236}">
                <a16:creationId xmlns:a16="http://schemas.microsoft.com/office/drawing/2014/main" id="{FCC8B393-D658-B02A-092E-30400EEC924D}"/>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3.4 Community Engagement</a:t>
            </a:r>
            <a:endParaRPr lang="en-SG" sz="2800" dirty="0"/>
          </a:p>
        </p:txBody>
      </p:sp>
      <p:sp>
        <p:nvSpPr>
          <p:cNvPr id="2" name="Footer Placeholder 1">
            <a:extLst>
              <a:ext uri="{FF2B5EF4-FFF2-40B4-BE49-F238E27FC236}">
                <a16:creationId xmlns:a16="http://schemas.microsoft.com/office/drawing/2014/main" id="{3679EC51-000F-1ED5-E2FC-22F49258B386}"/>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714916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924944"/>
            <a:ext cx="11323884" cy="3201221"/>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26</a:t>
            </a:fld>
            <a:endParaRPr lang="en-GB"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1066689608"/>
              </p:ext>
            </p:extLst>
          </p:nvPr>
        </p:nvGraphicFramePr>
        <p:xfrm>
          <a:off x="695400" y="1180144"/>
          <a:ext cx="7337828" cy="82296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221605">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3.4c Opportunities for informal and formal social interaction and cultural events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spaces for opportunities for social interaction and/or events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Designed facilities to </a:t>
                      </a:r>
                      <a:r>
                        <a:rPr lang="en-GB" sz="1200" b="0" i="0" u="none" strike="noStrike" noProof="0" dirty="0">
                          <a:solidFill>
                            <a:srgbClr val="000000"/>
                          </a:solidFill>
                          <a:effectLst/>
                          <a:latin typeface="Calibri" panose="020F0502020204030204" pitchFamily="34" charset="0"/>
                        </a:rPr>
                        <a:t>maximise</a:t>
                      </a:r>
                      <a:r>
                        <a:rPr lang="en-US" sz="1200" b="0" i="0" u="none" strike="noStrike" dirty="0">
                          <a:solidFill>
                            <a:srgbClr val="000000"/>
                          </a:solidFill>
                          <a:effectLst/>
                          <a:latin typeface="Calibri" panose="020F0502020204030204" pitchFamily="34" charset="0"/>
                        </a:rPr>
                        <a:t> and encourage social interaction and formal events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5" name="Title 2">
            <a:extLst>
              <a:ext uri="{FF2B5EF4-FFF2-40B4-BE49-F238E27FC236}">
                <a16:creationId xmlns:a16="http://schemas.microsoft.com/office/drawing/2014/main" id="{FCC8B393-D658-B02A-092E-30400EEC924D}"/>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3.4 Community Engagement</a:t>
            </a:r>
            <a:endParaRPr lang="en-SG" sz="2800" dirty="0"/>
          </a:p>
        </p:txBody>
      </p:sp>
      <p:sp>
        <p:nvSpPr>
          <p:cNvPr id="2" name="Footer Placeholder 1">
            <a:extLst>
              <a:ext uri="{FF2B5EF4-FFF2-40B4-BE49-F238E27FC236}">
                <a16:creationId xmlns:a16="http://schemas.microsoft.com/office/drawing/2014/main" id="{1C654E14-0FE4-40CE-137D-BA62653EC42B}"/>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0537037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27</a:t>
            </a:fld>
            <a:endParaRPr lang="en-GB" dirty="0"/>
          </a:p>
        </p:txBody>
      </p:sp>
      <p:sp>
        <p:nvSpPr>
          <p:cNvPr id="6" name="Title 5">
            <a:extLst>
              <a:ext uri="{FF2B5EF4-FFF2-40B4-BE49-F238E27FC236}">
                <a16:creationId xmlns:a16="http://schemas.microsoft.com/office/drawing/2014/main" id="{8C72A5C3-E985-42E2-A083-94AB8EE8F9AA}"/>
              </a:ext>
            </a:extLst>
          </p:cNvPr>
          <p:cNvSpPr>
            <a:spLocks noGrp="1"/>
          </p:cNvSpPr>
          <p:nvPr>
            <p:ph type="title"/>
          </p:nvPr>
        </p:nvSpPr>
        <p:spPr/>
        <p:txBody>
          <a:bodyPr/>
          <a:lstStyle/>
          <a:p>
            <a:r>
              <a:rPr lang="en-SG" sz="3600" dirty="0"/>
              <a:t>Part 3: Environmental Sustainability</a:t>
            </a:r>
            <a:endParaRPr lang="en-GB" dirty="0"/>
          </a:p>
        </p:txBody>
      </p:sp>
      <p:graphicFrame>
        <p:nvGraphicFramePr>
          <p:cNvPr id="11" name="Table 6">
            <a:extLst>
              <a:ext uri="{FF2B5EF4-FFF2-40B4-BE49-F238E27FC236}">
                <a16:creationId xmlns:a16="http://schemas.microsoft.com/office/drawing/2014/main" id="{B06632C6-8705-46C5-8E38-838F4C1EB595}"/>
              </a:ext>
            </a:extLst>
          </p:cNvPr>
          <p:cNvGraphicFramePr>
            <a:graphicFrameLocks noGrp="1"/>
          </p:cNvGraphicFramePr>
          <p:nvPr>
            <p:extLst>
              <p:ext uri="{D42A27DB-BD31-4B8C-83A1-F6EECF244321}">
                <p14:modId xmlns:p14="http://schemas.microsoft.com/office/powerpoint/2010/main" val="976857017"/>
              </p:ext>
            </p:extLst>
          </p:nvPr>
        </p:nvGraphicFramePr>
        <p:xfrm>
          <a:off x="767408" y="2060848"/>
          <a:ext cx="9055101" cy="2590800"/>
        </p:xfrm>
        <a:graphic>
          <a:graphicData uri="http://schemas.openxmlformats.org/drawingml/2006/table">
            <a:tbl>
              <a:tblPr firstRow="1" bandRow="1">
                <a:tableStyleId>{9D7B26C5-4107-4FEC-AEDC-1716B250A1EF}</a:tableStyleId>
              </a:tblPr>
              <a:tblGrid>
                <a:gridCol w="687705">
                  <a:extLst>
                    <a:ext uri="{9D8B030D-6E8A-4147-A177-3AD203B41FA5}">
                      <a16:colId xmlns:a16="http://schemas.microsoft.com/office/drawing/2014/main" val="2656123347"/>
                    </a:ext>
                  </a:extLst>
                </a:gridCol>
                <a:gridCol w="2994902">
                  <a:extLst>
                    <a:ext uri="{9D8B030D-6E8A-4147-A177-3AD203B41FA5}">
                      <a16:colId xmlns:a16="http://schemas.microsoft.com/office/drawing/2014/main" val="3686194030"/>
                    </a:ext>
                  </a:extLst>
                </a:gridCol>
                <a:gridCol w="2116640">
                  <a:extLst>
                    <a:ext uri="{9D8B030D-6E8A-4147-A177-3AD203B41FA5}">
                      <a16:colId xmlns:a16="http://schemas.microsoft.com/office/drawing/2014/main" val="2776025586"/>
                    </a:ext>
                  </a:extLst>
                </a:gridCol>
                <a:gridCol w="1627927">
                  <a:extLst>
                    <a:ext uri="{9D8B030D-6E8A-4147-A177-3AD203B41FA5}">
                      <a16:colId xmlns:a16="http://schemas.microsoft.com/office/drawing/2014/main" val="1615581147"/>
                    </a:ext>
                  </a:extLst>
                </a:gridCol>
                <a:gridCol w="1627927">
                  <a:extLst>
                    <a:ext uri="{9D8B030D-6E8A-4147-A177-3AD203B41FA5}">
                      <a16:colId xmlns:a16="http://schemas.microsoft.com/office/drawing/2014/main" val="3490504501"/>
                    </a:ext>
                  </a:extLst>
                </a:gridCol>
              </a:tblGrid>
              <a:tr h="483741">
                <a:tc>
                  <a:txBody>
                    <a:bodyPr/>
                    <a:lstStyle/>
                    <a:p>
                      <a:r>
                        <a:rPr lang="en-US" sz="1800" dirty="0"/>
                        <a:t>S/N</a:t>
                      </a:r>
                      <a:endParaRPr lang="en-SG" sz="1800" dirty="0"/>
                    </a:p>
                  </a:txBody>
                  <a:tcPr anchor="ctr"/>
                </a:tc>
                <a:tc>
                  <a:txBody>
                    <a:bodyPr/>
                    <a:lstStyle/>
                    <a:p>
                      <a:r>
                        <a:rPr lang="en-US" sz="1800" dirty="0"/>
                        <a:t>CRITERIA</a:t>
                      </a:r>
                      <a:endParaRPr lang="en-SG" sz="18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800" dirty="0"/>
                        <a:t>TOTAL APPLICABLE SCORE</a:t>
                      </a:r>
                    </a:p>
                  </a:txBody>
                  <a:tcPr anchor="ctr"/>
                </a:tc>
                <a:tc>
                  <a:txBody>
                    <a:bodyPr/>
                    <a:lstStyle/>
                    <a:p>
                      <a:pPr algn="ctr" fontAlgn="ctr"/>
                      <a:r>
                        <a:rPr lang="en-SG" sz="1800" dirty="0"/>
                        <a:t>SELF-ASSESSED SCORE</a:t>
                      </a:r>
                    </a:p>
                  </a:txBody>
                  <a:tcPr anchor="ctr"/>
                </a:tc>
                <a:tc>
                  <a:txBody>
                    <a:bodyPr/>
                    <a:lstStyle/>
                    <a:p>
                      <a:pPr algn="ctr" fontAlgn="ctr"/>
                      <a:r>
                        <a:rPr lang="en-SG" sz="1800" dirty="0"/>
                        <a:t>ASSESSORS’ SCORE</a:t>
                      </a:r>
                    </a:p>
                  </a:txBody>
                  <a:tcPr anchor="ctr"/>
                </a:tc>
                <a:extLst>
                  <a:ext uri="{0D108BD9-81ED-4DB2-BD59-A6C34878D82A}">
                    <a16:rowId xmlns:a16="http://schemas.microsoft.com/office/drawing/2014/main" val="1358499331"/>
                  </a:ext>
                </a:extLst>
              </a:tr>
              <a:tr h="375005">
                <a:tc>
                  <a:txBody>
                    <a:bodyPr/>
                    <a:lstStyle/>
                    <a:p>
                      <a:pPr algn="l" fontAlgn="b"/>
                      <a:r>
                        <a:rPr lang="en-GB" sz="2000" b="0" i="0" u="none" strike="noStrike" dirty="0">
                          <a:solidFill>
                            <a:srgbClr val="000000"/>
                          </a:solidFill>
                          <a:effectLst/>
                          <a:latin typeface="Calibri" panose="020F0502020204030204" pitchFamily="34" charset="0"/>
                        </a:rPr>
                        <a:t>3.1</a:t>
                      </a:r>
                    </a:p>
                  </a:txBody>
                  <a:tcPr anchor="ctr"/>
                </a:tc>
                <a:tc>
                  <a:txBody>
                    <a:bodyPr/>
                    <a:lstStyle/>
                    <a:p>
                      <a:pPr algn="l" fontAlgn="b"/>
                      <a:r>
                        <a:rPr lang="en-GB" sz="2000" b="0" i="0" u="none" strike="noStrike" dirty="0">
                          <a:solidFill>
                            <a:srgbClr val="000000"/>
                          </a:solidFill>
                          <a:effectLst/>
                          <a:latin typeface="Calibri" panose="020F0502020204030204" pitchFamily="34" charset="0"/>
                        </a:rPr>
                        <a:t>Facilities &amp; Amenities</a:t>
                      </a:r>
                    </a:p>
                  </a:txBody>
                  <a:tcPr anchor="ctr"/>
                </a:tc>
                <a:tc>
                  <a:txBody>
                    <a:bodyPr/>
                    <a:lstStyle/>
                    <a:p>
                      <a:pPr algn="ctr" fontAlgn="b"/>
                      <a:r>
                        <a:rPr lang="en-SG" sz="1800" dirty="0"/>
                        <a:t>8</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4084075669"/>
                  </a:ext>
                </a:extLst>
              </a:tr>
              <a:tr h="276424">
                <a:tc>
                  <a:txBody>
                    <a:bodyPr/>
                    <a:lstStyle/>
                    <a:p>
                      <a:pPr algn="l" fontAlgn="b"/>
                      <a:r>
                        <a:rPr lang="en-GB" sz="2000" b="0" i="0" u="none" strike="noStrike" dirty="0">
                          <a:solidFill>
                            <a:srgbClr val="000000"/>
                          </a:solidFill>
                          <a:effectLst/>
                          <a:latin typeface="Calibri" panose="020F0502020204030204" pitchFamily="34" charset="0"/>
                        </a:rPr>
                        <a:t>3.2*</a:t>
                      </a:r>
                    </a:p>
                  </a:txBody>
                  <a:tcPr anchor="ctr"/>
                </a:tc>
                <a:tc>
                  <a:txBody>
                    <a:bodyPr/>
                    <a:lstStyle/>
                    <a:p>
                      <a:pPr algn="l" fontAlgn="b"/>
                      <a:r>
                        <a:rPr lang="en-GB" sz="2000" b="0" i="0" u="none" strike="noStrike" dirty="0">
                          <a:solidFill>
                            <a:srgbClr val="000000"/>
                          </a:solidFill>
                          <a:effectLst/>
                          <a:latin typeface="Calibri" panose="020F0502020204030204" pitchFamily="34" charset="0"/>
                        </a:rPr>
                        <a:t>Lighting</a:t>
                      </a:r>
                    </a:p>
                  </a:txBody>
                  <a:tcPr anchor="ctr"/>
                </a:tc>
                <a:tc>
                  <a:txBody>
                    <a:bodyPr/>
                    <a:lstStyle/>
                    <a:p>
                      <a:pPr algn="ctr" fontAlgn="b"/>
                      <a:r>
                        <a:rPr lang="en-SG" sz="1800" dirty="0"/>
                        <a:t>5</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2612097455"/>
                  </a:ext>
                </a:extLst>
              </a:tr>
              <a:tr h="276424">
                <a:tc>
                  <a:txBody>
                    <a:bodyPr/>
                    <a:lstStyle/>
                    <a:p>
                      <a:pPr algn="l" fontAlgn="b"/>
                      <a:r>
                        <a:rPr lang="en-GB" sz="2000" b="0" i="0" u="none" strike="noStrike" dirty="0">
                          <a:solidFill>
                            <a:srgbClr val="000000"/>
                          </a:solidFill>
                          <a:effectLst/>
                          <a:latin typeface="Calibri" panose="020F0502020204030204" pitchFamily="34" charset="0"/>
                        </a:rPr>
                        <a:t>3.3*</a:t>
                      </a:r>
                    </a:p>
                  </a:txBody>
                  <a:tcPr anchor="ctr"/>
                </a:tc>
                <a:tc>
                  <a:txBody>
                    <a:bodyPr/>
                    <a:lstStyle/>
                    <a:p>
                      <a:pPr algn="l" fontAlgn="b"/>
                      <a:r>
                        <a:rPr lang="en-GB" sz="2000" b="0" i="0" u="none" strike="noStrike" dirty="0">
                          <a:solidFill>
                            <a:srgbClr val="000000"/>
                          </a:solidFill>
                          <a:effectLst/>
                          <a:latin typeface="Calibri" panose="020F0502020204030204" pitchFamily="34" charset="0"/>
                        </a:rPr>
                        <a:t>Toilets</a:t>
                      </a:r>
                    </a:p>
                  </a:txBody>
                  <a:tcPr anchor="ctr"/>
                </a:tc>
                <a:tc>
                  <a:txBody>
                    <a:bodyPr/>
                    <a:lstStyle/>
                    <a:p>
                      <a:pPr algn="ctr" fontAlgn="b"/>
                      <a:r>
                        <a:rPr lang="en-SG" sz="1800" dirty="0"/>
                        <a:t>6</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1000722650"/>
                  </a:ext>
                </a:extLst>
              </a:tr>
              <a:tr h="276424">
                <a:tc>
                  <a:txBody>
                    <a:bodyPr/>
                    <a:lstStyle/>
                    <a:p>
                      <a:pPr algn="l" fontAlgn="b"/>
                      <a:r>
                        <a:rPr lang="en-GB" sz="2000" b="0" i="0" u="none" strike="noStrike" dirty="0">
                          <a:solidFill>
                            <a:srgbClr val="000000"/>
                          </a:solidFill>
                          <a:effectLst/>
                          <a:latin typeface="Calibri" panose="020F0502020204030204" pitchFamily="34" charset="0"/>
                        </a:rPr>
                        <a:t>3.4*</a:t>
                      </a:r>
                    </a:p>
                  </a:txBody>
                  <a:tcPr anchor="ctr">
                    <a:lnB w="12700" cap="flat" cmpd="sng" algn="ctr">
                      <a:solidFill>
                        <a:schemeClr val="tx1"/>
                      </a:solidFill>
                      <a:prstDash val="solid"/>
                      <a:round/>
                      <a:headEnd type="none" w="med" len="med"/>
                      <a:tailEnd type="none" w="med" len="med"/>
                    </a:lnB>
                  </a:tcPr>
                </a:tc>
                <a:tc>
                  <a:txBody>
                    <a:bodyPr/>
                    <a:lstStyle/>
                    <a:p>
                      <a:pPr algn="l" fontAlgn="b"/>
                      <a:r>
                        <a:rPr lang="en-GB" sz="2000" b="0" i="0" u="none" strike="noStrike" dirty="0">
                          <a:solidFill>
                            <a:srgbClr val="000000"/>
                          </a:solidFill>
                          <a:effectLst/>
                          <a:latin typeface="Calibri" panose="020F0502020204030204" pitchFamily="34" charset="0"/>
                        </a:rPr>
                        <a:t>Community Engagement</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8</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X</a:t>
                      </a:r>
                    </a:p>
                  </a:txBody>
                  <a:tcPr anchor="ctr">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5263646"/>
                  </a:ext>
                </a:extLst>
              </a:tr>
              <a:tr h="276424">
                <a:tc>
                  <a:txBody>
                    <a:bodyPr/>
                    <a:lstStyle/>
                    <a:p>
                      <a:endParaRPr lang="en-SG" sz="1800" b="1" dirty="0"/>
                    </a:p>
                  </a:txBody>
                  <a:tcPr anchor="ctr">
                    <a:lnT w="12700" cap="flat" cmpd="sng" algn="ctr">
                      <a:solidFill>
                        <a:schemeClr val="tx1"/>
                      </a:solidFill>
                      <a:prstDash val="solid"/>
                      <a:round/>
                      <a:headEnd type="none" w="med" len="med"/>
                      <a:tailEnd type="none" w="med" len="med"/>
                    </a:lnT>
                  </a:tcPr>
                </a:tc>
                <a:tc>
                  <a:txBody>
                    <a:bodyPr/>
                    <a:lstStyle/>
                    <a:p>
                      <a:r>
                        <a:rPr lang="en-US" sz="1800" b="1" dirty="0"/>
                        <a:t>TOTAL</a:t>
                      </a:r>
                      <a:endParaRPr lang="en-SG" sz="1800" b="1" dirty="0"/>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27</a:t>
                      </a:r>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X</a:t>
                      </a:r>
                    </a:p>
                  </a:txBody>
                  <a:tcPr anchor="ctr">
                    <a:lnT w="12700" cap="flat" cmpd="sng" algn="ctr">
                      <a:solidFill>
                        <a:schemeClr val="tx1"/>
                      </a:solidFill>
                      <a:prstDash val="solid"/>
                      <a:round/>
                      <a:headEnd type="none" w="med" len="med"/>
                      <a:tailEnd type="none" w="med" len="med"/>
                    </a:lnT>
                  </a:tcPr>
                </a:tc>
                <a:tc>
                  <a:txBody>
                    <a:bodyPr/>
                    <a:lstStyle/>
                    <a:p>
                      <a:pPr algn="ctr" fontAlgn="b"/>
                      <a:endParaRPr lang="en-SG" sz="1800" b="1"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93094084"/>
                  </a:ext>
                </a:extLst>
              </a:tr>
            </a:tbl>
          </a:graphicData>
        </a:graphic>
      </p:graphicFrame>
      <p:sp>
        <p:nvSpPr>
          <p:cNvPr id="2" name="Footer Placeholder 1">
            <a:extLst>
              <a:ext uri="{FF2B5EF4-FFF2-40B4-BE49-F238E27FC236}">
                <a16:creationId xmlns:a16="http://schemas.microsoft.com/office/drawing/2014/main" id="{771BC7B0-183B-6B6E-FAF7-D098949FAB5B}"/>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3707011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429000"/>
            <a:ext cx="11323884" cy="2697165"/>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28</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Environmental Sustainability</a:t>
            </a:r>
            <a:br>
              <a:rPr lang="en-SG" sz="2800" dirty="0"/>
            </a:br>
            <a:r>
              <a:rPr lang="en-SG" sz="1800" dirty="0"/>
              <a:t>4.1 Management of Resources</a:t>
            </a:r>
            <a:endParaRPr lang="en-SG" sz="2800" dirty="0"/>
          </a:p>
        </p:txBody>
      </p:sp>
      <p:graphicFrame>
        <p:nvGraphicFramePr>
          <p:cNvPr id="6" name="Table 5">
            <a:extLst>
              <a:ext uri="{FF2B5EF4-FFF2-40B4-BE49-F238E27FC236}">
                <a16:creationId xmlns:a16="http://schemas.microsoft.com/office/drawing/2014/main" id="{1F5D69D9-F877-47CE-8657-7CB1E7C58364}"/>
              </a:ext>
            </a:extLst>
          </p:cNvPr>
          <p:cNvGraphicFramePr>
            <a:graphicFrameLocks noGrp="1"/>
          </p:cNvGraphicFramePr>
          <p:nvPr>
            <p:extLst>
              <p:ext uri="{D42A27DB-BD31-4B8C-83A1-F6EECF244321}">
                <p14:modId xmlns:p14="http://schemas.microsoft.com/office/powerpoint/2010/main" val="1463063371"/>
              </p:ext>
            </p:extLst>
          </p:nvPr>
        </p:nvGraphicFramePr>
        <p:xfrm>
          <a:off x="695400" y="1192853"/>
          <a:ext cx="7416824" cy="1097280"/>
        </p:xfrm>
        <a:graphic>
          <a:graphicData uri="http://schemas.openxmlformats.org/drawingml/2006/table">
            <a:tbl>
              <a:tblPr>
                <a:tableStyleId>{5940675A-B579-460E-94D1-54222C63F5DA}</a:tableStyleId>
              </a:tblPr>
              <a:tblGrid>
                <a:gridCol w="5433689">
                  <a:extLst>
                    <a:ext uri="{9D8B030D-6E8A-4147-A177-3AD203B41FA5}">
                      <a16:colId xmlns:a16="http://schemas.microsoft.com/office/drawing/2014/main" val="3679446110"/>
                    </a:ext>
                  </a:extLst>
                </a:gridCol>
                <a:gridCol w="332387">
                  <a:extLst>
                    <a:ext uri="{9D8B030D-6E8A-4147-A177-3AD203B41FA5}">
                      <a16:colId xmlns:a16="http://schemas.microsoft.com/office/drawing/2014/main" val="393296761"/>
                    </a:ext>
                  </a:extLst>
                </a:gridCol>
                <a:gridCol w="674408">
                  <a:extLst>
                    <a:ext uri="{9D8B030D-6E8A-4147-A177-3AD203B41FA5}">
                      <a16:colId xmlns:a16="http://schemas.microsoft.com/office/drawing/2014/main" val="3697783855"/>
                    </a:ext>
                  </a:extLst>
                </a:gridCol>
                <a:gridCol w="976340">
                  <a:extLst>
                    <a:ext uri="{9D8B030D-6E8A-4147-A177-3AD203B41FA5}">
                      <a16:colId xmlns:a16="http://schemas.microsoft.com/office/drawing/2014/main" val="3199742301"/>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4.1a Percentage of horticultural waste recycled</a:t>
                      </a:r>
                    </a:p>
                  </a:txBody>
                  <a:tcPr marL="45720" marR="45720" anchor="ctr">
                    <a:solidFill>
                      <a:schemeClr val="bg1">
                        <a:lumMod val="85000"/>
                      </a:schemeClr>
                    </a:solidFill>
                  </a:tcPr>
                </a:tc>
                <a:tc hMerge="1">
                  <a:txBody>
                    <a:bodyPr/>
                    <a:lstStyle/>
                    <a:p>
                      <a:endParaRPr lang="en-GB"/>
                    </a:p>
                  </a:txBody>
                  <a:tcPr>
                    <a:solidFill>
                      <a:schemeClr val="bg1">
                        <a:lumMod val="85000"/>
                      </a:schemeClr>
                    </a:solidFill>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ctr" fontAlgn="ctr"/>
                      <a:r>
                        <a:rPr lang="en-GB" sz="1200" b="0" i="0" u="none" strike="noStrike" dirty="0">
                          <a:solidFill>
                            <a:srgbClr val="000000"/>
                          </a:solidFill>
                          <a:effectLst/>
                          <a:latin typeface="Calibri" panose="020F0502020204030204" pitchFamily="34" charset="0"/>
                        </a:rPr>
                        <a:t>&gt;10% to 30% </a:t>
                      </a:r>
                    </a:p>
                  </a:txBody>
                  <a:tcPr marL="0" marR="0" marT="0" marB="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ctr" fontAlgn="ctr"/>
                      <a:r>
                        <a:rPr lang="en-GB" sz="1200" b="0" i="0" u="none" strike="noStrike" dirty="0">
                          <a:solidFill>
                            <a:srgbClr val="000000"/>
                          </a:solidFill>
                          <a:effectLst/>
                          <a:latin typeface="Calibri" panose="020F0502020204030204" pitchFamily="34" charset="0"/>
                        </a:rPr>
                        <a:t>&gt;30% to 70%</a:t>
                      </a:r>
                    </a:p>
                  </a:txBody>
                  <a:tcPr marL="0" marR="0" marT="0" marB="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ctr" fontAlgn="ctr"/>
                      <a:r>
                        <a:rPr lang="en-GB" sz="1200" b="0" i="0" u="none" strike="noStrike" dirty="0">
                          <a:solidFill>
                            <a:srgbClr val="000000"/>
                          </a:solidFill>
                          <a:effectLst/>
                          <a:latin typeface="Calibri" panose="020F0502020204030204" pitchFamily="34" charset="0"/>
                        </a:rPr>
                        <a:t>&gt;70%</a:t>
                      </a:r>
                    </a:p>
                  </a:txBody>
                  <a:tcPr marL="0" marR="0" marT="0" marB="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graphicFrame>
        <p:nvGraphicFramePr>
          <p:cNvPr id="7" name="Table 6">
            <a:extLst>
              <a:ext uri="{FF2B5EF4-FFF2-40B4-BE49-F238E27FC236}">
                <a16:creationId xmlns:a16="http://schemas.microsoft.com/office/drawing/2014/main" id="{1AF6BB16-D325-4964-A2F6-9078EAAC7AE9}"/>
              </a:ext>
            </a:extLst>
          </p:cNvPr>
          <p:cNvGraphicFramePr>
            <a:graphicFrameLocks noGrp="1"/>
          </p:cNvGraphicFramePr>
          <p:nvPr>
            <p:extLst>
              <p:ext uri="{D42A27DB-BD31-4B8C-83A1-F6EECF244321}">
                <p14:modId xmlns:p14="http://schemas.microsoft.com/office/powerpoint/2010/main" val="2154639305"/>
              </p:ext>
            </p:extLst>
          </p:nvPr>
        </p:nvGraphicFramePr>
        <p:xfrm>
          <a:off x="695400" y="2290133"/>
          <a:ext cx="7416824" cy="822960"/>
        </p:xfrm>
        <a:graphic>
          <a:graphicData uri="http://schemas.openxmlformats.org/drawingml/2006/table">
            <a:tbl>
              <a:tblPr>
                <a:tableStyleId>{5940675A-B579-460E-94D1-54222C63F5DA}</a:tableStyleId>
              </a:tblPr>
              <a:tblGrid>
                <a:gridCol w="621944">
                  <a:extLst>
                    <a:ext uri="{9D8B030D-6E8A-4147-A177-3AD203B41FA5}">
                      <a16:colId xmlns:a16="http://schemas.microsoft.com/office/drawing/2014/main" val="3679446110"/>
                    </a:ext>
                  </a:extLst>
                </a:gridCol>
                <a:gridCol w="4895112">
                  <a:extLst>
                    <a:ext uri="{9D8B030D-6E8A-4147-A177-3AD203B41FA5}">
                      <a16:colId xmlns:a16="http://schemas.microsoft.com/office/drawing/2014/main" val="1452562166"/>
                    </a:ext>
                  </a:extLst>
                </a:gridCol>
                <a:gridCol w="245115">
                  <a:extLst>
                    <a:ext uri="{9D8B030D-6E8A-4147-A177-3AD203B41FA5}">
                      <a16:colId xmlns:a16="http://schemas.microsoft.com/office/drawing/2014/main" val="4108943563"/>
                    </a:ext>
                  </a:extLst>
                </a:gridCol>
                <a:gridCol w="675953">
                  <a:extLst>
                    <a:ext uri="{9D8B030D-6E8A-4147-A177-3AD203B41FA5}">
                      <a16:colId xmlns:a16="http://schemas.microsoft.com/office/drawing/2014/main" val="3697783855"/>
                    </a:ext>
                  </a:extLst>
                </a:gridCol>
                <a:gridCol w="978700">
                  <a:extLst>
                    <a:ext uri="{9D8B030D-6E8A-4147-A177-3AD203B41FA5}">
                      <a16:colId xmlns:a16="http://schemas.microsoft.com/office/drawing/2014/main" val="1134395042"/>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4.1b On-site recycling of horticultural waste</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Recycles some horticultural waste on-site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Recycles significant amount of horticultural waste on-site</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graphicFrame>
        <p:nvGraphicFramePr>
          <p:cNvPr id="2" name="Table 1">
            <a:extLst>
              <a:ext uri="{FF2B5EF4-FFF2-40B4-BE49-F238E27FC236}">
                <a16:creationId xmlns:a16="http://schemas.microsoft.com/office/drawing/2014/main" id="{B7A7CB06-4C28-595D-29E0-99522DFD8BB2}"/>
              </a:ext>
            </a:extLst>
          </p:cNvPr>
          <p:cNvGraphicFramePr>
            <a:graphicFrameLocks noGrp="1"/>
          </p:cNvGraphicFramePr>
          <p:nvPr>
            <p:extLst>
              <p:ext uri="{D42A27DB-BD31-4B8C-83A1-F6EECF244321}">
                <p14:modId xmlns:p14="http://schemas.microsoft.com/office/powerpoint/2010/main" val="2077042923"/>
              </p:ext>
            </p:extLst>
          </p:nvPr>
        </p:nvGraphicFramePr>
        <p:xfrm>
          <a:off x="695401" y="3090209"/>
          <a:ext cx="7416824" cy="1280160"/>
        </p:xfrm>
        <a:graphic>
          <a:graphicData uri="http://schemas.openxmlformats.org/drawingml/2006/table">
            <a:tbl>
              <a:tblPr>
                <a:tableStyleId>{5940675A-B579-460E-94D1-54222C63F5DA}</a:tableStyleId>
              </a:tblPr>
              <a:tblGrid>
                <a:gridCol w="5494366">
                  <a:extLst>
                    <a:ext uri="{9D8B030D-6E8A-4147-A177-3AD203B41FA5}">
                      <a16:colId xmlns:a16="http://schemas.microsoft.com/office/drawing/2014/main" val="3679446110"/>
                    </a:ext>
                  </a:extLst>
                </a:gridCol>
                <a:gridCol w="251185">
                  <a:extLst>
                    <a:ext uri="{9D8B030D-6E8A-4147-A177-3AD203B41FA5}">
                      <a16:colId xmlns:a16="http://schemas.microsoft.com/office/drawing/2014/main" val="393296761"/>
                    </a:ext>
                  </a:extLst>
                </a:gridCol>
                <a:gridCol w="692691">
                  <a:extLst>
                    <a:ext uri="{9D8B030D-6E8A-4147-A177-3AD203B41FA5}">
                      <a16:colId xmlns:a16="http://schemas.microsoft.com/office/drawing/2014/main" val="3697783855"/>
                    </a:ext>
                  </a:extLst>
                </a:gridCol>
                <a:gridCol w="978582">
                  <a:extLst>
                    <a:ext uri="{9D8B030D-6E8A-4147-A177-3AD203B41FA5}">
                      <a16:colId xmlns:a16="http://schemas.microsoft.com/office/drawing/2014/main" val="1283313368"/>
                    </a:ext>
                  </a:extLst>
                </a:gridCol>
              </a:tblGrid>
              <a:tr h="269417">
                <a:tc gridSpan="2">
                  <a:txBody>
                    <a:bodyPr/>
                    <a:lstStyle/>
                    <a:p>
                      <a:pPr algn="l" fontAlgn="ctr"/>
                      <a:r>
                        <a:rPr lang="en-US" sz="1200" b="1" i="0" u="none" strike="noStrike" dirty="0">
                          <a:solidFill>
                            <a:srgbClr val="000000"/>
                          </a:solidFill>
                          <a:effectLst/>
                          <a:latin typeface="Calibri" panose="020F0502020204030204" pitchFamily="34" charset="0"/>
                        </a:rPr>
                        <a:t>4.1c  Use of non-potable water used for irrigation</a:t>
                      </a:r>
                    </a:p>
                  </a:txBody>
                  <a:tcPr marL="45720" marR="45720" anchor="ctr">
                    <a:solidFill>
                      <a:schemeClr val="bg1">
                        <a:lumMod val="85000"/>
                      </a:schemeClr>
                    </a:solidFill>
                  </a:tcPr>
                </a:tc>
                <a:tc hMerge="1">
                  <a:txBody>
                    <a:bodyPr/>
                    <a:lstStyle/>
                    <a:p>
                      <a:endParaRPr lang="en-GB" dirty="0"/>
                    </a:p>
                  </a:txBody>
                  <a:tcPr>
                    <a:solidFill>
                      <a:schemeClr val="bg1">
                        <a:lumMod val="85000"/>
                      </a:schemeClr>
                    </a:solidFill>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69417">
                <a:tc>
                  <a:txBody>
                    <a:bodyPr/>
                    <a:lstStyle/>
                    <a:p>
                      <a:pPr algn="l" fontAlgn="ctr"/>
                      <a:r>
                        <a:rPr lang="en-US" sz="1200" b="0" i="0" u="none" strike="noStrike" dirty="0">
                          <a:solidFill>
                            <a:srgbClr val="000000"/>
                          </a:solidFill>
                          <a:effectLst/>
                          <a:latin typeface="Calibri" panose="020F0502020204030204" pitchFamily="34" charset="0"/>
                        </a:rPr>
                        <a:t>Uses 10 to &lt;50% non-potable water for irrigation</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69417">
                <a:tc>
                  <a:txBody>
                    <a:bodyPr/>
                    <a:lstStyle/>
                    <a:p>
                      <a:pPr algn="l" fontAlgn="ctr"/>
                      <a:r>
                        <a:rPr lang="en-US" sz="1200" b="0" i="0" u="none" strike="noStrike" dirty="0">
                          <a:solidFill>
                            <a:srgbClr val="000000"/>
                          </a:solidFill>
                          <a:effectLst/>
                          <a:latin typeface="Calibri" panose="020F0502020204030204" pitchFamily="34" charset="0"/>
                        </a:rPr>
                        <a:t>Uses ≥50% non-potable water for irrigation</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449028">
                <a:tc>
                  <a:txBody>
                    <a:bodyPr/>
                    <a:lstStyle/>
                    <a:p>
                      <a:pPr algn="l" fontAlgn="ctr"/>
                      <a:r>
                        <a:rPr lang="en-US" sz="1200" b="0" i="0" u="none" strike="noStrike" dirty="0">
                          <a:solidFill>
                            <a:srgbClr val="000000"/>
                          </a:solidFill>
                          <a:effectLst/>
                          <a:latin typeface="Calibri" panose="020F0502020204030204" pitchFamily="34" charset="0"/>
                        </a:rPr>
                        <a:t>Uses ≥50% non-potable water for irrigation, and requires minimal irrigation for plants to thrive</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4" name="Footer Placeholder 3">
            <a:extLst>
              <a:ext uri="{FF2B5EF4-FFF2-40B4-BE49-F238E27FC236}">
                <a16:creationId xmlns:a16="http://schemas.microsoft.com/office/drawing/2014/main" id="{873DE6CD-E86E-21D9-AB9A-54E3E9812C25}"/>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8565386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501008"/>
            <a:ext cx="11323884" cy="2625157"/>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29</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Environmental Sustainability</a:t>
            </a:r>
            <a:br>
              <a:rPr lang="en-SG" sz="2800" dirty="0"/>
            </a:br>
            <a:r>
              <a:rPr lang="en-SG" sz="1800" dirty="0"/>
              <a:t>4.1 Management of Resources</a:t>
            </a:r>
            <a:endParaRPr lang="en-SG" sz="2800"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146525182"/>
              </p:ext>
            </p:extLst>
          </p:nvPr>
        </p:nvGraphicFramePr>
        <p:xfrm>
          <a:off x="695400" y="1180144"/>
          <a:ext cx="7267884" cy="1280160"/>
        </p:xfrm>
        <a:graphic>
          <a:graphicData uri="http://schemas.openxmlformats.org/drawingml/2006/table">
            <a:tbl>
              <a:tblPr>
                <a:tableStyleId>{5940675A-B579-460E-94D1-54222C63F5DA}</a:tableStyleId>
              </a:tblPr>
              <a:tblGrid>
                <a:gridCol w="1224000">
                  <a:extLst>
                    <a:ext uri="{9D8B030D-6E8A-4147-A177-3AD203B41FA5}">
                      <a16:colId xmlns:a16="http://schemas.microsoft.com/office/drawing/2014/main" val="3679446110"/>
                    </a:ext>
                  </a:extLst>
                </a:gridCol>
                <a:gridCol w="4608000">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4.1d Active energy efficiency</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Incorporated basic energy-efficient features, energy usage monitoring</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Moderate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Incorporated some energy-efficient features, energy usage monitoring</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082607206"/>
                  </a:ext>
                </a:extLst>
              </a:tr>
              <a:tr h="0">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Incorporated energy-efficient features, energy usage monitoring or use renewable energy that significantly reduces energy usage</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FDCB4CE3-CBE4-A285-6C3D-E20A60DE8AB3}"/>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791555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D5C025-2E61-4E3F-992C-E2C7C4DBA914}"/>
              </a:ext>
            </a:extLst>
          </p:cNvPr>
          <p:cNvSpPr>
            <a:spLocks noGrp="1"/>
          </p:cNvSpPr>
          <p:nvPr>
            <p:ph type="title"/>
          </p:nvPr>
        </p:nvSpPr>
        <p:spPr/>
        <p:txBody>
          <a:bodyPr>
            <a:normAutofit/>
          </a:bodyPr>
          <a:lstStyle/>
          <a:p>
            <a:r>
              <a:rPr lang="en-SG" dirty="0"/>
              <a:t>SCORES SUMMARY</a:t>
            </a:r>
          </a:p>
        </p:txBody>
      </p:sp>
      <p:sp>
        <p:nvSpPr>
          <p:cNvPr id="2" name="Slide Number Placeholder 1">
            <a:extLst>
              <a:ext uri="{FF2B5EF4-FFF2-40B4-BE49-F238E27FC236}">
                <a16:creationId xmlns:a16="http://schemas.microsoft.com/office/drawing/2014/main" id="{D0AD9CA2-A184-43F4-8051-0E5110D2E1A8}"/>
              </a:ext>
            </a:extLst>
          </p:cNvPr>
          <p:cNvSpPr>
            <a:spLocks noGrp="1"/>
          </p:cNvSpPr>
          <p:nvPr>
            <p:ph type="sldNum" sz="quarter" idx="12"/>
          </p:nvPr>
        </p:nvSpPr>
        <p:spPr/>
        <p:txBody>
          <a:bodyPr/>
          <a:lstStyle/>
          <a:p>
            <a:fld id="{E5C8A926-C928-45A2-9802-20D0E491F10B}" type="slidenum">
              <a:rPr lang="en-GB" smtClean="0"/>
              <a:pPr/>
              <a:t>3</a:t>
            </a:fld>
            <a:endParaRPr lang="en-GB" dirty="0"/>
          </a:p>
        </p:txBody>
      </p:sp>
      <p:graphicFrame>
        <p:nvGraphicFramePr>
          <p:cNvPr id="6" name="Table 12">
            <a:extLst>
              <a:ext uri="{FF2B5EF4-FFF2-40B4-BE49-F238E27FC236}">
                <a16:creationId xmlns:a16="http://schemas.microsoft.com/office/drawing/2014/main" id="{AD62102D-95C8-4029-A36A-D08DC9BF4016}"/>
              </a:ext>
            </a:extLst>
          </p:cNvPr>
          <p:cNvGraphicFramePr>
            <a:graphicFrameLocks noGrp="1"/>
          </p:cNvGraphicFramePr>
          <p:nvPr>
            <p:extLst>
              <p:ext uri="{D42A27DB-BD31-4B8C-83A1-F6EECF244321}">
                <p14:modId xmlns:p14="http://schemas.microsoft.com/office/powerpoint/2010/main" val="3074334610"/>
              </p:ext>
            </p:extLst>
          </p:nvPr>
        </p:nvGraphicFramePr>
        <p:xfrm>
          <a:off x="767408" y="1772816"/>
          <a:ext cx="10100757" cy="4340860"/>
        </p:xfrm>
        <a:graphic>
          <a:graphicData uri="http://schemas.openxmlformats.org/drawingml/2006/table">
            <a:tbl>
              <a:tblPr firstRow="1" bandRow="1">
                <a:tableStyleId>{9D7B26C5-4107-4FEC-AEDC-1716B250A1EF}</a:tableStyleId>
              </a:tblPr>
              <a:tblGrid>
                <a:gridCol w="592455">
                  <a:extLst>
                    <a:ext uri="{9D8B030D-6E8A-4147-A177-3AD203B41FA5}">
                      <a16:colId xmlns:a16="http://schemas.microsoft.com/office/drawing/2014/main" val="1776648508"/>
                    </a:ext>
                  </a:extLst>
                </a:gridCol>
                <a:gridCol w="4228910">
                  <a:extLst>
                    <a:ext uri="{9D8B030D-6E8A-4147-A177-3AD203B41FA5}">
                      <a16:colId xmlns:a16="http://schemas.microsoft.com/office/drawing/2014/main" val="867132773"/>
                    </a:ext>
                  </a:extLst>
                </a:gridCol>
                <a:gridCol w="2016000">
                  <a:extLst>
                    <a:ext uri="{9D8B030D-6E8A-4147-A177-3AD203B41FA5}">
                      <a16:colId xmlns:a16="http://schemas.microsoft.com/office/drawing/2014/main" val="4234092641"/>
                    </a:ext>
                  </a:extLst>
                </a:gridCol>
                <a:gridCol w="1631696">
                  <a:extLst>
                    <a:ext uri="{9D8B030D-6E8A-4147-A177-3AD203B41FA5}">
                      <a16:colId xmlns:a16="http://schemas.microsoft.com/office/drawing/2014/main" val="4280387688"/>
                    </a:ext>
                  </a:extLst>
                </a:gridCol>
                <a:gridCol w="1631696">
                  <a:extLst>
                    <a:ext uri="{9D8B030D-6E8A-4147-A177-3AD203B41FA5}">
                      <a16:colId xmlns:a16="http://schemas.microsoft.com/office/drawing/2014/main" val="809490963"/>
                    </a:ext>
                  </a:extLst>
                </a:gridCol>
              </a:tblGrid>
              <a:tr h="370840">
                <a:tc>
                  <a:txBody>
                    <a:bodyPr/>
                    <a:lstStyle/>
                    <a:p>
                      <a:pPr algn="l" fontAlgn="ctr"/>
                      <a:r>
                        <a:rPr lang="en-SG" dirty="0"/>
                        <a:t>S/N</a:t>
                      </a:r>
                    </a:p>
                  </a:txBody>
                  <a:tcPr anchor="ctr"/>
                </a:tc>
                <a:tc>
                  <a:txBody>
                    <a:bodyPr/>
                    <a:lstStyle/>
                    <a:p>
                      <a:pPr algn="l" fontAlgn="ctr"/>
                      <a:r>
                        <a:rPr lang="en-SG" dirty="0"/>
                        <a:t>CRITERIA</a:t>
                      </a:r>
                    </a:p>
                  </a:txBody>
                  <a:tcPr anchor="ctr"/>
                </a:tc>
                <a:tc>
                  <a:txBody>
                    <a:bodyPr/>
                    <a:lstStyle/>
                    <a:p>
                      <a:pPr algn="ctr" fontAlgn="ctr"/>
                      <a:r>
                        <a:rPr lang="en-SG" dirty="0"/>
                        <a:t>TOTAL APPLICABLE SCORE</a:t>
                      </a:r>
                    </a:p>
                  </a:txBody>
                  <a:tcPr anchor="ctr"/>
                </a:tc>
                <a:tc>
                  <a:txBody>
                    <a:bodyPr/>
                    <a:lstStyle/>
                    <a:p>
                      <a:pPr algn="ctr" fontAlgn="ctr"/>
                      <a:r>
                        <a:rPr lang="en-SG" dirty="0"/>
                        <a:t>SELF-ASSESSED SCORE</a:t>
                      </a:r>
                    </a:p>
                  </a:txBody>
                  <a:tcPr anchor="ctr"/>
                </a:tc>
                <a:tc>
                  <a:txBody>
                    <a:bodyPr/>
                    <a:lstStyle/>
                    <a:p>
                      <a:pPr algn="ctr" fontAlgn="ctr"/>
                      <a:r>
                        <a:rPr lang="en-SG" dirty="0"/>
                        <a:t>ASSESSORS’ SCORE</a:t>
                      </a:r>
                    </a:p>
                  </a:txBody>
                  <a:tcPr anchor="ctr"/>
                </a:tc>
                <a:extLst>
                  <a:ext uri="{0D108BD9-81ED-4DB2-BD59-A6C34878D82A}">
                    <a16:rowId xmlns:a16="http://schemas.microsoft.com/office/drawing/2014/main" val="3855183408"/>
                  </a:ext>
                </a:extLst>
              </a:tr>
              <a:tr h="370840">
                <a:tc>
                  <a:txBody>
                    <a:bodyPr/>
                    <a:lstStyle/>
                    <a:p>
                      <a:pPr algn="l" fontAlgn="b"/>
                      <a:r>
                        <a:rPr lang="en-SG" dirty="0"/>
                        <a:t>1</a:t>
                      </a:r>
                    </a:p>
                  </a:txBody>
                  <a:tcPr anchor="b"/>
                </a:tc>
                <a:tc>
                  <a:txBody>
                    <a:bodyPr/>
                    <a:lstStyle/>
                    <a:p>
                      <a:pPr algn="l" fontAlgn="b"/>
                      <a:r>
                        <a:rPr lang="en-SG" dirty="0"/>
                        <a:t>DESIGN &amp; LANDSCAPE</a:t>
                      </a:r>
                    </a:p>
                  </a:txBody>
                  <a:tcPr anchor="b"/>
                </a:tc>
                <a:tc>
                  <a:txBody>
                    <a:bodyPr/>
                    <a:lstStyle/>
                    <a:p>
                      <a:pPr algn="ctr" fontAlgn="b"/>
                      <a:r>
                        <a:rPr lang="en-SG" dirty="0"/>
                        <a:t>17</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4176690377"/>
                  </a:ext>
                </a:extLst>
              </a:tr>
              <a:tr h="370840">
                <a:tc>
                  <a:txBody>
                    <a:bodyPr/>
                    <a:lstStyle/>
                    <a:p>
                      <a:pPr algn="l" fontAlgn="b"/>
                      <a:r>
                        <a:rPr lang="en-SG" dirty="0"/>
                        <a:t>2</a:t>
                      </a:r>
                    </a:p>
                  </a:txBody>
                  <a:tcPr anchor="b"/>
                </a:tc>
                <a:tc>
                  <a:txBody>
                    <a:bodyPr/>
                    <a:lstStyle/>
                    <a:p>
                      <a:pPr algn="l" fontAlgn="b"/>
                      <a:r>
                        <a:rPr lang="en-SG" dirty="0"/>
                        <a:t>ACCESSIBILITY</a:t>
                      </a:r>
                    </a:p>
                  </a:txBody>
                  <a:tcPr anchor="b"/>
                </a:tc>
                <a:tc>
                  <a:txBody>
                    <a:bodyPr/>
                    <a:lstStyle/>
                    <a:p>
                      <a:pPr algn="ctr" fontAlgn="b"/>
                      <a:r>
                        <a:rPr lang="en-SG" dirty="0"/>
                        <a:t>13</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206241522"/>
                  </a:ext>
                </a:extLst>
              </a:tr>
              <a:tr h="370840">
                <a:tc>
                  <a:txBody>
                    <a:bodyPr/>
                    <a:lstStyle/>
                    <a:p>
                      <a:pPr algn="l" fontAlgn="b"/>
                      <a:r>
                        <a:rPr lang="en-SG" dirty="0"/>
                        <a:t>3</a:t>
                      </a:r>
                    </a:p>
                  </a:txBody>
                  <a:tcPr anchor="b"/>
                </a:tc>
                <a:tc>
                  <a:txBody>
                    <a:bodyPr/>
                    <a:lstStyle/>
                    <a:p>
                      <a:pPr algn="l" fontAlgn="b"/>
                      <a:r>
                        <a:rPr lang="en-SG" dirty="0"/>
                        <a:t>COMMUNITY WELLBEING &amp; ENGAGEMENT</a:t>
                      </a:r>
                    </a:p>
                  </a:txBody>
                  <a:tcPr anchor="b"/>
                </a:tc>
                <a:tc>
                  <a:txBody>
                    <a:bodyPr/>
                    <a:lstStyle/>
                    <a:p>
                      <a:pPr algn="ctr" fontAlgn="b"/>
                      <a:r>
                        <a:rPr lang="en-SG" dirty="0"/>
                        <a:t>27</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4104420468"/>
                  </a:ext>
                </a:extLst>
              </a:tr>
              <a:tr h="370840">
                <a:tc>
                  <a:txBody>
                    <a:bodyPr/>
                    <a:lstStyle/>
                    <a:p>
                      <a:pPr algn="l" fontAlgn="b"/>
                      <a:r>
                        <a:rPr lang="en-SG" dirty="0"/>
                        <a:t>4</a:t>
                      </a:r>
                    </a:p>
                  </a:txBody>
                  <a:tcPr anchor="b"/>
                </a:tc>
                <a:tc>
                  <a:txBody>
                    <a:bodyPr/>
                    <a:lstStyle/>
                    <a:p>
                      <a:pPr algn="l" fontAlgn="b"/>
                      <a:r>
                        <a:rPr lang="en-SG" dirty="0"/>
                        <a:t>ENVIRONMENTAL SUSTAINABILITY</a:t>
                      </a:r>
                    </a:p>
                  </a:txBody>
                  <a:tcPr anchor="b"/>
                </a:tc>
                <a:tc>
                  <a:txBody>
                    <a:bodyPr/>
                    <a:lstStyle/>
                    <a:p>
                      <a:pPr algn="ctr" fontAlgn="b"/>
                      <a:r>
                        <a:rPr lang="en-SG" dirty="0"/>
                        <a:t>28</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3095971924"/>
                  </a:ext>
                </a:extLst>
              </a:tr>
              <a:tr h="370840">
                <a:tc>
                  <a:txBody>
                    <a:bodyPr/>
                    <a:lstStyle/>
                    <a:p>
                      <a:pPr algn="l" fontAlgn="b"/>
                      <a:r>
                        <a:rPr lang="en-SG" dirty="0"/>
                        <a:t>5</a:t>
                      </a:r>
                    </a:p>
                  </a:txBody>
                  <a:tcPr anchor="b"/>
                </a:tc>
                <a:tc>
                  <a:txBody>
                    <a:bodyPr/>
                    <a:lstStyle/>
                    <a:p>
                      <a:pPr algn="l" fontAlgn="b"/>
                      <a:r>
                        <a:rPr lang="en-SG" dirty="0"/>
                        <a:t>BIODIVERSITY CONSERVATION</a:t>
                      </a:r>
                    </a:p>
                  </a:txBody>
                  <a:tcPr anchor="b"/>
                </a:tc>
                <a:tc>
                  <a:txBody>
                    <a:bodyPr/>
                    <a:lstStyle/>
                    <a:p>
                      <a:pPr algn="ctr" fontAlgn="b"/>
                      <a:r>
                        <a:rPr lang="en-SG" dirty="0"/>
                        <a:t>20</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781577996"/>
                  </a:ext>
                </a:extLst>
              </a:tr>
              <a:tr h="370840">
                <a:tc>
                  <a:txBody>
                    <a:bodyPr/>
                    <a:lstStyle/>
                    <a:p>
                      <a:pPr algn="l" fontAlgn="b"/>
                      <a:r>
                        <a:rPr lang="en-SG" dirty="0"/>
                        <a:t>6</a:t>
                      </a:r>
                    </a:p>
                  </a:txBody>
                  <a:tcPr anchor="b"/>
                </a:tc>
                <a:tc>
                  <a:txBody>
                    <a:bodyPr/>
                    <a:lstStyle/>
                    <a:p>
                      <a:pPr algn="l" fontAlgn="b"/>
                      <a:r>
                        <a:rPr lang="en-SG" dirty="0"/>
                        <a:t>MAINTENANCE</a:t>
                      </a:r>
                    </a:p>
                  </a:txBody>
                  <a:tcPr anchor="b"/>
                </a:tc>
                <a:tc>
                  <a:txBody>
                    <a:bodyPr/>
                    <a:lstStyle/>
                    <a:p>
                      <a:pPr algn="ctr" fontAlgn="b"/>
                      <a:r>
                        <a:rPr lang="en-SG" dirty="0"/>
                        <a:t>33</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260589494"/>
                  </a:ext>
                </a:extLst>
              </a:tr>
              <a:tr h="370840">
                <a:tc>
                  <a:txBody>
                    <a:bodyPr/>
                    <a:lstStyle/>
                    <a:p>
                      <a:pPr algn="l" fontAlgn="b"/>
                      <a:r>
                        <a:rPr lang="en-SG" dirty="0"/>
                        <a:t>7</a:t>
                      </a:r>
                    </a:p>
                  </a:txBody>
                  <a:tcPr anchor="b">
                    <a:lnB w="12700" cap="flat" cmpd="sng" algn="ctr">
                      <a:solidFill>
                        <a:schemeClr val="tx1"/>
                      </a:solidFill>
                      <a:prstDash val="solid"/>
                      <a:round/>
                      <a:headEnd type="none" w="med" len="med"/>
                      <a:tailEnd type="none" w="med" len="med"/>
                    </a:lnB>
                  </a:tcPr>
                </a:tc>
                <a:tc>
                  <a:txBody>
                    <a:bodyPr/>
                    <a:lstStyle/>
                    <a:p>
                      <a:pPr algn="l" fontAlgn="b"/>
                      <a:r>
                        <a:rPr lang="en-SG" dirty="0"/>
                        <a:t>BONUS</a:t>
                      </a:r>
                    </a:p>
                  </a:txBody>
                  <a:tcPr anchor="b">
                    <a:lnB w="12700" cap="flat" cmpd="sng" algn="ctr">
                      <a:solidFill>
                        <a:schemeClr val="tx1"/>
                      </a:solidFill>
                      <a:prstDash val="solid"/>
                      <a:round/>
                      <a:headEnd type="none" w="med" len="med"/>
                      <a:tailEnd type="none" w="med" len="med"/>
                    </a:lnB>
                  </a:tcPr>
                </a:tc>
                <a:tc>
                  <a:txBody>
                    <a:bodyPr/>
                    <a:lstStyle/>
                    <a:p>
                      <a:pPr algn="ctr" fontAlgn="b"/>
                      <a:r>
                        <a:rPr lang="en-SG" dirty="0"/>
                        <a:t>5</a:t>
                      </a:r>
                    </a:p>
                  </a:txBody>
                  <a:tcPr anchor="b">
                    <a:lnB w="12700" cap="flat" cmpd="sng" algn="ctr">
                      <a:solidFill>
                        <a:schemeClr val="tx1"/>
                      </a:solidFill>
                      <a:prstDash val="solid"/>
                      <a:round/>
                      <a:headEnd type="none" w="med" len="med"/>
                      <a:tailEnd type="none" w="med" len="med"/>
                    </a:lnB>
                  </a:tcPr>
                </a:tc>
                <a:tc>
                  <a:txBody>
                    <a:bodyPr/>
                    <a:lstStyle/>
                    <a:p>
                      <a:pPr algn="ctr" fontAlgn="b"/>
                      <a:r>
                        <a:rPr lang="en-SG" dirty="0"/>
                        <a:t>X</a:t>
                      </a:r>
                    </a:p>
                  </a:txBody>
                  <a:tcPr anchor="b">
                    <a:lnB w="12700" cap="flat" cmpd="sng" algn="ctr">
                      <a:solidFill>
                        <a:schemeClr val="tx1"/>
                      </a:solidFill>
                      <a:prstDash val="solid"/>
                      <a:round/>
                      <a:headEnd type="none" w="med" len="med"/>
                      <a:tailEnd type="none" w="med" len="med"/>
                    </a:lnB>
                  </a:tcPr>
                </a:tc>
                <a:tc>
                  <a:txBody>
                    <a:bodyPr/>
                    <a:lstStyle/>
                    <a:p>
                      <a:pPr algn="ctr" fontAlgn="b"/>
                      <a:endParaRPr lang="en-SG" dirty="0"/>
                    </a:p>
                  </a:txBody>
                  <a:tcPr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994743"/>
                  </a:ext>
                </a:extLst>
              </a:tr>
              <a:tr h="370840">
                <a:tc>
                  <a:txBody>
                    <a:bodyPr/>
                    <a:lstStyle/>
                    <a:p>
                      <a:endParaRPr lang="en-SG" b="1" dirty="0"/>
                    </a:p>
                  </a:txBody>
                  <a:tcPr>
                    <a:lnT w="12700" cap="flat" cmpd="sng" algn="ctr">
                      <a:solidFill>
                        <a:schemeClr val="tx1"/>
                      </a:solidFill>
                      <a:prstDash val="solid"/>
                      <a:round/>
                      <a:headEnd type="none" w="med" len="med"/>
                      <a:tailEnd type="none" w="med" len="med"/>
                    </a:lnT>
                  </a:tcPr>
                </a:tc>
                <a:tc>
                  <a:txBody>
                    <a:bodyPr/>
                    <a:lstStyle/>
                    <a:p>
                      <a:pPr algn="r" fontAlgn="ctr"/>
                      <a:r>
                        <a:rPr lang="en-SG" b="1" dirty="0"/>
                        <a:t>TOTAL</a:t>
                      </a:r>
                    </a:p>
                  </a:txBody>
                  <a:tcPr marL="7620" marR="7620" marT="7620" marB="0">
                    <a:lnT w="12700" cap="flat" cmpd="sng" algn="ctr">
                      <a:solidFill>
                        <a:schemeClr val="tx1"/>
                      </a:solidFill>
                      <a:prstDash val="solid"/>
                      <a:round/>
                      <a:headEnd type="none" w="med" len="med"/>
                      <a:tailEnd type="none" w="med" len="med"/>
                    </a:lnT>
                  </a:tcPr>
                </a:tc>
                <a:tc>
                  <a:txBody>
                    <a:bodyPr/>
                    <a:lstStyle/>
                    <a:p>
                      <a:pPr algn="ctr" fontAlgn="ctr"/>
                      <a:r>
                        <a:rPr lang="en-SG" b="1" dirty="0"/>
                        <a:t>XXX</a:t>
                      </a:r>
                    </a:p>
                  </a:txBody>
                  <a:tcPr marL="7620" marR="7620" marT="7620" marB="0">
                    <a:lnT w="12700" cap="flat" cmpd="sng" algn="ctr">
                      <a:solidFill>
                        <a:schemeClr val="tx1"/>
                      </a:solidFill>
                      <a:prstDash val="solid"/>
                      <a:round/>
                      <a:headEnd type="none" w="med" len="med"/>
                      <a:tailEnd type="none" w="med" len="med"/>
                    </a:lnT>
                  </a:tcPr>
                </a:tc>
                <a:tc>
                  <a:txBody>
                    <a:bodyPr/>
                    <a:lstStyle/>
                    <a:p>
                      <a:pPr algn="ctr" fontAlgn="ctr"/>
                      <a:r>
                        <a:rPr lang="en-SG" b="1" dirty="0"/>
                        <a:t>XXX</a:t>
                      </a:r>
                    </a:p>
                    <a:p>
                      <a:pPr algn="ctr" fontAlgn="ctr"/>
                      <a:r>
                        <a:rPr lang="en-SG" b="1" dirty="0"/>
                        <a:t>Certified/Silver/Gold/Platinum (XX%)</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endParaRPr lang="en-SG" b="1" dirty="0"/>
                    </a:p>
                  </a:txBody>
                  <a:tcPr marL="7620" marR="7620" marT="762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223071660"/>
                  </a:ext>
                </a:extLst>
              </a:tr>
            </a:tbl>
          </a:graphicData>
        </a:graphic>
      </p:graphicFrame>
      <p:sp>
        <p:nvSpPr>
          <p:cNvPr id="3" name="Footer Placeholder 2">
            <a:extLst>
              <a:ext uri="{FF2B5EF4-FFF2-40B4-BE49-F238E27FC236}">
                <a16:creationId xmlns:a16="http://schemas.microsoft.com/office/drawing/2014/main" id="{A547D829-A341-098C-0549-AD4404710A7C}"/>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38727138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501008"/>
            <a:ext cx="11323884" cy="2625157"/>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30</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Environmental Sustainability</a:t>
            </a:r>
            <a:br>
              <a:rPr lang="en-SG" sz="2800" dirty="0"/>
            </a:br>
            <a:r>
              <a:rPr lang="en-SG" sz="1800" dirty="0"/>
              <a:t>4.1 Management of Resources</a:t>
            </a:r>
            <a:endParaRPr lang="en-SG" sz="2800"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3746010297"/>
              </p:ext>
            </p:extLst>
          </p:nvPr>
        </p:nvGraphicFramePr>
        <p:xfrm>
          <a:off x="695400" y="1180144"/>
          <a:ext cx="6262456" cy="82296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4362069">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4.1e Use of natural daylight and cross ventilation</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basic efforts to use natural daylighting and ventilation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Significant use of natural daylighting and ventilation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082607206"/>
                  </a:ext>
                </a:extLst>
              </a:tr>
            </a:tbl>
          </a:graphicData>
        </a:graphic>
      </p:graphicFrame>
      <p:sp>
        <p:nvSpPr>
          <p:cNvPr id="2" name="Footer Placeholder 1">
            <a:extLst>
              <a:ext uri="{FF2B5EF4-FFF2-40B4-BE49-F238E27FC236}">
                <a16:creationId xmlns:a16="http://schemas.microsoft.com/office/drawing/2014/main" id="{C9F0FE0C-B596-5D46-00B8-7CF164F397DC}"/>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9379052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501008"/>
            <a:ext cx="11323884" cy="2625157"/>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31</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Environmental Sustainability</a:t>
            </a:r>
            <a:br>
              <a:rPr lang="en-SG" sz="2800" dirty="0"/>
            </a:br>
            <a:r>
              <a:rPr lang="en-SG" sz="1800" dirty="0"/>
              <a:t>4.1 Management of Resources</a:t>
            </a:r>
            <a:endParaRPr lang="en-SG" sz="2800"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92374913"/>
              </p:ext>
            </p:extLst>
          </p:nvPr>
        </p:nvGraphicFramePr>
        <p:xfrm>
          <a:off x="695400" y="1180144"/>
          <a:ext cx="6256223" cy="164592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4140000">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4.1f Water efficiency</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basic efforts to monitor water consumption and reduce water usage e.g. use of water-efficient taps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moderate efforts to monitor water consumption and implementations to reduce water usage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082607206"/>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strong efforts to monitor water consumption and implementations to significantly reduce water usage</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15A08A7E-0293-669C-A5BC-D200A34BEFA4}"/>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4851357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6F6758F-336F-46BD-8C62-5CBA945B5F51}"/>
              </a:ext>
            </a:extLst>
          </p:cNvPr>
          <p:cNvSpPr>
            <a:spLocks noGrp="1"/>
          </p:cNvSpPr>
          <p:nvPr>
            <p:ph idx="1"/>
          </p:nvPr>
        </p:nvSpPr>
        <p:spPr>
          <a:xfrm>
            <a:off x="609600" y="2276872"/>
            <a:ext cx="11323884" cy="3849293"/>
          </a:xfrm>
        </p:spPr>
        <p:txBody>
          <a:bodyPr/>
          <a:lstStyle/>
          <a:p>
            <a:endParaRPr lang="en-GB" dirty="0"/>
          </a:p>
        </p:txBody>
      </p:sp>
      <p:sp>
        <p:nvSpPr>
          <p:cNvPr id="3" name="Slide Number Placeholder 2">
            <a:extLst>
              <a:ext uri="{FF2B5EF4-FFF2-40B4-BE49-F238E27FC236}">
                <a16:creationId xmlns:a16="http://schemas.microsoft.com/office/drawing/2014/main" id="{9FB69309-E7A1-4044-B41D-B321B23B586B}"/>
              </a:ext>
            </a:extLst>
          </p:cNvPr>
          <p:cNvSpPr>
            <a:spLocks noGrp="1"/>
          </p:cNvSpPr>
          <p:nvPr>
            <p:ph type="sldNum" sz="quarter" idx="12"/>
          </p:nvPr>
        </p:nvSpPr>
        <p:spPr/>
        <p:txBody>
          <a:bodyPr/>
          <a:lstStyle/>
          <a:p>
            <a:fld id="{E5C8A926-C928-45A2-9802-20D0E491F10B}" type="slidenum">
              <a:rPr lang="en-GB" smtClean="0"/>
              <a:pPr/>
              <a:t>32</a:t>
            </a:fld>
            <a:endParaRPr lang="en-GB" dirty="0"/>
          </a:p>
        </p:txBody>
      </p:sp>
      <p:sp>
        <p:nvSpPr>
          <p:cNvPr id="5" name="Title 2">
            <a:extLst>
              <a:ext uri="{FF2B5EF4-FFF2-40B4-BE49-F238E27FC236}">
                <a16:creationId xmlns:a16="http://schemas.microsoft.com/office/drawing/2014/main" id="{66C54EE4-B02A-4F57-8E8A-8B4863A21DFB}"/>
              </a:ext>
            </a:extLst>
          </p:cNvPr>
          <p:cNvSpPr>
            <a:spLocks noGrp="1"/>
          </p:cNvSpPr>
          <p:nvPr>
            <p:ph type="title"/>
          </p:nvPr>
        </p:nvSpPr>
        <p:spPr>
          <a:xfrm>
            <a:off x="609600" y="274638"/>
            <a:ext cx="9474200" cy="904875"/>
          </a:xfrm>
        </p:spPr>
        <p:txBody>
          <a:bodyPr>
            <a:normAutofit/>
          </a:bodyPr>
          <a:lstStyle/>
          <a:p>
            <a:r>
              <a:rPr lang="en-SG" sz="2800" dirty="0"/>
              <a:t>Part 4: Environmental Sustainability</a:t>
            </a:r>
            <a:br>
              <a:rPr lang="en-SG" sz="2800" dirty="0"/>
            </a:br>
            <a:r>
              <a:rPr lang="en-SG" sz="1800" dirty="0"/>
              <a:t>4.2 </a:t>
            </a:r>
            <a:r>
              <a:rPr lang="en-GB" sz="1800" b="1" i="0" u="none" strike="noStrike" dirty="0">
                <a:solidFill>
                  <a:srgbClr val="000000"/>
                </a:solidFill>
                <a:effectLst/>
                <a:latin typeface="Calibri" panose="020F0502020204030204" pitchFamily="34" charset="0"/>
              </a:rPr>
              <a:t>Source of Materials</a:t>
            </a:r>
            <a:r>
              <a:rPr lang="en-GB" sz="1200" dirty="0"/>
              <a:t> </a:t>
            </a:r>
            <a:endParaRPr lang="en-SG" sz="2800" dirty="0"/>
          </a:p>
        </p:txBody>
      </p:sp>
      <p:graphicFrame>
        <p:nvGraphicFramePr>
          <p:cNvPr id="10" name="Table 9">
            <a:extLst>
              <a:ext uri="{FF2B5EF4-FFF2-40B4-BE49-F238E27FC236}">
                <a16:creationId xmlns:a16="http://schemas.microsoft.com/office/drawing/2014/main" id="{99F8595E-B804-41AF-A8BB-D77F54F2B46B}"/>
              </a:ext>
            </a:extLst>
          </p:cNvPr>
          <p:cNvGraphicFramePr>
            <a:graphicFrameLocks noGrp="1"/>
          </p:cNvGraphicFramePr>
          <p:nvPr>
            <p:extLst>
              <p:ext uri="{D42A27DB-BD31-4B8C-83A1-F6EECF244321}">
                <p14:modId xmlns:p14="http://schemas.microsoft.com/office/powerpoint/2010/main" val="2858461658"/>
              </p:ext>
            </p:extLst>
          </p:nvPr>
        </p:nvGraphicFramePr>
        <p:xfrm>
          <a:off x="695400" y="1192853"/>
          <a:ext cx="6984776" cy="925200"/>
        </p:xfrm>
        <a:graphic>
          <a:graphicData uri="http://schemas.openxmlformats.org/drawingml/2006/table">
            <a:tbl>
              <a:tblPr>
                <a:tableStyleId>{5940675A-B579-460E-94D1-54222C63F5DA}</a:tableStyleId>
              </a:tblPr>
              <a:tblGrid>
                <a:gridCol w="5302314">
                  <a:extLst>
                    <a:ext uri="{9D8B030D-6E8A-4147-A177-3AD203B41FA5}">
                      <a16:colId xmlns:a16="http://schemas.microsoft.com/office/drawing/2014/main" val="3679446110"/>
                    </a:ext>
                  </a:extLst>
                </a:gridCol>
                <a:gridCol w="386318">
                  <a:extLst>
                    <a:ext uri="{9D8B030D-6E8A-4147-A177-3AD203B41FA5}">
                      <a16:colId xmlns:a16="http://schemas.microsoft.com/office/drawing/2014/main" val="393296761"/>
                    </a:ext>
                  </a:extLst>
                </a:gridCol>
                <a:gridCol w="355622">
                  <a:extLst>
                    <a:ext uri="{9D8B030D-6E8A-4147-A177-3AD203B41FA5}">
                      <a16:colId xmlns:a16="http://schemas.microsoft.com/office/drawing/2014/main" val="3697783855"/>
                    </a:ext>
                  </a:extLst>
                </a:gridCol>
                <a:gridCol w="940522">
                  <a:extLst>
                    <a:ext uri="{9D8B030D-6E8A-4147-A177-3AD203B41FA5}">
                      <a16:colId xmlns:a16="http://schemas.microsoft.com/office/drawing/2014/main" val="2353676132"/>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4.2a</a:t>
                      </a:r>
                    </a:p>
                  </a:txBody>
                  <a:tcPr marL="45720" marR="45720" anchor="ctr">
                    <a:solidFill>
                      <a:schemeClr val="bg1">
                        <a:lumMod val="85000"/>
                      </a:schemeClr>
                    </a:solidFill>
                  </a:tcPr>
                </a:tc>
                <a:tc hMerge="1">
                  <a:txBody>
                    <a:bodyPr/>
                    <a:lstStyle/>
                    <a:p>
                      <a:endParaRPr lang="en-GB" dirty="0"/>
                    </a:p>
                  </a:txBody>
                  <a:tcPr>
                    <a:solidFill>
                      <a:schemeClr val="bg1">
                        <a:lumMod val="85000"/>
                      </a:schemeClr>
                    </a:solidFill>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468000">
                <a:tc>
                  <a:txBody>
                    <a:bodyPr/>
                    <a:lstStyle/>
                    <a:p>
                      <a:pPr algn="l" fontAlgn="ctr"/>
                      <a:r>
                        <a:rPr lang="en-US" sz="1200" b="1" i="0" u="none" strike="noStrike" dirty="0">
                          <a:solidFill>
                            <a:srgbClr val="000000"/>
                          </a:solidFill>
                          <a:effectLst/>
                          <a:latin typeface="Calibri" panose="020F0502020204030204" pitchFamily="34" charset="0"/>
                        </a:rPr>
                        <a:t>Acquired plants from nurseries under NParks Nursery Accreditation Scheme (NAS)</a:t>
                      </a:r>
                      <a:endParaRPr lang="en-US"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solidFill>
                      <a:schemeClr val="bg1"/>
                    </a:solidFill>
                  </a:tcPr>
                </a:tc>
                <a:tc>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bl>
          </a:graphicData>
        </a:graphic>
      </p:graphicFrame>
      <p:sp>
        <p:nvSpPr>
          <p:cNvPr id="4" name="Footer Placeholder 3">
            <a:extLst>
              <a:ext uri="{FF2B5EF4-FFF2-40B4-BE49-F238E27FC236}">
                <a16:creationId xmlns:a16="http://schemas.microsoft.com/office/drawing/2014/main" id="{157B948D-03B1-590F-6193-D0DDCA300F89}"/>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2886009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645024"/>
            <a:ext cx="11323884" cy="2481141"/>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33</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Environmental Sustainability</a:t>
            </a:r>
            <a:br>
              <a:rPr lang="en-SG" sz="2800" dirty="0"/>
            </a:br>
            <a:r>
              <a:rPr lang="en-SG" sz="1800" dirty="0"/>
              <a:t>4.2 </a:t>
            </a:r>
            <a:r>
              <a:rPr lang="en-GB" sz="1800" b="1" i="0" u="none" strike="noStrike" dirty="0">
                <a:solidFill>
                  <a:srgbClr val="000000"/>
                </a:solidFill>
                <a:effectLst/>
                <a:latin typeface="Calibri" panose="020F0502020204030204" pitchFamily="34" charset="0"/>
              </a:rPr>
              <a:t>Source of Materials</a:t>
            </a:r>
            <a:endParaRPr lang="en-SG" sz="2800" dirty="0"/>
          </a:p>
        </p:txBody>
      </p:sp>
      <p:graphicFrame>
        <p:nvGraphicFramePr>
          <p:cNvPr id="4" name="Table 3">
            <a:extLst>
              <a:ext uri="{FF2B5EF4-FFF2-40B4-BE49-F238E27FC236}">
                <a16:creationId xmlns:a16="http://schemas.microsoft.com/office/drawing/2014/main" id="{87FF4168-742B-F977-AB95-EDD26FFE142D}"/>
              </a:ext>
            </a:extLst>
          </p:cNvPr>
          <p:cNvGraphicFramePr>
            <a:graphicFrameLocks noGrp="1"/>
          </p:cNvGraphicFramePr>
          <p:nvPr>
            <p:extLst>
              <p:ext uri="{D42A27DB-BD31-4B8C-83A1-F6EECF244321}">
                <p14:modId xmlns:p14="http://schemas.microsoft.com/office/powerpoint/2010/main" val="1493902208"/>
              </p:ext>
            </p:extLst>
          </p:nvPr>
        </p:nvGraphicFramePr>
        <p:xfrm>
          <a:off x="695400" y="1192853"/>
          <a:ext cx="5589794" cy="1097280"/>
        </p:xfrm>
        <a:graphic>
          <a:graphicData uri="http://schemas.openxmlformats.org/drawingml/2006/table">
            <a:tbl>
              <a:tblPr>
                <a:tableStyleId>{5940675A-B579-460E-94D1-54222C63F5DA}</a:tableStyleId>
              </a:tblPr>
              <a:tblGrid>
                <a:gridCol w="4032448">
                  <a:extLst>
                    <a:ext uri="{9D8B030D-6E8A-4147-A177-3AD203B41FA5}">
                      <a16:colId xmlns:a16="http://schemas.microsoft.com/office/drawing/2014/main" val="3679446110"/>
                    </a:ext>
                  </a:extLst>
                </a:gridCol>
                <a:gridCol w="321493">
                  <a:extLst>
                    <a:ext uri="{9D8B030D-6E8A-4147-A177-3AD203B41FA5}">
                      <a16:colId xmlns:a16="http://schemas.microsoft.com/office/drawing/2014/main" val="393296761"/>
                    </a:ext>
                  </a:extLst>
                </a:gridCol>
                <a:gridCol w="504904">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312891431"/>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4.2b Sustainable source for construction and landscaping materials</a:t>
                      </a:r>
                    </a:p>
                  </a:txBody>
                  <a:tcPr marL="45720" marR="45720" anchor="ctr">
                    <a:solidFill>
                      <a:schemeClr val="bg1">
                        <a:lumMod val="85000"/>
                      </a:schemeClr>
                    </a:solidFill>
                  </a:tcPr>
                </a:tc>
                <a:tc hMerge="1">
                  <a:txBody>
                    <a:bodyPr/>
                    <a:lstStyle/>
                    <a:p>
                      <a:endParaRPr lang="en-GB"/>
                    </a:p>
                  </a:txBody>
                  <a:tcPr>
                    <a:solidFill>
                      <a:schemeClr val="bg1">
                        <a:lumMod val="85000"/>
                      </a:schemeClr>
                    </a:solidFill>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ctr" fontAlgn="ctr"/>
                      <a:r>
                        <a:rPr lang="en-US" sz="1200" b="0" i="0" u="none" strike="noStrike" dirty="0">
                          <a:solidFill>
                            <a:srgbClr val="000000"/>
                          </a:solidFill>
                          <a:effectLst/>
                          <a:latin typeface="Calibri" panose="020F0502020204030204" pitchFamily="34" charset="0"/>
                        </a:rPr>
                        <a:t>&lt;10% of materials of applicable usage</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ctr" fontAlgn="ctr"/>
                      <a:r>
                        <a:rPr lang="en-US" sz="1200" b="0" i="0" u="none" strike="noStrike" dirty="0">
                          <a:solidFill>
                            <a:srgbClr val="000000"/>
                          </a:solidFill>
                          <a:effectLst/>
                          <a:latin typeface="Calibri" panose="020F0502020204030204" pitchFamily="34" charset="0"/>
                        </a:rPr>
                        <a:t>10 to 50% of materials of applicable usage</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ctr" fontAlgn="ctr"/>
                      <a:r>
                        <a:rPr lang="en-US" sz="1200" b="0" i="0" u="none" strike="noStrike" dirty="0">
                          <a:solidFill>
                            <a:srgbClr val="000000"/>
                          </a:solidFill>
                          <a:effectLst/>
                          <a:latin typeface="Calibri" panose="020F0502020204030204" pitchFamily="34" charset="0"/>
                        </a:rPr>
                        <a:t>&gt;50% of materials of applicable usage</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B6B5B473-CF32-5038-D1BF-A958456327B9}"/>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3684527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4077072"/>
            <a:ext cx="11323884" cy="204909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34</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Environmental Sustainability</a:t>
            </a:r>
            <a:br>
              <a:rPr lang="en-SG" sz="2800" dirty="0"/>
            </a:br>
            <a:r>
              <a:rPr lang="en-SG" sz="1800" dirty="0"/>
              <a:t>4.3 </a:t>
            </a:r>
            <a:r>
              <a:rPr lang="en-GB" sz="1800" b="1" i="0" u="none" strike="noStrike" dirty="0">
                <a:solidFill>
                  <a:srgbClr val="000000"/>
                </a:solidFill>
                <a:effectLst/>
                <a:latin typeface="Calibri" panose="020F0502020204030204" pitchFamily="34" charset="0"/>
              </a:rPr>
              <a:t>Stormwater Management</a:t>
            </a:r>
            <a:r>
              <a:rPr lang="en-GB" sz="1200" dirty="0"/>
              <a:t> </a:t>
            </a:r>
            <a:endParaRPr lang="en-SG" sz="2800" dirty="0"/>
          </a:p>
        </p:txBody>
      </p:sp>
      <p:graphicFrame>
        <p:nvGraphicFramePr>
          <p:cNvPr id="6" name="Table 5">
            <a:extLst>
              <a:ext uri="{FF2B5EF4-FFF2-40B4-BE49-F238E27FC236}">
                <a16:creationId xmlns:a16="http://schemas.microsoft.com/office/drawing/2014/main" id="{1F5D69D9-F877-47CE-8657-7CB1E7C58364}"/>
              </a:ext>
            </a:extLst>
          </p:cNvPr>
          <p:cNvGraphicFramePr>
            <a:graphicFrameLocks noGrp="1"/>
          </p:cNvGraphicFramePr>
          <p:nvPr>
            <p:extLst>
              <p:ext uri="{D42A27DB-BD31-4B8C-83A1-F6EECF244321}">
                <p14:modId xmlns:p14="http://schemas.microsoft.com/office/powerpoint/2010/main" val="4021931060"/>
              </p:ext>
            </p:extLst>
          </p:nvPr>
        </p:nvGraphicFramePr>
        <p:xfrm>
          <a:off x="695400" y="1192853"/>
          <a:ext cx="6984776" cy="1097280"/>
        </p:xfrm>
        <a:graphic>
          <a:graphicData uri="http://schemas.openxmlformats.org/drawingml/2006/table">
            <a:tbl>
              <a:tblPr>
                <a:tableStyleId>{5940675A-B579-460E-94D1-54222C63F5DA}</a:tableStyleId>
              </a:tblPr>
              <a:tblGrid>
                <a:gridCol w="4972365">
                  <a:extLst>
                    <a:ext uri="{9D8B030D-6E8A-4147-A177-3AD203B41FA5}">
                      <a16:colId xmlns:a16="http://schemas.microsoft.com/office/drawing/2014/main" val="3679446110"/>
                    </a:ext>
                  </a:extLst>
                </a:gridCol>
                <a:gridCol w="402236">
                  <a:extLst>
                    <a:ext uri="{9D8B030D-6E8A-4147-A177-3AD203B41FA5}">
                      <a16:colId xmlns:a16="http://schemas.microsoft.com/office/drawing/2014/main" val="393296761"/>
                    </a:ext>
                  </a:extLst>
                </a:gridCol>
                <a:gridCol w="657832">
                  <a:extLst>
                    <a:ext uri="{9D8B030D-6E8A-4147-A177-3AD203B41FA5}">
                      <a16:colId xmlns:a16="http://schemas.microsoft.com/office/drawing/2014/main" val="3697783855"/>
                    </a:ext>
                  </a:extLst>
                </a:gridCol>
                <a:gridCol w="952343">
                  <a:extLst>
                    <a:ext uri="{9D8B030D-6E8A-4147-A177-3AD203B41FA5}">
                      <a16:colId xmlns:a16="http://schemas.microsoft.com/office/drawing/2014/main" val="3970130248"/>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4.3a Treatment of run-off through natural hydrological features</a:t>
                      </a:r>
                    </a:p>
                  </a:txBody>
                  <a:tcPr marL="45720" marR="45720" anchor="ctr">
                    <a:solidFill>
                      <a:schemeClr val="bg1">
                        <a:lumMod val="85000"/>
                      </a:schemeClr>
                    </a:solidFill>
                  </a:tcPr>
                </a:tc>
                <a:tc hMerge="1">
                  <a:txBody>
                    <a:bodyPr/>
                    <a:lstStyle/>
                    <a:p>
                      <a:endParaRPr lang="en-GB"/>
                    </a:p>
                  </a:txBody>
                  <a:tcPr>
                    <a:solidFill>
                      <a:schemeClr val="bg1">
                        <a:lumMod val="85000"/>
                      </a:schemeClr>
                    </a:solidFill>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US" sz="1200" b="0" i="0" u="none" strike="noStrike" dirty="0">
                          <a:solidFill>
                            <a:srgbClr val="000000"/>
                          </a:solidFill>
                          <a:effectLst/>
                          <a:latin typeface="Calibri" panose="020F0502020204030204" pitchFamily="34" charset="0"/>
                        </a:rPr>
                        <a:t>≤10% of total runoff of catchment area conveyed through features</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US" sz="1200" b="0" i="0" u="none" strike="noStrike" dirty="0">
                          <a:solidFill>
                            <a:srgbClr val="000000"/>
                          </a:solidFill>
                          <a:effectLst/>
                          <a:latin typeface="Calibri" panose="020F0502020204030204" pitchFamily="34" charset="0"/>
                        </a:rPr>
                        <a:t>11% to 35% of total runoff catchment area conveyed through features</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l" fontAlgn="ctr"/>
                      <a:r>
                        <a:rPr lang="en-US" sz="1200" b="0" i="0" u="none" strike="noStrike" dirty="0">
                          <a:solidFill>
                            <a:srgbClr val="000000"/>
                          </a:solidFill>
                          <a:effectLst/>
                          <a:latin typeface="Calibri" panose="020F0502020204030204" pitchFamily="34" charset="0"/>
                        </a:rPr>
                        <a:t>&gt;35% of total runoff catchment area conveyed through features</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graphicFrame>
        <p:nvGraphicFramePr>
          <p:cNvPr id="2" name="Table 1">
            <a:extLst>
              <a:ext uri="{FF2B5EF4-FFF2-40B4-BE49-F238E27FC236}">
                <a16:creationId xmlns:a16="http://schemas.microsoft.com/office/drawing/2014/main" id="{8FD0A352-4B25-6ED4-E491-857E9DE08FF0}"/>
              </a:ext>
            </a:extLst>
          </p:cNvPr>
          <p:cNvGraphicFramePr>
            <a:graphicFrameLocks noGrp="1"/>
          </p:cNvGraphicFramePr>
          <p:nvPr>
            <p:extLst>
              <p:ext uri="{D42A27DB-BD31-4B8C-83A1-F6EECF244321}">
                <p14:modId xmlns:p14="http://schemas.microsoft.com/office/powerpoint/2010/main" val="3462908797"/>
              </p:ext>
            </p:extLst>
          </p:nvPr>
        </p:nvGraphicFramePr>
        <p:xfrm>
          <a:off x="692471" y="2348879"/>
          <a:ext cx="6984776" cy="1097280"/>
        </p:xfrm>
        <a:graphic>
          <a:graphicData uri="http://schemas.openxmlformats.org/drawingml/2006/table">
            <a:tbl>
              <a:tblPr>
                <a:tableStyleId>{5940675A-B579-460E-94D1-54222C63F5DA}</a:tableStyleId>
              </a:tblPr>
              <a:tblGrid>
                <a:gridCol w="887195">
                  <a:extLst>
                    <a:ext uri="{9D8B030D-6E8A-4147-A177-3AD203B41FA5}">
                      <a16:colId xmlns:a16="http://schemas.microsoft.com/office/drawing/2014/main" val="3679446110"/>
                    </a:ext>
                  </a:extLst>
                </a:gridCol>
                <a:gridCol w="4225118">
                  <a:extLst>
                    <a:ext uri="{9D8B030D-6E8A-4147-A177-3AD203B41FA5}">
                      <a16:colId xmlns:a16="http://schemas.microsoft.com/office/drawing/2014/main" val="1452562166"/>
                    </a:ext>
                  </a:extLst>
                </a:gridCol>
                <a:gridCol w="244637">
                  <a:extLst>
                    <a:ext uri="{9D8B030D-6E8A-4147-A177-3AD203B41FA5}">
                      <a16:colId xmlns:a16="http://schemas.microsoft.com/office/drawing/2014/main" val="4108943563"/>
                    </a:ext>
                  </a:extLst>
                </a:gridCol>
                <a:gridCol w="674633">
                  <a:extLst>
                    <a:ext uri="{9D8B030D-6E8A-4147-A177-3AD203B41FA5}">
                      <a16:colId xmlns:a16="http://schemas.microsoft.com/office/drawing/2014/main" val="3697783855"/>
                    </a:ext>
                  </a:extLst>
                </a:gridCol>
                <a:gridCol w="953193">
                  <a:extLst>
                    <a:ext uri="{9D8B030D-6E8A-4147-A177-3AD203B41FA5}">
                      <a16:colId xmlns:a16="http://schemas.microsoft.com/office/drawing/2014/main" val="1343872274"/>
                    </a:ext>
                  </a:extLst>
                </a:gridCol>
              </a:tblGrid>
              <a:tr h="262810">
                <a:tc gridSpan="3">
                  <a:txBody>
                    <a:bodyPr/>
                    <a:lstStyle/>
                    <a:p>
                      <a:pPr algn="l" fontAlgn="ctr"/>
                      <a:r>
                        <a:rPr lang="en-US" sz="1200" b="1" i="0" u="none" strike="noStrike" dirty="0">
                          <a:solidFill>
                            <a:srgbClr val="000000"/>
                          </a:solidFill>
                          <a:effectLst/>
                          <a:latin typeface="Calibri" panose="020F0502020204030204" pitchFamily="34" charset="0"/>
                        </a:rPr>
                        <a:t>4.3b Rainwater harvesting</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62810">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Has basic rainwater harvesting features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62810">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rowSpan="2">
                  <a:txBody>
                    <a:bodyPr/>
                    <a:lstStyle/>
                    <a:p>
                      <a:pPr algn="l" fontAlgn="ctr"/>
                      <a:r>
                        <a:rPr lang="en-US" sz="1200" b="0" i="0" u="none" strike="noStrike" dirty="0">
                          <a:solidFill>
                            <a:srgbClr val="000000"/>
                          </a:solidFill>
                          <a:effectLst/>
                          <a:latin typeface="Calibri" panose="020F0502020204030204" pitchFamily="34" charset="0"/>
                        </a:rPr>
                        <a:t>Integrated rainwater harvesting with natural hydrological features and re-using of harvested water</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082607206"/>
                  </a:ext>
                </a:extLst>
              </a:tr>
              <a:tr h="262810">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v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4" name="Footer Placeholder 3">
            <a:extLst>
              <a:ext uri="{FF2B5EF4-FFF2-40B4-BE49-F238E27FC236}">
                <a16:creationId xmlns:a16="http://schemas.microsoft.com/office/drawing/2014/main" id="{81BCF38A-B5ED-A47F-A02F-3711EA405309}"/>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2866448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636912"/>
            <a:ext cx="11323884" cy="348925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35</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Environmental Sustainability</a:t>
            </a:r>
            <a:br>
              <a:rPr lang="en-SG" sz="2800" dirty="0"/>
            </a:br>
            <a:r>
              <a:rPr lang="en-SG" sz="1800" dirty="0"/>
              <a:t>4.3 </a:t>
            </a:r>
            <a:r>
              <a:rPr lang="en-GB" sz="1800" b="1" i="0" u="none" strike="noStrike" dirty="0">
                <a:solidFill>
                  <a:srgbClr val="000000"/>
                </a:solidFill>
                <a:effectLst/>
                <a:latin typeface="Calibri" panose="020F0502020204030204" pitchFamily="34" charset="0"/>
              </a:rPr>
              <a:t>Stormwater Management</a:t>
            </a:r>
            <a:r>
              <a:rPr lang="en-GB" sz="1200" dirty="0"/>
              <a:t> </a:t>
            </a:r>
            <a:endParaRPr lang="en-SG" sz="2800" dirty="0"/>
          </a:p>
        </p:txBody>
      </p:sp>
      <p:graphicFrame>
        <p:nvGraphicFramePr>
          <p:cNvPr id="7" name="Table 6">
            <a:extLst>
              <a:ext uri="{FF2B5EF4-FFF2-40B4-BE49-F238E27FC236}">
                <a16:creationId xmlns:a16="http://schemas.microsoft.com/office/drawing/2014/main" id="{7EEE74F4-5C81-4A23-BF1B-FB6E301CBBE2}"/>
              </a:ext>
            </a:extLst>
          </p:cNvPr>
          <p:cNvGraphicFramePr>
            <a:graphicFrameLocks noGrp="1"/>
          </p:cNvGraphicFramePr>
          <p:nvPr>
            <p:extLst>
              <p:ext uri="{D42A27DB-BD31-4B8C-83A1-F6EECF244321}">
                <p14:modId xmlns:p14="http://schemas.microsoft.com/office/powerpoint/2010/main" val="2992142866"/>
              </p:ext>
            </p:extLst>
          </p:nvPr>
        </p:nvGraphicFramePr>
        <p:xfrm>
          <a:off x="695400" y="1313932"/>
          <a:ext cx="7310276" cy="82296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5413439">
                  <a:extLst>
                    <a:ext uri="{9D8B030D-6E8A-4147-A177-3AD203B41FA5}">
                      <a16:colId xmlns:a16="http://schemas.microsoft.com/office/drawing/2014/main" val="1452562166"/>
                    </a:ext>
                  </a:extLst>
                </a:gridCol>
                <a:gridCol w="186653">
                  <a:extLst>
                    <a:ext uri="{9D8B030D-6E8A-4147-A177-3AD203B41FA5}">
                      <a16:colId xmlns:a16="http://schemas.microsoft.com/office/drawing/2014/main" val="4108943563"/>
                    </a:ext>
                  </a:extLst>
                </a:gridCol>
                <a:gridCol w="514732">
                  <a:extLst>
                    <a:ext uri="{9D8B030D-6E8A-4147-A177-3AD203B41FA5}">
                      <a16:colId xmlns:a16="http://schemas.microsoft.com/office/drawing/2014/main" val="3697783855"/>
                    </a:ext>
                  </a:extLst>
                </a:gridCol>
                <a:gridCol w="730949">
                  <a:extLst>
                    <a:ext uri="{9D8B030D-6E8A-4147-A177-3AD203B41FA5}">
                      <a16:colId xmlns:a16="http://schemas.microsoft.com/office/drawing/2014/main" val="4229417334"/>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4.3c Creative strategies for sustainable stormwater management</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GB" sz="1200" b="0" i="0" u="none" strike="noStrike" dirty="0">
                          <a:solidFill>
                            <a:srgbClr val="000000"/>
                          </a:solidFill>
                          <a:effectLst/>
                          <a:latin typeface="Calibri" panose="020F0502020204030204" pitchFamily="34" charset="0"/>
                        </a:rPr>
                        <a:t>Features are aesthetically pleasing</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Use of creative strategies for space-efficiency, maintenance needs, multi-functionality</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811696002"/>
                  </a:ext>
                </a:extLst>
              </a:tr>
            </a:tbl>
          </a:graphicData>
        </a:graphic>
      </p:graphicFrame>
      <p:sp>
        <p:nvSpPr>
          <p:cNvPr id="2" name="Footer Placeholder 1">
            <a:extLst>
              <a:ext uri="{FF2B5EF4-FFF2-40B4-BE49-F238E27FC236}">
                <a16:creationId xmlns:a16="http://schemas.microsoft.com/office/drawing/2014/main" id="{3AF46B80-F804-DBE3-E1A1-41DBE3498C61}"/>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4571721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36</a:t>
            </a:fld>
            <a:endParaRPr lang="en-GB" dirty="0"/>
          </a:p>
        </p:txBody>
      </p:sp>
      <p:sp>
        <p:nvSpPr>
          <p:cNvPr id="6" name="Title 5">
            <a:extLst>
              <a:ext uri="{FF2B5EF4-FFF2-40B4-BE49-F238E27FC236}">
                <a16:creationId xmlns:a16="http://schemas.microsoft.com/office/drawing/2014/main" id="{8C72A5C3-E985-42E2-A083-94AB8EE8F9AA}"/>
              </a:ext>
            </a:extLst>
          </p:cNvPr>
          <p:cNvSpPr>
            <a:spLocks noGrp="1"/>
          </p:cNvSpPr>
          <p:nvPr>
            <p:ph type="title"/>
          </p:nvPr>
        </p:nvSpPr>
        <p:spPr/>
        <p:txBody>
          <a:bodyPr/>
          <a:lstStyle/>
          <a:p>
            <a:r>
              <a:rPr lang="en-SG" sz="3600" dirty="0"/>
              <a:t>Part 4: Environmental Sustainability</a:t>
            </a:r>
            <a:endParaRPr lang="en-GB" dirty="0"/>
          </a:p>
        </p:txBody>
      </p:sp>
      <p:graphicFrame>
        <p:nvGraphicFramePr>
          <p:cNvPr id="11" name="Table 6">
            <a:extLst>
              <a:ext uri="{FF2B5EF4-FFF2-40B4-BE49-F238E27FC236}">
                <a16:creationId xmlns:a16="http://schemas.microsoft.com/office/drawing/2014/main" id="{B06632C6-8705-46C5-8E38-838F4C1EB595}"/>
              </a:ext>
            </a:extLst>
          </p:cNvPr>
          <p:cNvGraphicFramePr>
            <a:graphicFrameLocks noGrp="1"/>
          </p:cNvGraphicFramePr>
          <p:nvPr>
            <p:extLst>
              <p:ext uri="{D42A27DB-BD31-4B8C-83A1-F6EECF244321}">
                <p14:modId xmlns:p14="http://schemas.microsoft.com/office/powerpoint/2010/main" val="1567928006"/>
              </p:ext>
            </p:extLst>
          </p:nvPr>
        </p:nvGraphicFramePr>
        <p:xfrm>
          <a:off x="767408" y="2060848"/>
          <a:ext cx="8987056" cy="2112365"/>
        </p:xfrm>
        <a:graphic>
          <a:graphicData uri="http://schemas.openxmlformats.org/drawingml/2006/table">
            <a:tbl>
              <a:tblPr firstRow="1" bandRow="1">
                <a:tableStyleId>{9D7B26C5-4107-4FEC-AEDC-1716B250A1EF}</a:tableStyleId>
              </a:tblPr>
              <a:tblGrid>
                <a:gridCol w="619660">
                  <a:extLst>
                    <a:ext uri="{9D8B030D-6E8A-4147-A177-3AD203B41FA5}">
                      <a16:colId xmlns:a16="http://schemas.microsoft.com/office/drawing/2014/main" val="2656123347"/>
                    </a:ext>
                  </a:extLst>
                </a:gridCol>
                <a:gridCol w="2994902">
                  <a:extLst>
                    <a:ext uri="{9D8B030D-6E8A-4147-A177-3AD203B41FA5}">
                      <a16:colId xmlns:a16="http://schemas.microsoft.com/office/drawing/2014/main" val="3686194030"/>
                    </a:ext>
                  </a:extLst>
                </a:gridCol>
                <a:gridCol w="2116640">
                  <a:extLst>
                    <a:ext uri="{9D8B030D-6E8A-4147-A177-3AD203B41FA5}">
                      <a16:colId xmlns:a16="http://schemas.microsoft.com/office/drawing/2014/main" val="2776025586"/>
                    </a:ext>
                  </a:extLst>
                </a:gridCol>
                <a:gridCol w="1627927">
                  <a:extLst>
                    <a:ext uri="{9D8B030D-6E8A-4147-A177-3AD203B41FA5}">
                      <a16:colId xmlns:a16="http://schemas.microsoft.com/office/drawing/2014/main" val="1615581147"/>
                    </a:ext>
                  </a:extLst>
                </a:gridCol>
                <a:gridCol w="1627927">
                  <a:extLst>
                    <a:ext uri="{9D8B030D-6E8A-4147-A177-3AD203B41FA5}">
                      <a16:colId xmlns:a16="http://schemas.microsoft.com/office/drawing/2014/main" val="3490504501"/>
                    </a:ext>
                  </a:extLst>
                </a:gridCol>
              </a:tblGrid>
              <a:tr h="483741">
                <a:tc>
                  <a:txBody>
                    <a:bodyPr/>
                    <a:lstStyle/>
                    <a:p>
                      <a:r>
                        <a:rPr lang="en-US" sz="1800" dirty="0"/>
                        <a:t>S/N</a:t>
                      </a:r>
                      <a:endParaRPr lang="en-SG" sz="1800" dirty="0"/>
                    </a:p>
                  </a:txBody>
                  <a:tcPr anchor="ctr"/>
                </a:tc>
                <a:tc>
                  <a:txBody>
                    <a:bodyPr/>
                    <a:lstStyle/>
                    <a:p>
                      <a:r>
                        <a:rPr lang="en-US" sz="1800" dirty="0"/>
                        <a:t>CRITERIA</a:t>
                      </a:r>
                      <a:endParaRPr lang="en-SG" sz="18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800" dirty="0"/>
                        <a:t>TOTAL APPLICABLE SCORE</a:t>
                      </a:r>
                    </a:p>
                  </a:txBody>
                  <a:tcPr anchor="ctr"/>
                </a:tc>
                <a:tc>
                  <a:txBody>
                    <a:bodyPr/>
                    <a:lstStyle/>
                    <a:p>
                      <a:pPr algn="ctr" fontAlgn="ctr"/>
                      <a:r>
                        <a:rPr lang="en-SG" sz="1800" dirty="0"/>
                        <a:t>SELF-ASSESSED SCORE</a:t>
                      </a:r>
                    </a:p>
                  </a:txBody>
                  <a:tcPr anchor="ctr"/>
                </a:tc>
                <a:tc>
                  <a:txBody>
                    <a:bodyPr/>
                    <a:lstStyle/>
                    <a:p>
                      <a:pPr algn="ctr" fontAlgn="ctr"/>
                      <a:r>
                        <a:rPr lang="en-SG" sz="1800" dirty="0"/>
                        <a:t>ASSESSORS’ SCORE</a:t>
                      </a:r>
                    </a:p>
                  </a:txBody>
                  <a:tcPr anchor="ctr"/>
                </a:tc>
                <a:extLst>
                  <a:ext uri="{0D108BD9-81ED-4DB2-BD59-A6C34878D82A}">
                    <a16:rowId xmlns:a16="http://schemas.microsoft.com/office/drawing/2014/main" val="1358499331"/>
                  </a:ext>
                </a:extLst>
              </a:tr>
              <a:tr h="375005">
                <a:tc>
                  <a:txBody>
                    <a:bodyPr/>
                    <a:lstStyle/>
                    <a:p>
                      <a:pPr algn="l" fontAlgn="b"/>
                      <a:r>
                        <a:rPr lang="en-GB" dirty="0"/>
                        <a:t>4.1</a:t>
                      </a:r>
                    </a:p>
                  </a:txBody>
                  <a:tcPr marL="45720" marR="45720" anchor="b"/>
                </a:tc>
                <a:tc>
                  <a:txBody>
                    <a:bodyPr/>
                    <a:lstStyle/>
                    <a:p>
                      <a:pPr algn="l" fontAlgn="b"/>
                      <a:r>
                        <a:rPr lang="en-GB" dirty="0"/>
                        <a:t>Management of Resources</a:t>
                      </a:r>
                    </a:p>
                  </a:txBody>
                  <a:tcPr marL="45720" marR="45720" anchor="b"/>
                </a:tc>
                <a:tc>
                  <a:txBody>
                    <a:bodyPr/>
                    <a:lstStyle/>
                    <a:p>
                      <a:pPr algn="ctr" fontAlgn="b"/>
                      <a:r>
                        <a:rPr lang="en-SG" sz="1800" dirty="0"/>
                        <a:t>16</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4084075669"/>
                  </a:ext>
                </a:extLst>
              </a:tr>
              <a:tr h="276424">
                <a:tc>
                  <a:txBody>
                    <a:bodyPr/>
                    <a:lstStyle/>
                    <a:p>
                      <a:pPr algn="l" fontAlgn="b"/>
                      <a:r>
                        <a:rPr lang="en-GB" dirty="0"/>
                        <a:t>4.2</a:t>
                      </a:r>
                    </a:p>
                  </a:txBody>
                  <a:tcPr marL="45720" marR="45720" anchor="b"/>
                </a:tc>
                <a:tc>
                  <a:txBody>
                    <a:bodyPr/>
                    <a:lstStyle/>
                    <a:p>
                      <a:pPr algn="l" fontAlgn="b"/>
                      <a:r>
                        <a:rPr lang="en-GB" dirty="0"/>
                        <a:t>Source of Materials</a:t>
                      </a:r>
                    </a:p>
                  </a:txBody>
                  <a:tcPr marL="45720" marR="45720" anchor="b"/>
                </a:tc>
                <a:tc>
                  <a:txBody>
                    <a:bodyPr/>
                    <a:lstStyle/>
                    <a:p>
                      <a:pPr algn="ctr" fontAlgn="b"/>
                      <a:r>
                        <a:rPr lang="en-SG" sz="1800" dirty="0"/>
                        <a:t>4</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2612097455"/>
                  </a:ext>
                </a:extLst>
              </a:tr>
              <a:tr h="276424">
                <a:tc>
                  <a:txBody>
                    <a:bodyPr/>
                    <a:lstStyle/>
                    <a:p>
                      <a:pPr algn="l" fontAlgn="b"/>
                      <a:r>
                        <a:rPr lang="en-GB" dirty="0"/>
                        <a:t>4.3*</a:t>
                      </a:r>
                    </a:p>
                  </a:txBody>
                  <a:tcPr marL="45720" marR="45720" anchor="b">
                    <a:lnB w="12700" cap="flat" cmpd="sng" algn="ctr">
                      <a:solidFill>
                        <a:schemeClr val="tx1"/>
                      </a:solidFill>
                      <a:prstDash val="solid"/>
                      <a:round/>
                      <a:headEnd type="none" w="med" len="med"/>
                      <a:tailEnd type="none" w="med" len="med"/>
                    </a:lnB>
                  </a:tcPr>
                </a:tc>
                <a:tc>
                  <a:txBody>
                    <a:bodyPr/>
                    <a:lstStyle/>
                    <a:p>
                      <a:pPr algn="l" fontAlgn="b"/>
                      <a:r>
                        <a:rPr lang="en-GB" dirty="0"/>
                        <a:t>Stormwater Management</a:t>
                      </a:r>
                    </a:p>
                  </a:txBody>
                  <a:tcPr marL="45720" marR="45720" anchor="b">
                    <a:lnB w="12700" cap="flat" cmpd="sng" algn="ctr">
                      <a:solidFill>
                        <a:schemeClr val="tx1"/>
                      </a:solidFill>
                      <a:prstDash val="solid"/>
                      <a:round/>
                      <a:headEnd type="none" w="med" len="med"/>
                      <a:tailEnd type="none" w="med" len="med"/>
                    </a:lnB>
                  </a:tcPr>
                </a:tc>
                <a:tc>
                  <a:txBody>
                    <a:bodyPr/>
                    <a:lstStyle/>
                    <a:p>
                      <a:pPr algn="ctr" fontAlgn="b"/>
                      <a:r>
                        <a:rPr lang="en-SG" sz="1800" dirty="0"/>
                        <a:t>8</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X</a:t>
                      </a:r>
                    </a:p>
                  </a:txBody>
                  <a:tcPr anchor="ctr">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5263646"/>
                  </a:ext>
                </a:extLst>
              </a:tr>
              <a:tr h="276424">
                <a:tc>
                  <a:txBody>
                    <a:bodyPr/>
                    <a:lstStyle/>
                    <a:p>
                      <a:endParaRPr lang="en-SG" sz="1800" b="1" dirty="0"/>
                    </a:p>
                  </a:txBody>
                  <a:tcPr anchor="ctr">
                    <a:lnT w="12700" cap="flat" cmpd="sng" algn="ctr">
                      <a:solidFill>
                        <a:schemeClr val="tx1"/>
                      </a:solidFill>
                      <a:prstDash val="solid"/>
                      <a:round/>
                      <a:headEnd type="none" w="med" len="med"/>
                      <a:tailEnd type="none" w="med" len="med"/>
                    </a:lnT>
                  </a:tcPr>
                </a:tc>
                <a:tc>
                  <a:txBody>
                    <a:bodyPr/>
                    <a:lstStyle/>
                    <a:p>
                      <a:r>
                        <a:rPr lang="en-US" sz="1800" b="1" dirty="0"/>
                        <a:t>TOTAL</a:t>
                      </a:r>
                      <a:endParaRPr lang="en-SG" sz="1800" b="1" dirty="0"/>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28</a:t>
                      </a:r>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X</a:t>
                      </a:r>
                    </a:p>
                  </a:txBody>
                  <a:tcPr anchor="ctr">
                    <a:lnT w="12700" cap="flat" cmpd="sng" algn="ctr">
                      <a:solidFill>
                        <a:schemeClr val="tx1"/>
                      </a:solidFill>
                      <a:prstDash val="solid"/>
                      <a:round/>
                      <a:headEnd type="none" w="med" len="med"/>
                      <a:tailEnd type="none" w="med" len="med"/>
                    </a:lnT>
                  </a:tcPr>
                </a:tc>
                <a:tc>
                  <a:txBody>
                    <a:bodyPr/>
                    <a:lstStyle/>
                    <a:p>
                      <a:pPr algn="ctr" fontAlgn="b"/>
                      <a:endParaRPr lang="en-SG" sz="1800" b="1"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93094084"/>
                  </a:ext>
                </a:extLst>
              </a:tr>
            </a:tbl>
          </a:graphicData>
        </a:graphic>
      </p:graphicFrame>
      <p:sp>
        <p:nvSpPr>
          <p:cNvPr id="2" name="Footer Placeholder 1">
            <a:extLst>
              <a:ext uri="{FF2B5EF4-FFF2-40B4-BE49-F238E27FC236}">
                <a16:creationId xmlns:a16="http://schemas.microsoft.com/office/drawing/2014/main" id="{83BBEBB3-1E6B-E0BC-6E68-E3C842C6278F}"/>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37319111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5447928" y="1192854"/>
            <a:ext cx="6485556" cy="4933312"/>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37</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Biodiversity Conservation</a:t>
            </a:r>
            <a:br>
              <a:rPr lang="en-SG" sz="2800" dirty="0"/>
            </a:br>
            <a:r>
              <a:rPr lang="en-SG" sz="1800" dirty="0"/>
              <a:t>5.1 Native Plants</a:t>
            </a:r>
            <a:endParaRPr lang="en-SG" sz="2800" dirty="0"/>
          </a:p>
        </p:txBody>
      </p:sp>
      <p:graphicFrame>
        <p:nvGraphicFramePr>
          <p:cNvPr id="6" name="Table 5">
            <a:extLst>
              <a:ext uri="{FF2B5EF4-FFF2-40B4-BE49-F238E27FC236}">
                <a16:creationId xmlns:a16="http://schemas.microsoft.com/office/drawing/2014/main" id="{2C62F526-8A44-4CA1-BB42-812F00E5DB20}"/>
              </a:ext>
            </a:extLst>
          </p:cNvPr>
          <p:cNvGraphicFramePr>
            <a:graphicFrameLocks noGrp="1"/>
          </p:cNvGraphicFramePr>
          <p:nvPr>
            <p:extLst>
              <p:ext uri="{D42A27DB-BD31-4B8C-83A1-F6EECF244321}">
                <p14:modId xmlns:p14="http://schemas.microsoft.com/office/powerpoint/2010/main" val="1188220020"/>
              </p:ext>
            </p:extLst>
          </p:nvPr>
        </p:nvGraphicFramePr>
        <p:xfrm>
          <a:off x="767408" y="1202323"/>
          <a:ext cx="4551207" cy="1280160"/>
        </p:xfrm>
        <a:graphic>
          <a:graphicData uri="http://schemas.openxmlformats.org/drawingml/2006/table">
            <a:tbl>
              <a:tblPr>
                <a:tableStyleId>{5940675A-B579-460E-94D1-54222C63F5DA}</a:tableStyleId>
              </a:tblPr>
              <a:tblGrid>
                <a:gridCol w="2916000">
                  <a:extLst>
                    <a:ext uri="{9D8B030D-6E8A-4147-A177-3AD203B41FA5}">
                      <a16:colId xmlns:a16="http://schemas.microsoft.com/office/drawing/2014/main" val="3679446110"/>
                    </a:ext>
                  </a:extLst>
                </a:gridCol>
                <a:gridCol w="415515">
                  <a:extLst>
                    <a:ext uri="{9D8B030D-6E8A-4147-A177-3AD203B41FA5}">
                      <a16:colId xmlns:a16="http://schemas.microsoft.com/office/drawing/2014/main" val="393296761"/>
                    </a:ext>
                  </a:extLst>
                </a:gridCol>
                <a:gridCol w="488743">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2392031"/>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5.1a Quantity of planted species that are native to Southeast Asia region</a:t>
                      </a:r>
                    </a:p>
                  </a:txBody>
                  <a:tcPr marL="45720" marR="45720" anchor="ctr">
                    <a:solidFill>
                      <a:schemeClr val="bg1">
                        <a:lumMod val="85000"/>
                      </a:schemeClr>
                    </a:solidFill>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ctr" fontAlgn="ctr"/>
                      <a:r>
                        <a:rPr lang="en-GB" sz="1200" b="0" i="0" u="none" strike="noStrike" dirty="0">
                          <a:solidFill>
                            <a:srgbClr val="000000"/>
                          </a:solidFill>
                          <a:effectLst/>
                          <a:latin typeface="Calibri" panose="020F0502020204030204" pitchFamily="34" charset="0"/>
                        </a:rPr>
                        <a:t>10 to 30%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ctr" fontAlgn="ctr"/>
                      <a:r>
                        <a:rPr lang="en-GB" sz="1200" b="0" i="0" u="none" strike="noStrike" dirty="0">
                          <a:solidFill>
                            <a:srgbClr val="000000"/>
                          </a:solidFill>
                          <a:effectLst/>
                          <a:latin typeface="Calibri" panose="020F0502020204030204" pitchFamily="34" charset="0"/>
                        </a:rPr>
                        <a:t>&gt;30% to 70%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ctr" fontAlgn="ctr"/>
                      <a:r>
                        <a:rPr lang="en-GB" sz="1200" b="0" i="0" u="none" strike="noStrike" dirty="0">
                          <a:solidFill>
                            <a:srgbClr val="000000"/>
                          </a:solidFill>
                          <a:effectLst/>
                          <a:latin typeface="Calibri" panose="020F0502020204030204" pitchFamily="34" charset="0"/>
                        </a:rPr>
                        <a:t>&gt;70%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graphicFrame>
        <p:nvGraphicFramePr>
          <p:cNvPr id="2" name="Table 1">
            <a:extLst>
              <a:ext uri="{FF2B5EF4-FFF2-40B4-BE49-F238E27FC236}">
                <a16:creationId xmlns:a16="http://schemas.microsoft.com/office/drawing/2014/main" id="{9B742676-DDF8-FEB2-7B6B-A202A2307EF0}"/>
              </a:ext>
            </a:extLst>
          </p:cNvPr>
          <p:cNvGraphicFramePr>
            <a:graphicFrameLocks noGrp="1"/>
          </p:cNvGraphicFramePr>
          <p:nvPr>
            <p:extLst>
              <p:ext uri="{D42A27DB-BD31-4B8C-83A1-F6EECF244321}">
                <p14:modId xmlns:p14="http://schemas.microsoft.com/office/powerpoint/2010/main" val="2225686122"/>
              </p:ext>
            </p:extLst>
          </p:nvPr>
        </p:nvGraphicFramePr>
        <p:xfrm>
          <a:off x="774482" y="2510359"/>
          <a:ext cx="4555946" cy="155448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2592000">
                  <a:extLst>
                    <a:ext uri="{9D8B030D-6E8A-4147-A177-3AD203B41FA5}">
                      <a16:colId xmlns:a16="http://schemas.microsoft.com/office/drawing/2014/main" val="906057068"/>
                    </a:ext>
                  </a:extLst>
                </a:gridCol>
                <a:gridCol w="262018">
                  <a:extLst>
                    <a:ext uri="{9D8B030D-6E8A-4147-A177-3AD203B41FA5}">
                      <a16:colId xmlns:a16="http://schemas.microsoft.com/office/drawing/2014/main" val="393296761"/>
                    </a:ext>
                  </a:extLst>
                </a:gridCol>
                <a:gridCol w="50647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2392031"/>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5.1b Efforts to manage exotic invasive species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Simple short-term efforts to identify and mange spread of exotic species</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2">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2">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Demonstrated strong efforts to monitor and document exotic urban biodiversity, conduct impact assessments, and manage spread of exotic species</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4" name="Footer Placeholder 3">
            <a:extLst>
              <a:ext uri="{FF2B5EF4-FFF2-40B4-BE49-F238E27FC236}">
                <a16:creationId xmlns:a16="http://schemas.microsoft.com/office/drawing/2014/main" id="{90279C56-6D32-0973-4EA0-4C7300A1AF00}"/>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4923324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708920"/>
            <a:ext cx="11238084" cy="341724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38</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Biodiversity Conservation</a:t>
            </a:r>
            <a:br>
              <a:rPr lang="en-SG" sz="2800" dirty="0"/>
            </a:br>
            <a:r>
              <a:rPr lang="en-SG" sz="1800" dirty="0"/>
              <a:t>5.2 Biodiversity-sensitive Planting &amp; Design</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3638482729"/>
              </p:ext>
            </p:extLst>
          </p:nvPr>
        </p:nvGraphicFramePr>
        <p:xfrm>
          <a:off x="695400" y="1192853"/>
          <a:ext cx="6876473" cy="100584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4968000">
                  <a:extLst>
                    <a:ext uri="{9D8B030D-6E8A-4147-A177-3AD203B41FA5}">
                      <a16:colId xmlns:a16="http://schemas.microsoft.com/office/drawing/2014/main" val="1452562166"/>
                    </a:ext>
                  </a:extLst>
                </a:gridCol>
                <a:gridCol w="192550">
                  <a:extLst>
                    <a:ext uri="{9D8B030D-6E8A-4147-A177-3AD203B41FA5}">
                      <a16:colId xmlns:a16="http://schemas.microsoft.com/office/drawing/2014/main" val="4108943563"/>
                    </a:ext>
                  </a:extLst>
                </a:gridCol>
                <a:gridCol w="52047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571189969"/>
                    </a:ext>
                  </a:extLst>
                </a:gridCol>
              </a:tblGrid>
              <a:tr h="204023">
                <a:tc gridSpan="3">
                  <a:txBody>
                    <a:bodyPr/>
                    <a:lstStyle/>
                    <a:p>
                      <a:pPr algn="l" fontAlgn="ctr"/>
                      <a:r>
                        <a:rPr lang="en-US" sz="1200" b="1" i="0" u="none" strike="noStrike" dirty="0">
                          <a:solidFill>
                            <a:srgbClr val="000000"/>
                          </a:solidFill>
                          <a:effectLst/>
                          <a:latin typeface="+mn-lt"/>
                        </a:rPr>
                        <a:t>5.2a Understanding of existing habitats, ecological processes and nearby environments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Identified site conditions and features </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Identified and analysed ecological networks beyond site, connections to off-site habitats, wildlife species expected to utilise connection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2632CAB2-D2D1-55C6-86D1-48E82B405C33}"/>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35919132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3429000"/>
            <a:ext cx="11238084" cy="269716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39</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Biodiversity Conservation</a:t>
            </a:r>
            <a:br>
              <a:rPr lang="en-SG" sz="2800" dirty="0"/>
            </a:br>
            <a:r>
              <a:rPr lang="en-SG" sz="1800" dirty="0"/>
              <a:t>5.2 Biodiversity-sensitive Planting &amp; Design</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2307560272"/>
              </p:ext>
            </p:extLst>
          </p:nvPr>
        </p:nvGraphicFramePr>
        <p:xfrm>
          <a:off x="695400" y="1192853"/>
          <a:ext cx="6513041" cy="182880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4392000">
                  <a:extLst>
                    <a:ext uri="{9D8B030D-6E8A-4147-A177-3AD203B41FA5}">
                      <a16:colId xmlns:a16="http://schemas.microsoft.com/office/drawing/2014/main" val="1452562166"/>
                    </a:ext>
                  </a:extLst>
                </a:gridCol>
                <a:gridCol w="191667">
                  <a:extLst>
                    <a:ext uri="{9D8B030D-6E8A-4147-A177-3AD203B41FA5}">
                      <a16:colId xmlns:a16="http://schemas.microsoft.com/office/drawing/2014/main" val="4108943563"/>
                    </a:ext>
                  </a:extLst>
                </a:gridCol>
                <a:gridCol w="51808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5182931"/>
                    </a:ext>
                  </a:extLst>
                </a:gridCol>
              </a:tblGrid>
              <a:tr h="204023">
                <a:tc gridSpan="3">
                  <a:txBody>
                    <a:bodyPr/>
                    <a:lstStyle/>
                    <a:p>
                      <a:pPr algn="l" fontAlgn="ctr"/>
                      <a:r>
                        <a:rPr lang="en-US" sz="1200" b="1" i="0" u="none" strike="noStrike" dirty="0">
                          <a:solidFill>
                            <a:srgbClr val="000000"/>
                          </a:solidFill>
                          <a:effectLst/>
                          <a:latin typeface="+mn-lt"/>
                        </a:rPr>
                        <a:t>5.2b Habitat creation through planting design</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Created themed trails and plots based on existing planting. E.g. butterfly-attracting shrubs, bee trails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Enhanced existing habitats or created new habitats to increase flora and fauna diversity. E.g. grasslands, riverine, dragonfly ponds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Used holistic design that considers existing surrounding habitats, and emulated native landscapes to preserve or increase biodiversity E.g. varying canopy heights, increasing food plants variety, etc.</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2175266858"/>
                  </a:ext>
                </a:extLst>
              </a:tr>
            </a:tbl>
          </a:graphicData>
        </a:graphic>
      </p:graphicFrame>
      <p:sp>
        <p:nvSpPr>
          <p:cNvPr id="2" name="Footer Placeholder 1">
            <a:extLst>
              <a:ext uri="{FF2B5EF4-FFF2-40B4-BE49-F238E27FC236}">
                <a16:creationId xmlns:a16="http://schemas.microsoft.com/office/drawing/2014/main" id="{34EB77F8-F9F4-ADF5-517F-B3B717FBF50A}"/>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751302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AFEED0E-723E-4295-9636-77948C88A6C6}"/>
              </a:ext>
            </a:extLst>
          </p:cNvPr>
          <p:cNvSpPr>
            <a:spLocks noGrp="1"/>
          </p:cNvSpPr>
          <p:nvPr>
            <p:ph idx="1"/>
          </p:nvPr>
        </p:nvSpPr>
        <p:spPr>
          <a:xfrm>
            <a:off x="609600" y="3429000"/>
            <a:ext cx="11323884" cy="2697165"/>
          </a:xfrm>
        </p:spPr>
        <p:txBody>
          <a:bodyPr>
            <a:normAutofit/>
          </a:bodyPr>
          <a:lstStyle/>
          <a:p>
            <a:r>
              <a:rPr lang="en-SG" sz="2000" i="1" dirty="0"/>
              <a:t>Please include explanations, photos, documentation, statistics, etc. to support self-assessed score for each criteria</a:t>
            </a:r>
          </a:p>
          <a:p>
            <a:r>
              <a:rPr lang="en-SG" sz="2000" i="1" dirty="0"/>
              <a:t>For documents that are not convenient for including in presentation, please send the separate files</a:t>
            </a:r>
          </a:p>
          <a:p>
            <a:r>
              <a:rPr lang="en-SG" sz="2000" i="1" dirty="0"/>
              <a:t>You may send additional supporting documents separately, too</a:t>
            </a:r>
          </a:p>
          <a:p>
            <a:r>
              <a:rPr lang="en-SG" sz="2000" i="1" dirty="0"/>
              <a:t>For criteria that you deem to be not applicable, please also state reasons why</a:t>
            </a:r>
            <a:endParaRPr lang="en-GB" sz="2000" i="1" dirty="0"/>
          </a:p>
        </p:txBody>
      </p:sp>
      <p:sp>
        <p:nvSpPr>
          <p:cNvPr id="4" name="Slide Number Placeholder 3">
            <a:extLst>
              <a:ext uri="{FF2B5EF4-FFF2-40B4-BE49-F238E27FC236}">
                <a16:creationId xmlns:a16="http://schemas.microsoft.com/office/drawing/2014/main" id="{3E4E6A71-D3A0-461C-B85D-90246F55F1F3}"/>
              </a:ext>
            </a:extLst>
          </p:cNvPr>
          <p:cNvSpPr>
            <a:spLocks noGrp="1"/>
          </p:cNvSpPr>
          <p:nvPr>
            <p:ph type="sldNum" sz="quarter" idx="12"/>
          </p:nvPr>
        </p:nvSpPr>
        <p:spPr/>
        <p:txBody>
          <a:bodyPr/>
          <a:lstStyle/>
          <a:p>
            <a:fld id="{E5C8A926-C928-45A2-9802-20D0E491F10B}" type="slidenum">
              <a:rPr lang="en-GB" smtClean="0"/>
              <a:pPr/>
              <a:t>4</a:t>
            </a:fld>
            <a:endParaRPr lang="en-GB" dirty="0"/>
          </a:p>
        </p:txBody>
      </p:sp>
      <p:sp>
        <p:nvSpPr>
          <p:cNvPr id="3" name="Title 2">
            <a:extLst>
              <a:ext uri="{FF2B5EF4-FFF2-40B4-BE49-F238E27FC236}">
                <a16:creationId xmlns:a16="http://schemas.microsoft.com/office/drawing/2014/main" id="{8B788473-6AFA-44C0-9DF3-5CAE26908A21}"/>
              </a:ext>
            </a:extLst>
          </p:cNvPr>
          <p:cNvSpPr>
            <a:spLocks noGrp="1"/>
          </p:cNvSpPr>
          <p:nvPr>
            <p:ph type="title"/>
          </p:nvPr>
        </p:nvSpPr>
        <p:spPr/>
        <p:txBody>
          <a:bodyPr>
            <a:normAutofit/>
          </a:bodyPr>
          <a:lstStyle/>
          <a:p>
            <a:r>
              <a:rPr lang="en-SG" sz="2800" dirty="0"/>
              <a:t>Part 1: Design &amp; Landscape</a:t>
            </a:r>
            <a:br>
              <a:rPr lang="en-SG" sz="2800" dirty="0"/>
            </a:br>
            <a:r>
              <a:rPr lang="en-SG" sz="2000" dirty="0"/>
              <a:t>1.1 Overall Landscape Concept</a:t>
            </a:r>
          </a:p>
        </p:txBody>
      </p:sp>
      <p:graphicFrame>
        <p:nvGraphicFramePr>
          <p:cNvPr id="6" name="Table 5">
            <a:extLst>
              <a:ext uri="{FF2B5EF4-FFF2-40B4-BE49-F238E27FC236}">
                <a16:creationId xmlns:a16="http://schemas.microsoft.com/office/drawing/2014/main" id="{8F11A037-5FA9-45EF-A23F-031022037DED}"/>
              </a:ext>
            </a:extLst>
          </p:cNvPr>
          <p:cNvGraphicFramePr>
            <a:graphicFrameLocks noGrp="1"/>
          </p:cNvGraphicFramePr>
          <p:nvPr>
            <p:extLst>
              <p:ext uri="{D42A27DB-BD31-4B8C-83A1-F6EECF244321}">
                <p14:modId xmlns:p14="http://schemas.microsoft.com/office/powerpoint/2010/main" val="1461041261"/>
              </p:ext>
            </p:extLst>
          </p:nvPr>
        </p:nvGraphicFramePr>
        <p:xfrm>
          <a:off x="695400" y="1196752"/>
          <a:ext cx="7817020" cy="1280160"/>
        </p:xfrm>
        <a:graphic>
          <a:graphicData uri="http://schemas.openxmlformats.org/drawingml/2006/table">
            <a:tbl>
              <a:tblPr>
                <a:tableStyleId>{5940675A-B579-460E-94D1-54222C63F5DA}</a:tableStyleId>
              </a:tblPr>
              <a:tblGrid>
                <a:gridCol w="838914">
                  <a:extLst>
                    <a:ext uri="{9D8B030D-6E8A-4147-A177-3AD203B41FA5}">
                      <a16:colId xmlns:a16="http://schemas.microsoft.com/office/drawing/2014/main" val="3679446110"/>
                    </a:ext>
                  </a:extLst>
                </a:gridCol>
                <a:gridCol w="5544000">
                  <a:extLst>
                    <a:ext uri="{9D8B030D-6E8A-4147-A177-3AD203B41FA5}">
                      <a16:colId xmlns:a16="http://schemas.microsoft.com/office/drawing/2014/main" val="1452562166"/>
                    </a:ext>
                  </a:extLst>
                </a:gridCol>
                <a:gridCol w="189886">
                  <a:extLst>
                    <a:ext uri="{9D8B030D-6E8A-4147-A177-3AD203B41FA5}">
                      <a16:colId xmlns:a16="http://schemas.microsoft.com/office/drawing/2014/main" val="4108943563"/>
                    </a:ext>
                  </a:extLst>
                </a:gridCol>
                <a:gridCol w="51327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683710445"/>
                    </a:ext>
                  </a:extLst>
                </a:gridCol>
              </a:tblGrid>
              <a:tr h="204023">
                <a:tc gridSpan="3">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SG" sz="1200" b="1" u="none" strike="noStrike" dirty="0">
                          <a:effectLst/>
                        </a:rPr>
                        <a:t>1.1a  </a:t>
                      </a:r>
                      <a:r>
                        <a:rPr lang="en-US" sz="1200" b="1" u="none" strike="noStrike" dirty="0">
                          <a:effectLst/>
                        </a:rPr>
                        <a:t>Enhancement of existing site</a:t>
                      </a:r>
                      <a:endParaRPr lang="en-SG"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hMerge="1">
                  <a:txBody>
                    <a:bodyPr/>
                    <a:lstStyle/>
                    <a:p>
                      <a:pPr algn="l" fontAlgn="ctr"/>
                      <a:endParaRPr lang="en-US" sz="1200" b="0" i="0" u="none" strike="noStrike" dirty="0">
                        <a:solidFill>
                          <a:srgbClr val="000000"/>
                        </a:solidFill>
                        <a:effectLst/>
                        <a:latin typeface="Calibri" panose="020F0502020204030204" pitchFamily="34" charset="0"/>
                      </a:endParaRPr>
                    </a:p>
                  </a:txBody>
                  <a:tcPr anchor="ctr"/>
                </a:tc>
                <a:tc hMerge="1">
                  <a:txBody>
                    <a:bodyPr/>
                    <a:lstStyle/>
                    <a:p>
                      <a:pPr algn="ctr" fontAlgn="ctr"/>
                      <a:endParaRPr lang="en-SG" sz="1200" b="0" i="0" u="none" strike="noStrike" dirty="0">
                        <a:solidFill>
                          <a:srgbClr val="000000"/>
                        </a:solidFill>
                        <a:effectLst/>
                        <a:latin typeface="Calibri" panose="020F0502020204030204" pitchFamily="34" charset="0"/>
                      </a:endParaRPr>
                    </a:p>
                  </a:txBody>
                  <a:tcPr anchor="ctr"/>
                </a:tc>
                <a:tc>
                  <a:txBody>
                    <a:bodyPr/>
                    <a:lstStyle/>
                    <a:p>
                      <a:pPr algn="ctr" fontAlgn="ctr"/>
                      <a:r>
                        <a:rPr lang="en-US" sz="1200" b="1" i="0" u="none" strike="noStrike" dirty="0">
                          <a:solidFill>
                            <a:srgbClr val="000000"/>
                          </a:solidFill>
                          <a:effectLst/>
                          <a:latin typeface="Calibri" panose="020F0502020204030204" pitchFamily="34" charset="0"/>
                        </a:rPr>
                        <a:t>Score</a:t>
                      </a:r>
                      <a:endParaRPr lang="en-SG"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a:txBody>
                    <a:bodyPr/>
                    <a:lstStyle/>
                    <a:p>
                      <a:pPr algn="ctr" fontAlgn="ctr"/>
                      <a:r>
                        <a:rPr lang="en-SG" sz="1200" b="1" i="0" u="none" strike="noStrike" dirty="0">
                          <a:solidFill>
                            <a:srgbClr val="000000"/>
                          </a:solidFill>
                          <a:effectLst/>
                          <a:latin typeface="Calibri" panose="020F0502020204030204" pitchFamily="34" charset="0"/>
                        </a:rPr>
                        <a:t>Assessors</a:t>
                      </a: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SG" sz="1200" b="0" i="0" u="none" strike="noStrike" dirty="0">
                          <a:solidFill>
                            <a:srgbClr val="000000"/>
                          </a:solidFill>
                          <a:effectLst/>
                          <a:latin typeface="Calibri" panose="020F0502020204030204" pitchFamily="34" charset="0"/>
                        </a:rPr>
                        <a:t>Fair</a:t>
                      </a:r>
                    </a:p>
                  </a:txBody>
                  <a:tcPr marL="45720" marR="45720" anchor="ctr"/>
                </a:tc>
                <a:tc>
                  <a:txBody>
                    <a:bodyPr/>
                    <a:lstStyle/>
                    <a:p>
                      <a:pPr algn="l" fontAlgn="ctr"/>
                      <a:r>
                        <a:rPr lang="en-US" sz="1200" b="0" i="0" u="none" strike="noStrike" dirty="0">
                          <a:solidFill>
                            <a:srgbClr val="000000"/>
                          </a:solidFill>
                          <a:effectLst/>
                          <a:latin typeface="Calibri" panose="020F0502020204030204" pitchFamily="34" charset="0"/>
                        </a:rPr>
                        <a:t>Implemented some basic changes e.g. once every few years</a:t>
                      </a:r>
                    </a:p>
                  </a:txBody>
                  <a:tcPr marL="45720" marR="45720" anchor="ctr"/>
                </a:tc>
                <a:tc>
                  <a:txBody>
                    <a:bodyPr/>
                    <a:lstStyle/>
                    <a:p>
                      <a:pPr algn="ctr" fontAlgn="ctr"/>
                      <a:r>
                        <a:rPr lang="en-US" sz="1200" b="0" i="0" u="none" strike="noStrike" dirty="0">
                          <a:solidFill>
                            <a:srgbClr val="000000"/>
                          </a:solidFill>
                          <a:effectLst/>
                          <a:latin typeface="Calibri" panose="020F0502020204030204" pitchFamily="34" charset="0"/>
                        </a:rPr>
                        <a:t>1</a:t>
                      </a:r>
                      <a:endParaRPr lang="en-SG" sz="1200" b="0" i="0" u="none" strike="noStrike" dirty="0">
                        <a:solidFill>
                          <a:srgbClr val="000000"/>
                        </a:solidFill>
                        <a:effectLst/>
                        <a:latin typeface="Calibri" panose="020F0502020204030204" pitchFamily="34" charset="0"/>
                      </a:endParaRPr>
                    </a:p>
                  </a:txBody>
                  <a:tcPr marL="45720" marR="45720" anchor="ctr"/>
                </a:tc>
                <a:tc rowSpan="3">
                  <a:txBody>
                    <a:bodyPr/>
                    <a:lstStyle/>
                    <a:p>
                      <a:pPr algn="ctr" fontAlgn="ctr"/>
                      <a:endParaRPr lang="en-SG" sz="1200" b="0"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SG" sz="1200" b="0"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SG" sz="1200" b="0" i="0" u="none" strike="noStrike" dirty="0">
                          <a:solidFill>
                            <a:srgbClr val="000000"/>
                          </a:solidFill>
                          <a:effectLst/>
                          <a:latin typeface="Calibri" panose="020F0502020204030204" pitchFamily="34" charset="0"/>
                        </a:rPr>
                        <a:t>Good</a:t>
                      </a:r>
                    </a:p>
                  </a:txBody>
                  <a:tcPr marL="45720" marR="45720" anchor="ctr"/>
                </a:tc>
                <a:tc>
                  <a:txBody>
                    <a:bodyPr/>
                    <a:lstStyle/>
                    <a:p>
                      <a:pPr algn="l" fontAlgn="ctr"/>
                      <a:r>
                        <a:rPr lang="en-US" sz="1200" b="0" i="0" u="none" strike="noStrike" dirty="0">
                          <a:solidFill>
                            <a:srgbClr val="000000"/>
                          </a:solidFill>
                          <a:effectLst/>
                          <a:latin typeface="Calibri" panose="020F0502020204030204" pitchFamily="34" charset="0"/>
                        </a:rPr>
                        <a:t>Demonstrated moderate efforts to enhance or improve site for purposeful objectives</a:t>
                      </a:r>
                    </a:p>
                  </a:txBody>
                  <a:tcPr marL="45720" marR="45720" anchor="ctr">
                    <a:no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SG" sz="1200" b="0" i="0" u="none" strike="noStrike" dirty="0">
                        <a:solidFill>
                          <a:srgbClr val="000000"/>
                        </a:solidFill>
                        <a:effectLst/>
                        <a:latin typeface="Calibri" panose="020F0502020204030204" pitchFamily="34" charset="0"/>
                      </a:endParaRPr>
                    </a:p>
                  </a:txBody>
                  <a:tcPr marL="45720" marR="45720" anchor="ct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SG"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strong efforts to frequently enhance or improve site for purposeful objectives. e.g. refresh tired plots, construct dragonfly pond to area with ponding issue</a:t>
                      </a:r>
                    </a:p>
                  </a:txBody>
                  <a:tcPr marL="45720" marR="45720" anchor="ctr"/>
                </a:tc>
                <a:tc>
                  <a:txBody>
                    <a:bodyPr/>
                    <a:lstStyle/>
                    <a:p>
                      <a:pPr algn="ctr" fontAlgn="ctr"/>
                      <a:r>
                        <a:rPr lang="en-US" sz="1200" b="0" i="0" u="none" strike="noStrike" dirty="0">
                          <a:solidFill>
                            <a:srgbClr val="000000"/>
                          </a:solidFill>
                          <a:effectLst/>
                          <a:latin typeface="Calibri" panose="020F0502020204030204" pitchFamily="34" charset="0"/>
                        </a:rPr>
                        <a:t>5</a:t>
                      </a:r>
                      <a:endParaRPr lang="en-SG"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2175266858"/>
                  </a:ext>
                </a:extLst>
              </a:tr>
            </a:tbl>
          </a:graphicData>
        </a:graphic>
      </p:graphicFrame>
      <p:sp>
        <p:nvSpPr>
          <p:cNvPr id="5" name="Footer Placeholder 4">
            <a:extLst>
              <a:ext uri="{FF2B5EF4-FFF2-40B4-BE49-F238E27FC236}">
                <a16:creationId xmlns:a16="http://schemas.microsoft.com/office/drawing/2014/main" id="{29EDD38D-CA55-9AC7-78F3-BDBE4B6CDAFD}"/>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272421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708920"/>
            <a:ext cx="11238084" cy="341724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40</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Biodiversity Conservation</a:t>
            </a:r>
            <a:br>
              <a:rPr lang="en-SG" sz="2800" dirty="0"/>
            </a:br>
            <a:r>
              <a:rPr lang="en-SG" sz="1800" dirty="0"/>
              <a:t>5.2 Biodiversity-sensitive Planting &amp; Design</a:t>
            </a:r>
            <a:endParaRPr lang="en-SG" sz="2800" dirty="0"/>
          </a:p>
        </p:txBody>
      </p:sp>
      <p:graphicFrame>
        <p:nvGraphicFramePr>
          <p:cNvPr id="6" name="Table 5">
            <a:extLst>
              <a:ext uri="{FF2B5EF4-FFF2-40B4-BE49-F238E27FC236}">
                <a16:creationId xmlns:a16="http://schemas.microsoft.com/office/drawing/2014/main" id="{FD1E5E05-01D2-40E2-A633-AC48028D62EF}"/>
              </a:ext>
            </a:extLst>
          </p:cNvPr>
          <p:cNvGraphicFramePr>
            <a:graphicFrameLocks noGrp="1"/>
          </p:cNvGraphicFramePr>
          <p:nvPr>
            <p:extLst>
              <p:ext uri="{D42A27DB-BD31-4B8C-83A1-F6EECF244321}">
                <p14:modId xmlns:p14="http://schemas.microsoft.com/office/powerpoint/2010/main" val="3097692494"/>
              </p:ext>
            </p:extLst>
          </p:nvPr>
        </p:nvGraphicFramePr>
        <p:xfrm>
          <a:off x="695400" y="1192853"/>
          <a:ext cx="8236439" cy="82296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6325553">
                  <a:extLst>
                    <a:ext uri="{9D8B030D-6E8A-4147-A177-3AD203B41FA5}">
                      <a16:colId xmlns:a16="http://schemas.microsoft.com/office/drawing/2014/main" val="1452562166"/>
                    </a:ext>
                  </a:extLst>
                </a:gridCol>
                <a:gridCol w="193201">
                  <a:extLst>
                    <a:ext uri="{9D8B030D-6E8A-4147-A177-3AD203B41FA5}">
                      <a16:colId xmlns:a16="http://schemas.microsoft.com/office/drawing/2014/main" val="4108943563"/>
                    </a:ext>
                  </a:extLst>
                </a:gridCol>
                <a:gridCol w="522233">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312707546"/>
                    </a:ext>
                  </a:extLst>
                </a:gridCol>
              </a:tblGrid>
              <a:tr h="204023">
                <a:tc gridSpan="3">
                  <a:txBody>
                    <a:bodyPr/>
                    <a:lstStyle/>
                    <a:p>
                      <a:pPr algn="l" fontAlgn="ctr"/>
                      <a:r>
                        <a:rPr lang="en-US" sz="1200" b="1" i="0" u="none" strike="noStrike" dirty="0">
                          <a:solidFill>
                            <a:srgbClr val="000000"/>
                          </a:solidFill>
                          <a:effectLst/>
                          <a:latin typeface="+mn-lt"/>
                        </a:rPr>
                        <a:t>5.2c Features to optimise linkages and connectivity between habitats and landscape areas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simple efforts to connect different areas and/or habitats in park</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strong efforts to connect to habitats and ecological networks beyond park’s boundary</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593B3F14-A8C0-F262-4FF3-04E647CE0245}"/>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0558643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636912"/>
            <a:ext cx="11238084" cy="348925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41</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Biodiversity Conservation</a:t>
            </a:r>
            <a:br>
              <a:rPr lang="en-SG" sz="2800" dirty="0"/>
            </a:br>
            <a:r>
              <a:rPr lang="en-SG" sz="1800" dirty="0"/>
              <a:t>5.</a:t>
            </a:r>
            <a:r>
              <a:rPr lang="en-US" sz="1800" dirty="0"/>
              <a:t>3 </a:t>
            </a:r>
            <a:r>
              <a:rPr lang="en-GB" sz="1800" b="1" i="0" u="none" strike="noStrike" dirty="0">
                <a:solidFill>
                  <a:srgbClr val="000000"/>
                </a:solidFill>
                <a:effectLst/>
                <a:latin typeface="Calibri" panose="020F0502020204030204" pitchFamily="34" charset="0"/>
              </a:rPr>
              <a:t>Conservation of Habitats, Ecological Processes &amp; Wildlife</a:t>
            </a:r>
            <a:endParaRPr lang="en-SG" sz="2800" dirty="0"/>
          </a:p>
        </p:txBody>
      </p:sp>
      <p:graphicFrame>
        <p:nvGraphicFramePr>
          <p:cNvPr id="11" name="Table 10">
            <a:extLst>
              <a:ext uri="{FF2B5EF4-FFF2-40B4-BE49-F238E27FC236}">
                <a16:creationId xmlns:a16="http://schemas.microsoft.com/office/drawing/2014/main" id="{179226BD-E541-47D2-8105-F4755DD837CB}"/>
              </a:ext>
            </a:extLst>
          </p:cNvPr>
          <p:cNvGraphicFramePr>
            <a:graphicFrameLocks noGrp="1"/>
          </p:cNvGraphicFramePr>
          <p:nvPr>
            <p:extLst>
              <p:ext uri="{D42A27DB-BD31-4B8C-83A1-F6EECF244321}">
                <p14:modId xmlns:p14="http://schemas.microsoft.com/office/powerpoint/2010/main" val="818808030"/>
              </p:ext>
            </p:extLst>
          </p:nvPr>
        </p:nvGraphicFramePr>
        <p:xfrm>
          <a:off x="712137" y="1180144"/>
          <a:ext cx="7121757"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000435">
                  <a:extLst>
                    <a:ext uri="{9D8B030D-6E8A-4147-A177-3AD203B41FA5}">
                      <a16:colId xmlns:a16="http://schemas.microsoft.com/office/drawing/2014/main" val="1452562166"/>
                    </a:ext>
                  </a:extLst>
                </a:gridCol>
                <a:gridCol w="191743">
                  <a:extLst>
                    <a:ext uri="{9D8B030D-6E8A-4147-A177-3AD203B41FA5}">
                      <a16:colId xmlns:a16="http://schemas.microsoft.com/office/drawing/2014/main" val="4108943563"/>
                    </a:ext>
                  </a:extLst>
                </a:gridCol>
                <a:gridCol w="51829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559296602"/>
                    </a:ext>
                  </a:extLst>
                </a:gridCol>
              </a:tblGrid>
              <a:tr h="204023">
                <a:tc gridSpan="3">
                  <a:txBody>
                    <a:bodyPr/>
                    <a:lstStyle/>
                    <a:p>
                      <a:pPr algn="l" fontAlgn="ctr"/>
                      <a:r>
                        <a:rPr lang="en-US" sz="1200" b="1" i="0" u="none" strike="noStrike" dirty="0">
                          <a:solidFill>
                            <a:srgbClr val="000000"/>
                          </a:solidFill>
                          <a:effectLst/>
                          <a:latin typeface="+mn-lt"/>
                        </a:rPr>
                        <a:t>5.3a Monitoring changes in flora and fauna species composition and numbers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ad-hoc monitoring and recording</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annual monitoring and recording (e.g. BioBlitz)</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893319240"/>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regular (e.g. every 6 months) monitoring and recording, GIS records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0E36AB9C-87B6-40E6-C686-1D4EA67B6D2C}"/>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9332054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3068960"/>
            <a:ext cx="11238084" cy="305720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42</a:t>
            </a:fld>
            <a:endParaRPr lang="en-GB" dirty="0"/>
          </a:p>
        </p:txBody>
      </p:sp>
      <p:graphicFrame>
        <p:nvGraphicFramePr>
          <p:cNvPr id="11" name="Table 10">
            <a:extLst>
              <a:ext uri="{FF2B5EF4-FFF2-40B4-BE49-F238E27FC236}">
                <a16:creationId xmlns:a16="http://schemas.microsoft.com/office/drawing/2014/main" id="{179226BD-E541-47D2-8105-F4755DD837CB}"/>
              </a:ext>
            </a:extLst>
          </p:cNvPr>
          <p:cNvGraphicFramePr>
            <a:graphicFrameLocks noGrp="1"/>
          </p:cNvGraphicFramePr>
          <p:nvPr>
            <p:extLst>
              <p:ext uri="{D42A27DB-BD31-4B8C-83A1-F6EECF244321}">
                <p14:modId xmlns:p14="http://schemas.microsoft.com/office/powerpoint/2010/main" val="443956673"/>
              </p:ext>
            </p:extLst>
          </p:nvPr>
        </p:nvGraphicFramePr>
        <p:xfrm>
          <a:off x="695400" y="1323062"/>
          <a:ext cx="8063131" cy="164592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940000">
                  <a:extLst>
                    <a:ext uri="{9D8B030D-6E8A-4147-A177-3AD203B41FA5}">
                      <a16:colId xmlns:a16="http://schemas.microsoft.com/office/drawing/2014/main" val="1452562166"/>
                    </a:ext>
                  </a:extLst>
                </a:gridCol>
                <a:gridCol w="192232">
                  <a:extLst>
                    <a:ext uri="{9D8B030D-6E8A-4147-A177-3AD203B41FA5}">
                      <a16:colId xmlns:a16="http://schemas.microsoft.com/office/drawing/2014/main" val="4108943563"/>
                    </a:ext>
                  </a:extLst>
                </a:gridCol>
                <a:gridCol w="51961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688022504"/>
                    </a:ext>
                  </a:extLst>
                </a:gridCol>
              </a:tblGrid>
              <a:tr h="160180">
                <a:tc gridSpan="3">
                  <a:txBody>
                    <a:bodyPr/>
                    <a:lstStyle/>
                    <a:p>
                      <a:pPr algn="l" fontAlgn="ctr"/>
                      <a:r>
                        <a:rPr lang="en-US" sz="1200" b="1" i="0" u="none" strike="noStrike" dirty="0">
                          <a:solidFill>
                            <a:srgbClr val="000000"/>
                          </a:solidFill>
                          <a:effectLst/>
                          <a:latin typeface="+mn-lt"/>
                        </a:rPr>
                        <a:t>5.3b Conservation management plan</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11395">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b"/>
                      <a:r>
                        <a:rPr lang="en-US" sz="1200" b="0" i="0" u="none" strike="noStrike" dirty="0">
                          <a:solidFill>
                            <a:srgbClr val="000000"/>
                          </a:solidFill>
                          <a:effectLst/>
                          <a:latin typeface="Calibri" panose="020F0502020204030204" pitchFamily="34" charset="0"/>
                        </a:rPr>
                        <a:t>Provided simple management plans for identified key flora and fauna </a:t>
                      </a:r>
                    </a:p>
                  </a:txBody>
                  <a:tcPr marL="45720" marR="45720" anchor="b">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66966">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b"/>
                      <a:r>
                        <a:rPr lang="en-US" sz="1200" b="0" i="0" u="none" strike="noStrike" dirty="0">
                          <a:solidFill>
                            <a:srgbClr val="000000"/>
                          </a:solidFill>
                          <a:effectLst/>
                          <a:latin typeface="Calibri" panose="020F0502020204030204" pitchFamily="34" charset="0"/>
                        </a:rPr>
                        <a:t>Provided management plans for identified key flora and fauna with clear objectives, measures, monitoring protocols</a:t>
                      </a:r>
                    </a:p>
                  </a:txBody>
                  <a:tcPr marL="45720" marR="45720" anchor="b">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686231566"/>
                  </a:ext>
                </a:extLst>
              </a:tr>
              <a:tr h="266966">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comprehensive management plan, considers native habitat corridors, buffers adjacent to off-site natural areas, with clear objectives and measures, monitoring protocols and feedback channels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5" name="Title 2">
            <a:extLst>
              <a:ext uri="{FF2B5EF4-FFF2-40B4-BE49-F238E27FC236}">
                <a16:creationId xmlns:a16="http://schemas.microsoft.com/office/drawing/2014/main" id="{FCD87540-4534-3496-2227-EBCDA1906AB9}"/>
              </a:ext>
            </a:extLst>
          </p:cNvPr>
          <p:cNvSpPr>
            <a:spLocks noGrp="1"/>
          </p:cNvSpPr>
          <p:nvPr>
            <p:ph type="title"/>
          </p:nvPr>
        </p:nvSpPr>
        <p:spPr>
          <a:xfrm>
            <a:off x="609600" y="274638"/>
            <a:ext cx="9474535" cy="905506"/>
          </a:xfrm>
        </p:spPr>
        <p:txBody>
          <a:bodyPr>
            <a:normAutofit/>
          </a:bodyPr>
          <a:lstStyle/>
          <a:p>
            <a:r>
              <a:rPr lang="en-SG" sz="2800" dirty="0"/>
              <a:t>Part 5: Biodiversity Conservation</a:t>
            </a:r>
            <a:br>
              <a:rPr lang="en-SG" sz="2800" dirty="0"/>
            </a:br>
            <a:r>
              <a:rPr lang="en-SG" sz="1800" dirty="0"/>
              <a:t>5.</a:t>
            </a:r>
            <a:r>
              <a:rPr lang="en-US" sz="1800" dirty="0"/>
              <a:t>3 </a:t>
            </a:r>
            <a:r>
              <a:rPr lang="en-GB" sz="1800" b="1" i="0" u="none" strike="noStrike" dirty="0">
                <a:solidFill>
                  <a:srgbClr val="000000"/>
                </a:solidFill>
                <a:effectLst/>
                <a:latin typeface="Calibri" panose="020F0502020204030204" pitchFamily="34" charset="0"/>
              </a:rPr>
              <a:t>Conservation of Habitats, Ecological Processes &amp; Wildlife</a:t>
            </a:r>
            <a:endParaRPr lang="en-SG" sz="2800" dirty="0"/>
          </a:p>
        </p:txBody>
      </p:sp>
      <p:sp>
        <p:nvSpPr>
          <p:cNvPr id="2" name="Footer Placeholder 1">
            <a:extLst>
              <a:ext uri="{FF2B5EF4-FFF2-40B4-BE49-F238E27FC236}">
                <a16:creationId xmlns:a16="http://schemas.microsoft.com/office/drawing/2014/main" id="{8E95559C-9ED7-8445-7CF7-5562590147B8}"/>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7184641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3068960"/>
            <a:ext cx="11238084" cy="305720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43</a:t>
            </a:fld>
            <a:endParaRPr lang="en-GB" dirty="0"/>
          </a:p>
        </p:txBody>
      </p:sp>
      <p:graphicFrame>
        <p:nvGraphicFramePr>
          <p:cNvPr id="11" name="Table 10">
            <a:extLst>
              <a:ext uri="{FF2B5EF4-FFF2-40B4-BE49-F238E27FC236}">
                <a16:creationId xmlns:a16="http://schemas.microsoft.com/office/drawing/2014/main" id="{179226BD-E541-47D2-8105-F4755DD837CB}"/>
              </a:ext>
            </a:extLst>
          </p:cNvPr>
          <p:cNvGraphicFramePr>
            <a:graphicFrameLocks noGrp="1"/>
          </p:cNvGraphicFramePr>
          <p:nvPr>
            <p:extLst>
              <p:ext uri="{D42A27DB-BD31-4B8C-83A1-F6EECF244321}">
                <p14:modId xmlns:p14="http://schemas.microsoft.com/office/powerpoint/2010/main" val="3168763066"/>
              </p:ext>
            </p:extLst>
          </p:nvPr>
        </p:nvGraphicFramePr>
        <p:xfrm>
          <a:off x="695400" y="1323062"/>
          <a:ext cx="5932161" cy="822960"/>
        </p:xfrm>
        <a:graphic>
          <a:graphicData uri="http://schemas.openxmlformats.org/drawingml/2006/table">
            <a:tbl>
              <a:tblPr>
                <a:tableStyleId>{5940675A-B579-460E-94D1-54222C63F5DA}</a:tableStyleId>
              </a:tblPr>
              <a:tblGrid>
                <a:gridCol w="870903">
                  <a:extLst>
                    <a:ext uri="{9D8B030D-6E8A-4147-A177-3AD203B41FA5}">
                      <a16:colId xmlns:a16="http://schemas.microsoft.com/office/drawing/2014/main" val="3679446110"/>
                    </a:ext>
                  </a:extLst>
                </a:gridCol>
                <a:gridCol w="3606545">
                  <a:extLst>
                    <a:ext uri="{9D8B030D-6E8A-4147-A177-3AD203B41FA5}">
                      <a16:colId xmlns:a16="http://schemas.microsoft.com/office/drawing/2014/main" val="1452562166"/>
                    </a:ext>
                  </a:extLst>
                </a:gridCol>
                <a:gridCol w="204153">
                  <a:extLst>
                    <a:ext uri="{9D8B030D-6E8A-4147-A177-3AD203B41FA5}">
                      <a16:colId xmlns:a16="http://schemas.microsoft.com/office/drawing/2014/main" val="4108943563"/>
                    </a:ext>
                  </a:extLst>
                </a:gridCol>
                <a:gridCol w="51961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688022504"/>
                    </a:ext>
                  </a:extLst>
                </a:gridCol>
              </a:tblGrid>
              <a:tr h="160180">
                <a:tc gridSpan="3">
                  <a:txBody>
                    <a:bodyPr/>
                    <a:lstStyle/>
                    <a:p>
                      <a:pPr algn="l" fontAlgn="ctr"/>
                      <a:r>
                        <a:rPr lang="en-US" sz="1200" b="1" i="0" u="none" strike="noStrike" dirty="0">
                          <a:solidFill>
                            <a:srgbClr val="000000"/>
                          </a:solidFill>
                          <a:effectLst/>
                          <a:latin typeface="+mn-lt"/>
                        </a:rPr>
                        <a:t>5.3c Mitigations for maintenance works to lessen impact on biodiversity</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11395">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ctr"/>
                      <a:r>
                        <a:rPr lang="en-GB" sz="1200" b="0" i="0" u="none" strike="noStrike" dirty="0">
                          <a:solidFill>
                            <a:srgbClr val="000000"/>
                          </a:solidFill>
                          <a:effectLst/>
                          <a:latin typeface="Calibri" panose="020F0502020204030204" pitchFamily="34" charset="0"/>
                        </a:rPr>
                        <a:t>Demonstrated some efforts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66966">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consistent and comprehensive efforts </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686231566"/>
                  </a:ext>
                </a:extLst>
              </a:tr>
            </a:tbl>
          </a:graphicData>
        </a:graphic>
      </p:graphicFrame>
      <p:sp>
        <p:nvSpPr>
          <p:cNvPr id="5" name="Title 2">
            <a:extLst>
              <a:ext uri="{FF2B5EF4-FFF2-40B4-BE49-F238E27FC236}">
                <a16:creationId xmlns:a16="http://schemas.microsoft.com/office/drawing/2014/main" id="{FCD87540-4534-3496-2227-EBCDA1906AB9}"/>
              </a:ext>
            </a:extLst>
          </p:cNvPr>
          <p:cNvSpPr>
            <a:spLocks noGrp="1"/>
          </p:cNvSpPr>
          <p:nvPr>
            <p:ph type="title"/>
          </p:nvPr>
        </p:nvSpPr>
        <p:spPr>
          <a:xfrm>
            <a:off x="609600" y="274638"/>
            <a:ext cx="9474535" cy="905506"/>
          </a:xfrm>
        </p:spPr>
        <p:txBody>
          <a:bodyPr>
            <a:normAutofit/>
          </a:bodyPr>
          <a:lstStyle/>
          <a:p>
            <a:r>
              <a:rPr lang="en-SG" sz="2800" dirty="0"/>
              <a:t>Part 5: Biodiversity Conservation</a:t>
            </a:r>
            <a:br>
              <a:rPr lang="en-SG" sz="2800" dirty="0"/>
            </a:br>
            <a:r>
              <a:rPr lang="en-SG" sz="1800" dirty="0"/>
              <a:t>5.</a:t>
            </a:r>
            <a:r>
              <a:rPr lang="en-US" sz="1800" dirty="0"/>
              <a:t>3 </a:t>
            </a:r>
            <a:r>
              <a:rPr lang="en-GB" sz="1800" b="1" i="0" u="none" strike="noStrike" dirty="0">
                <a:solidFill>
                  <a:srgbClr val="000000"/>
                </a:solidFill>
                <a:effectLst/>
                <a:latin typeface="Calibri" panose="020F0502020204030204" pitchFamily="34" charset="0"/>
              </a:rPr>
              <a:t>Conservation of Habitats, Ecological Processes &amp; Wildlife</a:t>
            </a:r>
            <a:endParaRPr lang="en-SG" sz="2800" dirty="0"/>
          </a:p>
        </p:txBody>
      </p:sp>
      <p:sp>
        <p:nvSpPr>
          <p:cNvPr id="2" name="Footer Placeholder 1">
            <a:extLst>
              <a:ext uri="{FF2B5EF4-FFF2-40B4-BE49-F238E27FC236}">
                <a16:creationId xmlns:a16="http://schemas.microsoft.com/office/drawing/2014/main" id="{F042ACCE-EC61-88DF-62B5-D3B0DAB94AC4}"/>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5423657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44</a:t>
            </a:fld>
            <a:endParaRPr lang="en-GB" dirty="0"/>
          </a:p>
        </p:txBody>
      </p:sp>
      <p:sp>
        <p:nvSpPr>
          <p:cNvPr id="6" name="Title 5">
            <a:extLst>
              <a:ext uri="{FF2B5EF4-FFF2-40B4-BE49-F238E27FC236}">
                <a16:creationId xmlns:a16="http://schemas.microsoft.com/office/drawing/2014/main" id="{8C72A5C3-E985-42E2-A083-94AB8EE8F9AA}"/>
              </a:ext>
            </a:extLst>
          </p:cNvPr>
          <p:cNvSpPr>
            <a:spLocks noGrp="1"/>
          </p:cNvSpPr>
          <p:nvPr>
            <p:ph type="title"/>
          </p:nvPr>
        </p:nvSpPr>
        <p:spPr/>
        <p:txBody>
          <a:bodyPr/>
          <a:lstStyle/>
          <a:p>
            <a:r>
              <a:rPr lang="en-SG" sz="3600" dirty="0"/>
              <a:t>Part 5: Biodiversity Conservation</a:t>
            </a:r>
            <a:endParaRPr lang="en-GB" dirty="0"/>
          </a:p>
        </p:txBody>
      </p:sp>
      <p:graphicFrame>
        <p:nvGraphicFramePr>
          <p:cNvPr id="11" name="Table 6">
            <a:extLst>
              <a:ext uri="{FF2B5EF4-FFF2-40B4-BE49-F238E27FC236}">
                <a16:creationId xmlns:a16="http://schemas.microsoft.com/office/drawing/2014/main" id="{B06632C6-8705-46C5-8E38-838F4C1EB595}"/>
              </a:ext>
            </a:extLst>
          </p:cNvPr>
          <p:cNvGraphicFramePr>
            <a:graphicFrameLocks noGrp="1"/>
          </p:cNvGraphicFramePr>
          <p:nvPr>
            <p:extLst>
              <p:ext uri="{D42A27DB-BD31-4B8C-83A1-F6EECF244321}">
                <p14:modId xmlns:p14="http://schemas.microsoft.com/office/powerpoint/2010/main" val="957572943"/>
              </p:ext>
            </p:extLst>
          </p:nvPr>
        </p:nvGraphicFramePr>
        <p:xfrm>
          <a:off x="767408" y="2060848"/>
          <a:ext cx="10057944" cy="2386685"/>
        </p:xfrm>
        <a:graphic>
          <a:graphicData uri="http://schemas.openxmlformats.org/drawingml/2006/table">
            <a:tbl>
              <a:tblPr firstRow="1" bandRow="1">
                <a:tableStyleId>{9D7B26C5-4107-4FEC-AEDC-1716B250A1EF}</a:tableStyleId>
              </a:tblPr>
              <a:tblGrid>
                <a:gridCol w="638493">
                  <a:extLst>
                    <a:ext uri="{9D8B030D-6E8A-4147-A177-3AD203B41FA5}">
                      <a16:colId xmlns:a16="http://schemas.microsoft.com/office/drawing/2014/main" val="2656123347"/>
                    </a:ext>
                  </a:extLst>
                </a:gridCol>
                <a:gridCol w="4032000">
                  <a:extLst>
                    <a:ext uri="{9D8B030D-6E8A-4147-A177-3AD203B41FA5}">
                      <a16:colId xmlns:a16="http://schemas.microsoft.com/office/drawing/2014/main" val="3686194030"/>
                    </a:ext>
                  </a:extLst>
                </a:gridCol>
                <a:gridCol w="2122533">
                  <a:extLst>
                    <a:ext uri="{9D8B030D-6E8A-4147-A177-3AD203B41FA5}">
                      <a16:colId xmlns:a16="http://schemas.microsoft.com/office/drawing/2014/main" val="2776025586"/>
                    </a:ext>
                  </a:extLst>
                </a:gridCol>
                <a:gridCol w="1632459">
                  <a:extLst>
                    <a:ext uri="{9D8B030D-6E8A-4147-A177-3AD203B41FA5}">
                      <a16:colId xmlns:a16="http://schemas.microsoft.com/office/drawing/2014/main" val="1615581147"/>
                    </a:ext>
                  </a:extLst>
                </a:gridCol>
                <a:gridCol w="1632459">
                  <a:extLst>
                    <a:ext uri="{9D8B030D-6E8A-4147-A177-3AD203B41FA5}">
                      <a16:colId xmlns:a16="http://schemas.microsoft.com/office/drawing/2014/main" val="1893947207"/>
                    </a:ext>
                  </a:extLst>
                </a:gridCol>
              </a:tblGrid>
              <a:tr h="483741">
                <a:tc>
                  <a:txBody>
                    <a:bodyPr/>
                    <a:lstStyle/>
                    <a:p>
                      <a:r>
                        <a:rPr lang="en-US" sz="1800" dirty="0"/>
                        <a:t>S/N</a:t>
                      </a:r>
                      <a:endParaRPr lang="en-SG" sz="1800" dirty="0"/>
                    </a:p>
                  </a:txBody>
                  <a:tcPr anchor="ctr"/>
                </a:tc>
                <a:tc>
                  <a:txBody>
                    <a:bodyPr/>
                    <a:lstStyle/>
                    <a:p>
                      <a:r>
                        <a:rPr lang="en-US" sz="1800" dirty="0"/>
                        <a:t>CRITERIA</a:t>
                      </a:r>
                      <a:endParaRPr lang="en-SG" sz="18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800" dirty="0"/>
                        <a:t>TOTAL APPLICABLE SCORE</a:t>
                      </a:r>
                    </a:p>
                  </a:txBody>
                  <a:tcPr anchor="ctr"/>
                </a:tc>
                <a:tc>
                  <a:txBody>
                    <a:bodyPr/>
                    <a:lstStyle/>
                    <a:p>
                      <a:pPr algn="ctr" fontAlgn="ctr"/>
                      <a:r>
                        <a:rPr lang="en-SG" sz="1800" dirty="0"/>
                        <a:t>SELF-ASSESSED SCORE</a:t>
                      </a:r>
                    </a:p>
                  </a:txBody>
                  <a:tcPr anchor="ctr"/>
                </a:tc>
                <a:tc>
                  <a:txBody>
                    <a:bodyPr/>
                    <a:lstStyle/>
                    <a:p>
                      <a:pPr algn="ctr" fontAlgn="ctr"/>
                      <a:r>
                        <a:rPr lang="en-SG" sz="1800" dirty="0"/>
                        <a:t>ASSESSORS’ SCORE</a:t>
                      </a:r>
                    </a:p>
                  </a:txBody>
                  <a:tcPr anchor="ctr"/>
                </a:tc>
                <a:extLst>
                  <a:ext uri="{0D108BD9-81ED-4DB2-BD59-A6C34878D82A}">
                    <a16:rowId xmlns:a16="http://schemas.microsoft.com/office/drawing/2014/main" val="1358499331"/>
                  </a:ext>
                </a:extLst>
              </a:tr>
              <a:tr h="375005">
                <a:tc>
                  <a:txBody>
                    <a:bodyPr/>
                    <a:lstStyle/>
                    <a:p>
                      <a:pPr algn="l" fontAlgn="b"/>
                      <a:r>
                        <a:rPr lang="en-GB" sz="1800" b="0" i="0" u="none" strike="noStrike" dirty="0">
                          <a:solidFill>
                            <a:srgbClr val="000000"/>
                          </a:solidFill>
                          <a:effectLst/>
                          <a:latin typeface="Calibri" panose="020F0502020204030204" pitchFamily="34" charset="0"/>
                        </a:rPr>
                        <a:t>5.1</a:t>
                      </a:r>
                    </a:p>
                  </a:txBody>
                  <a:tcPr anchor="b"/>
                </a:tc>
                <a:tc>
                  <a:txBody>
                    <a:bodyPr/>
                    <a:lstStyle/>
                    <a:p>
                      <a:pPr algn="l" fontAlgn="b"/>
                      <a:r>
                        <a:rPr lang="en-GB" sz="1800" b="0" i="0" u="none" strike="noStrike" dirty="0">
                          <a:solidFill>
                            <a:srgbClr val="000000"/>
                          </a:solidFill>
                          <a:effectLst/>
                          <a:latin typeface="Calibri" panose="020F0502020204030204" pitchFamily="34" charset="0"/>
                        </a:rPr>
                        <a:t>Native Plants</a:t>
                      </a:r>
                    </a:p>
                  </a:txBody>
                  <a:tcPr anchor="b"/>
                </a:tc>
                <a:tc>
                  <a:txBody>
                    <a:bodyPr/>
                    <a:lstStyle/>
                    <a:p>
                      <a:pPr algn="ctr" fontAlgn="b"/>
                      <a:r>
                        <a:rPr lang="en-SG" sz="1800" dirty="0"/>
                        <a:t>5</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4084075669"/>
                  </a:ext>
                </a:extLst>
              </a:tr>
              <a:tr h="276424">
                <a:tc>
                  <a:txBody>
                    <a:bodyPr/>
                    <a:lstStyle/>
                    <a:p>
                      <a:pPr algn="l" fontAlgn="b"/>
                      <a:r>
                        <a:rPr lang="en-GB" sz="1800" b="0" i="0" u="none" strike="noStrike" dirty="0">
                          <a:solidFill>
                            <a:srgbClr val="000000"/>
                          </a:solidFill>
                          <a:effectLst/>
                          <a:latin typeface="Calibri" panose="020F0502020204030204" pitchFamily="34" charset="0"/>
                        </a:rPr>
                        <a:t>5.2</a:t>
                      </a:r>
                    </a:p>
                  </a:txBody>
                  <a:tcPr anchor="b"/>
                </a:tc>
                <a:tc>
                  <a:txBody>
                    <a:bodyPr/>
                    <a:lstStyle/>
                    <a:p>
                      <a:pPr algn="l" fontAlgn="b"/>
                      <a:r>
                        <a:rPr lang="en-GB" sz="1800" b="0" i="0" u="none" strike="noStrike" dirty="0">
                          <a:solidFill>
                            <a:srgbClr val="000000"/>
                          </a:solidFill>
                          <a:effectLst/>
                          <a:latin typeface="Calibri" panose="020F0502020204030204" pitchFamily="34" charset="0"/>
                        </a:rPr>
                        <a:t>Biodiversity-sensitive Planting &amp; Design</a:t>
                      </a:r>
                    </a:p>
                  </a:txBody>
                  <a:tcPr anchor="b"/>
                </a:tc>
                <a:tc>
                  <a:txBody>
                    <a:bodyPr/>
                    <a:lstStyle/>
                    <a:p>
                      <a:pPr algn="ctr" fontAlgn="b"/>
                      <a:r>
                        <a:rPr lang="en-SG" sz="1800" dirty="0"/>
                        <a:t>7</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684436703"/>
                  </a:ext>
                </a:extLst>
              </a:tr>
              <a:tr h="276424">
                <a:tc>
                  <a:txBody>
                    <a:bodyPr/>
                    <a:lstStyle/>
                    <a:p>
                      <a:pPr algn="l" fontAlgn="b"/>
                      <a:r>
                        <a:rPr lang="en-GB" sz="1800" b="0" i="0" u="none" strike="noStrike" dirty="0">
                          <a:solidFill>
                            <a:srgbClr val="000000"/>
                          </a:solidFill>
                          <a:effectLst/>
                          <a:latin typeface="Calibri" panose="020F0502020204030204" pitchFamily="34" charset="0"/>
                        </a:rPr>
                        <a:t>5.3*</a:t>
                      </a:r>
                    </a:p>
                  </a:txBody>
                  <a:tcPr>
                    <a:lnB w="12700" cap="flat" cmpd="sng" algn="ctr">
                      <a:solidFill>
                        <a:schemeClr val="tx1"/>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panose="020F0502020204030204" pitchFamily="34" charset="0"/>
                        </a:rPr>
                        <a:t>Conservation of habitats, ecological processes &amp; wildlife</a:t>
                      </a:r>
                    </a:p>
                  </a:txBody>
                  <a:tcPr anchor="b">
                    <a:lnB w="12700" cap="flat" cmpd="sng" algn="ctr">
                      <a:solidFill>
                        <a:schemeClr val="tx1"/>
                      </a:solidFill>
                      <a:prstDash val="solid"/>
                      <a:round/>
                      <a:headEnd type="none" w="med" len="med"/>
                      <a:tailEnd type="none" w="med" len="med"/>
                    </a:lnB>
                  </a:tcPr>
                </a:tc>
                <a:tc>
                  <a:txBody>
                    <a:bodyPr/>
                    <a:lstStyle/>
                    <a:p>
                      <a:pPr algn="ctr" fontAlgn="b"/>
                      <a:r>
                        <a:rPr lang="en-SG" sz="1800" dirty="0"/>
                        <a:t>8</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X</a:t>
                      </a:r>
                    </a:p>
                  </a:txBody>
                  <a:tcPr anchor="ctr">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5263646"/>
                  </a:ext>
                </a:extLst>
              </a:tr>
              <a:tr h="276424">
                <a:tc>
                  <a:txBody>
                    <a:bodyPr/>
                    <a:lstStyle/>
                    <a:p>
                      <a:endParaRPr lang="en-SG" sz="1800" b="1" dirty="0"/>
                    </a:p>
                  </a:txBody>
                  <a:tcPr anchor="ctr">
                    <a:lnT w="12700" cap="flat" cmpd="sng" algn="ctr">
                      <a:solidFill>
                        <a:schemeClr val="tx1"/>
                      </a:solidFill>
                      <a:prstDash val="solid"/>
                      <a:round/>
                      <a:headEnd type="none" w="med" len="med"/>
                      <a:tailEnd type="none" w="med" len="med"/>
                    </a:lnT>
                  </a:tcPr>
                </a:tc>
                <a:tc>
                  <a:txBody>
                    <a:bodyPr/>
                    <a:lstStyle/>
                    <a:p>
                      <a:r>
                        <a:rPr lang="en-US" sz="1800" b="1" dirty="0"/>
                        <a:t>TOTAL</a:t>
                      </a:r>
                      <a:endParaRPr lang="en-SG" sz="1800" b="1" dirty="0"/>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20</a:t>
                      </a:r>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X</a:t>
                      </a:r>
                    </a:p>
                  </a:txBody>
                  <a:tcPr anchor="ctr">
                    <a:lnT w="12700" cap="flat" cmpd="sng" algn="ctr">
                      <a:solidFill>
                        <a:schemeClr val="tx1"/>
                      </a:solidFill>
                      <a:prstDash val="solid"/>
                      <a:round/>
                      <a:headEnd type="none" w="med" len="med"/>
                      <a:tailEnd type="none" w="med" len="med"/>
                    </a:lnT>
                  </a:tcPr>
                </a:tc>
                <a:tc>
                  <a:txBody>
                    <a:bodyPr/>
                    <a:lstStyle/>
                    <a:p>
                      <a:pPr algn="ctr" fontAlgn="b"/>
                      <a:endParaRPr lang="en-SG" sz="1800" b="1"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93094084"/>
                  </a:ext>
                </a:extLst>
              </a:tr>
            </a:tbl>
          </a:graphicData>
        </a:graphic>
      </p:graphicFrame>
      <p:sp>
        <p:nvSpPr>
          <p:cNvPr id="2" name="Footer Placeholder 1">
            <a:extLst>
              <a:ext uri="{FF2B5EF4-FFF2-40B4-BE49-F238E27FC236}">
                <a16:creationId xmlns:a16="http://schemas.microsoft.com/office/drawing/2014/main" id="{CF94CBF9-BBE5-EB7E-E4C4-7B48399BCBC6}"/>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8650004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3284984"/>
            <a:ext cx="11238084" cy="2841182"/>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45</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SG" sz="1800" dirty="0"/>
              <a:t>6.1 </a:t>
            </a:r>
            <a:r>
              <a:rPr lang="en-GB" sz="1800" b="1" i="0" u="none" strike="noStrike" dirty="0">
                <a:solidFill>
                  <a:srgbClr val="000000"/>
                </a:solidFill>
                <a:effectLst/>
                <a:latin typeface="Calibri" panose="020F0502020204030204" pitchFamily="34" charset="0"/>
              </a:rPr>
              <a:t>Design for Landscape Maintainability</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3538818382"/>
              </p:ext>
            </p:extLst>
          </p:nvPr>
        </p:nvGraphicFramePr>
        <p:xfrm>
          <a:off x="695400" y="1192853"/>
          <a:ext cx="6708238" cy="1645920"/>
        </p:xfrm>
        <a:graphic>
          <a:graphicData uri="http://schemas.openxmlformats.org/drawingml/2006/table">
            <a:tbl>
              <a:tblPr>
                <a:tableStyleId>{5940675A-B579-460E-94D1-54222C63F5DA}</a:tableStyleId>
              </a:tblPr>
              <a:tblGrid>
                <a:gridCol w="861438">
                  <a:extLst>
                    <a:ext uri="{9D8B030D-6E8A-4147-A177-3AD203B41FA5}">
                      <a16:colId xmlns:a16="http://schemas.microsoft.com/office/drawing/2014/main" val="3679446110"/>
                    </a:ext>
                  </a:extLst>
                </a:gridCol>
                <a:gridCol w="4406098">
                  <a:extLst>
                    <a:ext uri="{9D8B030D-6E8A-4147-A177-3AD203B41FA5}">
                      <a16:colId xmlns:a16="http://schemas.microsoft.com/office/drawing/2014/main" val="1452562166"/>
                    </a:ext>
                  </a:extLst>
                </a:gridCol>
                <a:gridCol w="191667">
                  <a:extLst>
                    <a:ext uri="{9D8B030D-6E8A-4147-A177-3AD203B41FA5}">
                      <a16:colId xmlns:a16="http://schemas.microsoft.com/office/drawing/2014/main" val="4108943563"/>
                    </a:ext>
                  </a:extLst>
                </a:gridCol>
                <a:gridCol w="51808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427912730"/>
                    </a:ext>
                  </a:extLst>
                </a:gridCol>
              </a:tblGrid>
              <a:tr h="204023">
                <a:tc gridSpan="3">
                  <a:txBody>
                    <a:bodyPr/>
                    <a:lstStyle/>
                    <a:p>
                      <a:pPr algn="l" fontAlgn="ctr"/>
                      <a:r>
                        <a:rPr lang="en-US" sz="1200" b="1" i="0" u="none" strike="noStrike" dirty="0">
                          <a:solidFill>
                            <a:srgbClr val="000000"/>
                          </a:solidFill>
                          <a:effectLst/>
                          <a:latin typeface="+mn-lt"/>
                        </a:rPr>
                        <a:t>6.1a Plant species selection and placement</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b"/>
                      <a:r>
                        <a:rPr lang="en-US" sz="1200" b="0" i="0" u="none" strike="noStrike" dirty="0">
                          <a:solidFill>
                            <a:srgbClr val="000000"/>
                          </a:solidFill>
                          <a:effectLst/>
                          <a:latin typeface="Calibri" panose="020F0502020204030204" pitchFamily="34" charset="0"/>
                        </a:rPr>
                        <a:t>Requires high frequency of softscape maintenance due to placement and choice of plant species </a:t>
                      </a:r>
                    </a:p>
                  </a:txBody>
                  <a:tcPr marL="45720" marR="45720" anchor="b">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Moderate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Requires moderate frequency of softscape maintenance due to placement and choice of plant species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r h="204023">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Requires minimal softscape maintenance across different weather conditions due to placement and choice of plant species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2175266858"/>
                  </a:ext>
                </a:extLst>
              </a:tr>
            </a:tbl>
          </a:graphicData>
        </a:graphic>
      </p:graphicFrame>
      <p:sp>
        <p:nvSpPr>
          <p:cNvPr id="2" name="Footer Placeholder 1">
            <a:extLst>
              <a:ext uri="{FF2B5EF4-FFF2-40B4-BE49-F238E27FC236}">
                <a16:creationId xmlns:a16="http://schemas.microsoft.com/office/drawing/2014/main" id="{9C84B642-0419-8147-B5B8-9F6DA8D363E2}"/>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7631084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636912"/>
            <a:ext cx="11238084" cy="348925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46</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SG" sz="1800" dirty="0"/>
              <a:t>6.1 </a:t>
            </a:r>
            <a:r>
              <a:rPr lang="en-GB" sz="1800" b="1" i="0" u="none" strike="noStrike" dirty="0">
                <a:solidFill>
                  <a:srgbClr val="000000"/>
                </a:solidFill>
                <a:effectLst/>
                <a:latin typeface="Calibri" panose="020F0502020204030204" pitchFamily="34" charset="0"/>
              </a:rPr>
              <a:t>Design for Landscape Maintainability</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3913819623"/>
              </p:ext>
            </p:extLst>
          </p:nvPr>
        </p:nvGraphicFramePr>
        <p:xfrm>
          <a:off x="695400" y="1192853"/>
          <a:ext cx="9203910" cy="1097280"/>
        </p:xfrm>
        <a:graphic>
          <a:graphicData uri="http://schemas.openxmlformats.org/drawingml/2006/table">
            <a:tbl>
              <a:tblPr>
                <a:tableStyleId>{5940675A-B579-460E-94D1-54222C63F5DA}</a:tableStyleId>
              </a:tblPr>
              <a:tblGrid>
                <a:gridCol w="1202881">
                  <a:extLst>
                    <a:ext uri="{9D8B030D-6E8A-4147-A177-3AD203B41FA5}">
                      <a16:colId xmlns:a16="http://schemas.microsoft.com/office/drawing/2014/main" val="3679446110"/>
                    </a:ext>
                  </a:extLst>
                </a:gridCol>
                <a:gridCol w="6549263">
                  <a:extLst>
                    <a:ext uri="{9D8B030D-6E8A-4147-A177-3AD203B41FA5}">
                      <a16:colId xmlns:a16="http://schemas.microsoft.com/office/drawing/2014/main" val="1452562166"/>
                    </a:ext>
                  </a:extLst>
                </a:gridCol>
                <a:gridCol w="194655">
                  <a:extLst>
                    <a:ext uri="{9D8B030D-6E8A-4147-A177-3AD203B41FA5}">
                      <a16:colId xmlns:a16="http://schemas.microsoft.com/office/drawing/2014/main" val="4108943563"/>
                    </a:ext>
                  </a:extLst>
                </a:gridCol>
                <a:gridCol w="526162">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686582863"/>
                    </a:ext>
                  </a:extLst>
                </a:gridCol>
              </a:tblGrid>
              <a:tr h="204023">
                <a:tc gridSpan="3">
                  <a:txBody>
                    <a:bodyPr/>
                    <a:lstStyle/>
                    <a:p>
                      <a:pPr algn="l" fontAlgn="ctr"/>
                      <a:r>
                        <a:rPr lang="en-US" sz="1200" b="1" i="0" u="none" strike="noStrike" dirty="0">
                          <a:solidFill>
                            <a:srgbClr val="000000"/>
                          </a:solidFill>
                          <a:effectLst/>
                          <a:latin typeface="+mn-lt"/>
                        </a:rPr>
                        <a:t>6.1b Hardscape elements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Requires high frequency of hardscape maintenance due to choice or design of hardscape elements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Moderate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Requires moderate frequency of hardscape maintenance due to choice or design of hardscape elements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Requires minimal hardscape maintenance due to choice or design of hardscape elements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bl>
          </a:graphicData>
        </a:graphic>
      </p:graphicFrame>
      <p:sp>
        <p:nvSpPr>
          <p:cNvPr id="2" name="Footer Placeholder 1">
            <a:extLst>
              <a:ext uri="{FF2B5EF4-FFF2-40B4-BE49-F238E27FC236}">
                <a16:creationId xmlns:a16="http://schemas.microsoft.com/office/drawing/2014/main" id="{158D0C3A-F1E2-2245-F6FE-0A7FF39750B0}"/>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32035248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636912"/>
            <a:ext cx="11238084" cy="348925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47</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SG" sz="1800" dirty="0"/>
              <a:t>6.1 </a:t>
            </a:r>
            <a:r>
              <a:rPr lang="en-GB" sz="1800" b="1" i="0" u="none" strike="noStrike" dirty="0">
                <a:solidFill>
                  <a:srgbClr val="000000"/>
                </a:solidFill>
                <a:effectLst/>
                <a:latin typeface="Calibri" panose="020F0502020204030204" pitchFamily="34" charset="0"/>
              </a:rPr>
              <a:t>Design for Landscape Maintainability</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918255797"/>
              </p:ext>
            </p:extLst>
          </p:nvPr>
        </p:nvGraphicFramePr>
        <p:xfrm>
          <a:off x="695400" y="1192853"/>
          <a:ext cx="7552624"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421122">
                  <a:extLst>
                    <a:ext uri="{9D8B030D-6E8A-4147-A177-3AD203B41FA5}">
                      <a16:colId xmlns:a16="http://schemas.microsoft.com/office/drawing/2014/main" val="1452562166"/>
                    </a:ext>
                  </a:extLst>
                </a:gridCol>
                <a:gridCol w="194492">
                  <a:extLst>
                    <a:ext uri="{9D8B030D-6E8A-4147-A177-3AD203B41FA5}">
                      <a16:colId xmlns:a16="http://schemas.microsoft.com/office/drawing/2014/main" val="4108943563"/>
                    </a:ext>
                  </a:extLst>
                </a:gridCol>
                <a:gridCol w="525722">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276353093"/>
                    </a:ext>
                  </a:extLst>
                </a:gridCol>
              </a:tblGrid>
              <a:tr h="204023">
                <a:tc gridSpan="3">
                  <a:txBody>
                    <a:bodyPr/>
                    <a:lstStyle/>
                    <a:p>
                      <a:pPr algn="l" fontAlgn="ctr"/>
                      <a:r>
                        <a:rPr lang="en-US" sz="1200" b="1" i="0" u="none" strike="noStrike" dirty="0">
                          <a:solidFill>
                            <a:srgbClr val="000000"/>
                          </a:solidFill>
                          <a:effectLst/>
                          <a:latin typeface="+mn-lt"/>
                        </a:rPr>
                        <a:t>6.1c Ease of landscape maintenance access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&lt;50% of landscaped areas can be easily accessed for inspection and maintenance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50 to 80% of landscaped areas can be easily accessed for inspection and maintenance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&gt;80% of landscaped areas can be easily accessed for inspection and maintenance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bl>
          </a:graphicData>
        </a:graphic>
      </p:graphicFrame>
      <p:sp>
        <p:nvSpPr>
          <p:cNvPr id="2" name="Footer Placeholder 1">
            <a:extLst>
              <a:ext uri="{FF2B5EF4-FFF2-40B4-BE49-F238E27FC236}">
                <a16:creationId xmlns:a16="http://schemas.microsoft.com/office/drawing/2014/main" id="{263BB828-7EB2-4748-B7B7-B4F3777E8942}"/>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0690616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276872"/>
            <a:ext cx="11238084" cy="384929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48</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US" sz="1800" dirty="0"/>
              <a:t>6.2 </a:t>
            </a:r>
            <a:r>
              <a:rPr lang="en-GB" sz="1800" b="1" i="0" u="none" strike="noStrike" dirty="0">
                <a:solidFill>
                  <a:srgbClr val="000000"/>
                </a:solidFill>
                <a:effectLst/>
                <a:latin typeface="Calibri" panose="020F0502020204030204" pitchFamily="34" charset="0"/>
              </a:rPr>
              <a:t>Maintenance Plans and Operations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3236941102"/>
              </p:ext>
            </p:extLst>
          </p:nvPr>
        </p:nvGraphicFramePr>
        <p:xfrm>
          <a:off x="695400" y="1192853"/>
          <a:ext cx="6812523" cy="82296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4910519">
                  <a:extLst>
                    <a:ext uri="{9D8B030D-6E8A-4147-A177-3AD203B41FA5}">
                      <a16:colId xmlns:a16="http://schemas.microsoft.com/office/drawing/2014/main" val="1452562166"/>
                    </a:ext>
                  </a:extLst>
                </a:gridCol>
                <a:gridCol w="190803">
                  <a:extLst>
                    <a:ext uri="{9D8B030D-6E8A-4147-A177-3AD203B41FA5}">
                      <a16:colId xmlns:a16="http://schemas.microsoft.com/office/drawing/2014/main" val="4108943563"/>
                    </a:ext>
                  </a:extLst>
                </a:gridCol>
                <a:gridCol w="515749">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64476175"/>
                    </a:ext>
                  </a:extLst>
                </a:gridCol>
              </a:tblGrid>
              <a:tr h="204023">
                <a:tc gridSpan="3">
                  <a:txBody>
                    <a:bodyPr/>
                    <a:lstStyle/>
                    <a:p>
                      <a:pPr algn="l" fontAlgn="ctr"/>
                      <a:r>
                        <a:rPr lang="en-US" sz="1200" b="1" i="0" u="none" strike="noStrike" dirty="0">
                          <a:solidFill>
                            <a:srgbClr val="000000"/>
                          </a:solidFill>
                          <a:effectLst/>
                          <a:latin typeface="+mn-lt"/>
                        </a:rPr>
                        <a:t>6.2a Management plans for softscape and hardscape</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GB" sz="1200" b="0" i="0" u="none" strike="noStrike" dirty="0">
                          <a:solidFill>
                            <a:srgbClr val="000000"/>
                          </a:solidFill>
                          <a:effectLst/>
                          <a:latin typeface="Calibri" panose="020F0502020204030204" pitchFamily="34" charset="0"/>
                        </a:rPr>
                        <a:t>Provided basic documentation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comprehensive plans and documentation that cover various aspects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C2B06BDE-5027-0A2C-69BF-C31DA0D37515}"/>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3232998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708920"/>
            <a:ext cx="11238084" cy="341724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49</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US" sz="1800" dirty="0"/>
              <a:t>6.2 </a:t>
            </a:r>
            <a:r>
              <a:rPr lang="en-GB" sz="1800" b="1" i="0" u="none" strike="noStrike" dirty="0">
                <a:solidFill>
                  <a:srgbClr val="000000"/>
                </a:solidFill>
                <a:effectLst/>
                <a:latin typeface="Calibri" panose="020F0502020204030204" pitchFamily="34" charset="0"/>
              </a:rPr>
              <a:t>Maintenance Plans and Operations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758581964"/>
              </p:ext>
            </p:extLst>
          </p:nvPr>
        </p:nvGraphicFramePr>
        <p:xfrm>
          <a:off x="695400" y="1192853"/>
          <a:ext cx="8284706"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6166866">
                  <a:extLst>
                    <a:ext uri="{9D8B030D-6E8A-4147-A177-3AD203B41FA5}">
                      <a16:colId xmlns:a16="http://schemas.microsoft.com/office/drawing/2014/main" val="1452562166"/>
                    </a:ext>
                  </a:extLst>
                </a:gridCol>
                <a:gridCol w="190803">
                  <a:extLst>
                    <a:ext uri="{9D8B030D-6E8A-4147-A177-3AD203B41FA5}">
                      <a16:colId xmlns:a16="http://schemas.microsoft.com/office/drawing/2014/main" val="4108943563"/>
                    </a:ext>
                  </a:extLst>
                </a:gridCol>
                <a:gridCol w="515749">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32512916"/>
                    </a:ext>
                  </a:extLst>
                </a:gridCol>
              </a:tblGrid>
              <a:tr h="204023">
                <a:tc gridSpan="3">
                  <a:txBody>
                    <a:bodyPr/>
                    <a:lstStyle/>
                    <a:p>
                      <a:pPr algn="l" fontAlgn="ctr"/>
                      <a:r>
                        <a:rPr lang="en-US" sz="1200" b="1" i="0" u="none" strike="noStrike" dirty="0">
                          <a:solidFill>
                            <a:srgbClr val="000000"/>
                          </a:solidFill>
                          <a:effectLst/>
                          <a:latin typeface="+mn-lt"/>
                        </a:rPr>
                        <a:t>6.2b Safety and asset condition inspection reports for hardscape, features and facilities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ad-hoc inspections with documentation of assessments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US" sz="1200" b="0" i="0" u="none" strike="noStrike" dirty="0">
                          <a:solidFill>
                            <a:srgbClr val="000000"/>
                          </a:solidFill>
                          <a:effectLst/>
                          <a:latin typeface="Calibri" panose="020F0502020204030204" pitchFamily="34" charset="0"/>
                        </a:rPr>
                        <a:t>Good</a:t>
                      </a:r>
                      <a:endParaRPr lang="en-GB" sz="1200" b="0" i="0" u="none" strike="noStrike" dirty="0">
                        <a:solidFill>
                          <a:srgbClr val="000000"/>
                        </a:solidFill>
                        <a:effectLst/>
                        <a:latin typeface="Calibri" panose="020F0502020204030204" pitchFamily="34" charset="0"/>
                      </a:endParaRP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moderate frequency of inspections (e.g. annually) with documentation of assessments</a:t>
                      </a:r>
                    </a:p>
                  </a:txBody>
                  <a:tcPr marL="45720" marR="45720" anchor="ctr">
                    <a:no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125885658"/>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frequent inspections that are well-documented (e.g. every 6 months)</a:t>
                      </a:r>
                    </a:p>
                  </a:txBody>
                  <a:tcPr marL="45720" marR="45720" anchor="ctr">
                    <a:no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F5F851D0-CFAF-CF10-1DFA-B76103B64B2E}"/>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045327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1: Design &amp; Landscape</a:t>
            </a:r>
            <a:br>
              <a:rPr lang="en-SG" sz="2800" dirty="0"/>
            </a:br>
            <a:r>
              <a:rPr lang="en-SG" sz="2000" dirty="0"/>
              <a:t>1.1 Overall Landscape Concept</a:t>
            </a:r>
          </a:p>
        </p:txBody>
      </p:sp>
      <p:graphicFrame>
        <p:nvGraphicFramePr>
          <p:cNvPr id="9" name="Table 8">
            <a:extLst>
              <a:ext uri="{FF2B5EF4-FFF2-40B4-BE49-F238E27FC236}">
                <a16:creationId xmlns:a16="http://schemas.microsoft.com/office/drawing/2014/main" id="{87B01330-0B15-4033-A422-3B6C61E84909}"/>
              </a:ext>
            </a:extLst>
          </p:cNvPr>
          <p:cNvGraphicFramePr>
            <a:graphicFrameLocks noGrp="1"/>
          </p:cNvGraphicFramePr>
          <p:nvPr>
            <p:extLst>
              <p:ext uri="{D42A27DB-BD31-4B8C-83A1-F6EECF244321}">
                <p14:modId xmlns:p14="http://schemas.microsoft.com/office/powerpoint/2010/main" val="40407503"/>
              </p:ext>
            </p:extLst>
          </p:nvPr>
        </p:nvGraphicFramePr>
        <p:xfrm>
          <a:off x="682586" y="1196752"/>
          <a:ext cx="5917470" cy="822960"/>
        </p:xfrm>
        <a:graphic>
          <a:graphicData uri="http://schemas.openxmlformats.org/drawingml/2006/table">
            <a:tbl>
              <a:tblPr>
                <a:tableStyleId>{5940675A-B579-460E-94D1-54222C63F5DA}</a:tableStyleId>
              </a:tblPr>
              <a:tblGrid>
                <a:gridCol w="492339">
                  <a:extLst>
                    <a:ext uri="{9D8B030D-6E8A-4147-A177-3AD203B41FA5}">
                      <a16:colId xmlns:a16="http://schemas.microsoft.com/office/drawing/2014/main" val="3679446110"/>
                    </a:ext>
                  </a:extLst>
                </a:gridCol>
                <a:gridCol w="3794403">
                  <a:extLst>
                    <a:ext uri="{9D8B030D-6E8A-4147-A177-3AD203B41FA5}">
                      <a16:colId xmlns:a16="http://schemas.microsoft.com/office/drawing/2014/main" val="3466224078"/>
                    </a:ext>
                  </a:extLst>
                </a:gridCol>
                <a:gridCol w="319149">
                  <a:extLst>
                    <a:ext uri="{9D8B030D-6E8A-4147-A177-3AD203B41FA5}">
                      <a16:colId xmlns:a16="http://schemas.microsoft.com/office/drawing/2014/main" val="4108943563"/>
                    </a:ext>
                  </a:extLst>
                </a:gridCol>
                <a:gridCol w="536827">
                  <a:extLst>
                    <a:ext uri="{9D8B030D-6E8A-4147-A177-3AD203B41FA5}">
                      <a16:colId xmlns:a16="http://schemas.microsoft.com/office/drawing/2014/main" val="3697783855"/>
                    </a:ext>
                  </a:extLst>
                </a:gridCol>
                <a:gridCol w="774752">
                  <a:extLst>
                    <a:ext uri="{9D8B030D-6E8A-4147-A177-3AD203B41FA5}">
                      <a16:colId xmlns:a16="http://schemas.microsoft.com/office/drawing/2014/main" val="2480780027"/>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1.1b Biophilic elements</a:t>
                      </a:r>
                    </a:p>
                  </a:txBody>
                  <a:tcPr marL="45720" marR="45720" anchor="ctr">
                    <a:solidFill>
                      <a:schemeClr val="bg1">
                        <a:lumMod val="85000"/>
                      </a:schemeClr>
                    </a:solidFill>
                  </a:tcPr>
                </a:tc>
                <a:tc hMerge="1">
                  <a:txBody>
                    <a:bodyPr/>
                    <a:lstStyle/>
                    <a:p>
                      <a:endParaRPr lang="en-GB"/>
                    </a:p>
                  </a:txBody>
                  <a:tcPr/>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Demonstrated some efforts to include biophilic elements</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solidFill>
                      <a:schemeClr val="bg1"/>
                    </a:solidFill>
                  </a:tcPr>
                </a:tc>
                <a:tc rowSpan="2">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2">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Demonstrated strong efforts to include biophilic elements</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3741628952"/>
                  </a:ext>
                </a:extLst>
              </a:tr>
            </a:tbl>
          </a:graphicData>
        </a:graphic>
      </p:graphicFrame>
      <p:sp>
        <p:nvSpPr>
          <p:cNvPr id="12" name="Content Placeholder 11">
            <a:extLst>
              <a:ext uri="{FF2B5EF4-FFF2-40B4-BE49-F238E27FC236}">
                <a16:creationId xmlns:a16="http://schemas.microsoft.com/office/drawing/2014/main" id="{946A8659-D68C-48B8-AE20-660F5F9989D7}"/>
              </a:ext>
            </a:extLst>
          </p:cNvPr>
          <p:cNvSpPr>
            <a:spLocks noGrp="1"/>
          </p:cNvSpPr>
          <p:nvPr>
            <p:ph idx="1"/>
          </p:nvPr>
        </p:nvSpPr>
        <p:spPr>
          <a:xfrm>
            <a:off x="609600" y="3140968"/>
            <a:ext cx="11323884" cy="2985197"/>
          </a:xfrm>
        </p:spPr>
        <p:txBody>
          <a:bodyPr/>
          <a:lstStyle/>
          <a:p>
            <a:endParaRPr lang="en-GB" dirty="0"/>
          </a:p>
        </p:txBody>
      </p:sp>
      <p:sp>
        <p:nvSpPr>
          <p:cNvPr id="2" name="Footer Placeholder 1">
            <a:extLst>
              <a:ext uri="{FF2B5EF4-FFF2-40B4-BE49-F238E27FC236}">
                <a16:creationId xmlns:a16="http://schemas.microsoft.com/office/drawing/2014/main" id="{7AC405DB-34DA-F092-924E-97952FE24534}"/>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2889559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420888"/>
            <a:ext cx="11238084" cy="3705278"/>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50</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US" sz="1800" dirty="0"/>
              <a:t>6.2 </a:t>
            </a:r>
            <a:r>
              <a:rPr lang="en-GB" sz="1800" b="1" i="0" u="none" strike="noStrike" dirty="0">
                <a:solidFill>
                  <a:srgbClr val="000000"/>
                </a:solidFill>
                <a:effectLst/>
                <a:latin typeface="Calibri" panose="020F0502020204030204" pitchFamily="34" charset="0"/>
              </a:rPr>
              <a:t>Maintenance Plans and Operations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2387107934"/>
              </p:ext>
            </p:extLst>
          </p:nvPr>
        </p:nvGraphicFramePr>
        <p:xfrm>
          <a:off x="695400" y="1192853"/>
          <a:ext cx="8284706"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6166866">
                  <a:extLst>
                    <a:ext uri="{9D8B030D-6E8A-4147-A177-3AD203B41FA5}">
                      <a16:colId xmlns:a16="http://schemas.microsoft.com/office/drawing/2014/main" val="1452562166"/>
                    </a:ext>
                  </a:extLst>
                </a:gridCol>
                <a:gridCol w="190803">
                  <a:extLst>
                    <a:ext uri="{9D8B030D-6E8A-4147-A177-3AD203B41FA5}">
                      <a16:colId xmlns:a16="http://schemas.microsoft.com/office/drawing/2014/main" val="4108943563"/>
                    </a:ext>
                  </a:extLst>
                </a:gridCol>
                <a:gridCol w="515749">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32512916"/>
                    </a:ext>
                  </a:extLst>
                </a:gridCol>
              </a:tblGrid>
              <a:tr h="204023">
                <a:tc gridSpan="3">
                  <a:txBody>
                    <a:bodyPr/>
                    <a:lstStyle/>
                    <a:p>
                      <a:pPr algn="l" fontAlgn="ctr"/>
                      <a:r>
                        <a:rPr lang="en-US" sz="1200" b="1" i="0" u="none" strike="noStrike" dirty="0">
                          <a:solidFill>
                            <a:srgbClr val="000000"/>
                          </a:solidFill>
                          <a:effectLst/>
                          <a:latin typeface="+mn-lt"/>
                        </a:rPr>
                        <a:t>6.2c Inspection and monitoring plan for softscape</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ad-hoc inspections with documentation of assessments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moderate frequency of inspections (e.g. annually) with documentation of assessments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US" sz="1200" b="0" i="0" u="none" strike="noStrike" dirty="0">
                          <a:solidFill>
                            <a:srgbClr val="000000"/>
                          </a:solidFill>
                          <a:effectLst/>
                          <a:latin typeface="Calibri" panose="020F0502020204030204" pitchFamily="34" charset="0"/>
                        </a:rPr>
                        <a:t>Excellent</a:t>
                      </a:r>
                      <a:endParaRPr lang="en-GB" sz="1200" b="0" i="0" u="none" strike="noStrike" dirty="0">
                        <a:solidFill>
                          <a:srgbClr val="000000"/>
                        </a:solidFill>
                        <a:effectLst/>
                        <a:latin typeface="Calibri" panose="020F0502020204030204" pitchFamily="34" charset="0"/>
                      </a:endParaRP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frequent inspections that are well-documented (e.g. every 6 months)</a:t>
                      </a:r>
                    </a:p>
                  </a:txBody>
                  <a:tcPr marL="45720" marR="45720" anchor="ctr">
                    <a:no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vMerge="1">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151212549"/>
                  </a:ext>
                </a:extLst>
              </a:tr>
            </a:tbl>
          </a:graphicData>
        </a:graphic>
      </p:graphicFrame>
      <p:sp>
        <p:nvSpPr>
          <p:cNvPr id="2" name="Footer Placeholder 1">
            <a:extLst>
              <a:ext uri="{FF2B5EF4-FFF2-40B4-BE49-F238E27FC236}">
                <a16:creationId xmlns:a16="http://schemas.microsoft.com/office/drawing/2014/main" id="{FBCC4088-8950-A5B2-D164-FD0CC5E58F9B}"/>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9815522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348880"/>
            <a:ext cx="11238084" cy="377728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51</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US" sz="1800" dirty="0"/>
              <a:t>6.2 </a:t>
            </a:r>
            <a:r>
              <a:rPr lang="en-GB" sz="1800" b="1" i="0" u="none" strike="noStrike" dirty="0">
                <a:solidFill>
                  <a:srgbClr val="000000"/>
                </a:solidFill>
                <a:effectLst/>
                <a:latin typeface="Calibri" panose="020F0502020204030204" pitchFamily="34" charset="0"/>
              </a:rPr>
              <a:t>Maintenance Plans and Operations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4174574445"/>
              </p:ext>
            </p:extLst>
          </p:nvPr>
        </p:nvGraphicFramePr>
        <p:xfrm>
          <a:off x="695400" y="1192853"/>
          <a:ext cx="5721783" cy="82296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3819779">
                  <a:extLst>
                    <a:ext uri="{9D8B030D-6E8A-4147-A177-3AD203B41FA5}">
                      <a16:colId xmlns:a16="http://schemas.microsoft.com/office/drawing/2014/main" val="1452562166"/>
                    </a:ext>
                  </a:extLst>
                </a:gridCol>
                <a:gridCol w="190803">
                  <a:extLst>
                    <a:ext uri="{9D8B030D-6E8A-4147-A177-3AD203B41FA5}">
                      <a16:colId xmlns:a16="http://schemas.microsoft.com/office/drawing/2014/main" val="4108943563"/>
                    </a:ext>
                  </a:extLst>
                </a:gridCol>
                <a:gridCol w="515749">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448196275"/>
                    </a:ext>
                  </a:extLst>
                </a:gridCol>
              </a:tblGrid>
              <a:tr h="204023">
                <a:tc gridSpan="3">
                  <a:txBody>
                    <a:bodyPr/>
                    <a:lstStyle/>
                    <a:p>
                      <a:pPr algn="l" fontAlgn="ctr"/>
                      <a:r>
                        <a:rPr lang="en-US" sz="1200" b="1" i="0" u="none" strike="noStrike" dirty="0">
                          <a:solidFill>
                            <a:srgbClr val="000000"/>
                          </a:solidFill>
                          <a:effectLst/>
                          <a:latin typeface="+mn-lt"/>
                        </a:rPr>
                        <a:t>6.2d Smart operations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Implemented simple smart operations features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Implemented smart operations extensively throughout park</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AABE2869-C37E-83E3-EC3C-29A21C7FDCD2}"/>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8449515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348880"/>
            <a:ext cx="11238084" cy="377728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52</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US" sz="1800" dirty="0"/>
              <a:t>6.2 </a:t>
            </a:r>
            <a:r>
              <a:rPr lang="en-GB" sz="1800" b="1" i="0" u="none" strike="noStrike" dirty="0">
                <a:solidFill>
                  <a:srgbClr val="000000"/>
                </a:solidFill>
                <a:effectLst/>
                <a:latin typeface="Calibri" panose="020F0502020204030204" pitchFamily="34" charset="0"/>
              </a:rPr>
              <a:t>Maintenance Plans and Operations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2166932556"/>
              </p:ext>
            </p:extLst>
          </p:nvPr>
        </p:nvGraphicFramePr>
        <p:xfrm>
          <a:off x="695400" y="1192853"/>
          <a:ext cx="6870004" cy="118872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4968000">
                  <a:extLst>
                    <a:ext uri="{9D8B030D-6E8A-4147-A177-3AD203B41FA5}">
                      <a16:colId xmlns:a16="http://schemas.microsoft.com/office/drawing/2014/main" val="1452562166"/>
                    </a:ext>
                  </a:extLst>
                </a:gridCol>
                <a:gridCol w="190803">
                  <a:extLst>
                    <a:ext uri="{9D8B030D-6E8A-4147-A177-3AD203B41FA5}">
                      <a16:colId xmlns:a16="http://schemas.microsoft.com/office/drawing/2014/main" val="4108943563"/>
                    </a:ext>
                  </a:extLst>
                </a:gridCol>
                <a:gridCol w="515749">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448196275"/>
                    </a:ext>
                  </a:extLst>
                </a:gridCol>
              </a:tblGrid>
              <a:tr h="204023">
                <a:tc gridSpan="3">
                  <a:txBody>
                    <a:bodyPr/>
                    <a:lstStyle/>
                    <a:p>
                      <a:pPr algn="l" fontAlgn="ctr"/>
                      <a:r>
                        <a:rPr lang="en-US" sz="1200" b="1" i="0" u="none" strike="noStrike" dirty="0">
                          <a:solidFill>
                            <a:srgbClr val="000000"/>
                          </a:solidFill>
                          <a:effectLst/>
                          <a:latin typeface="+mn-lt"/>
                        </a:rPr>
                        <a:t>6.2e Waste management strategies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Park is fairly clean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Park is clean, demonstrated effective efforts and strategies to reduce waste management. E.g. placing more bins over weekend, larger bins near BBQ pits, smart bins, engagement of park users’ or volunteers in waste management.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1EAA7DDF-A355-A312-9867-50874627C3B2}"/>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35911477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348880"/>
            <a:ext cx="11238084" cy="377728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53</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US" sz="1800" dirty="0"/>
              <a:t>6.2 </a:t>
            </a:r>
            <a:r>
              <a:rPr lang="en-GB" sz="1800" b="1" i="0" u="none" strike="noStrike" dirty="0">
                <a:solidFill>
                  <a:srgbClr val="000000"/>
                </a:solidFill>
                <a:effectLst/>
                <a:latin typeface="Calibri" panose="020F0502020204030204" pitchFamily="34" charset="0"/>
              </a:rPr>
              <a:t>Maintenance Plans and Operations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2449196002"/>
              </p:ext>
            </p:extLst>
          </p:nvPr>
        </p:nvGraphicFramePr>
        <p:xfrm>
          <a:off x="695400" y="1192853"/>
          <a:ext cx="5216958" cy="731520"/>
        </p:xfrm>
        <a:graphic>
          <a:graphicData uri="http://schemas.openxmlformats.org/drawingml/2006/table">
            <a:tbl>
              <a:tblPr>
                <a:tableStyleId>{5940675A-B579-460E-94D1-54222C63F5DA}</a:tableStyleId>
              </a:tblPr>
              <a:tblGrid>
                <a:gridCol w="3779457">
                  <a:extLst>
                    <a:ext uri="{9D8B030D-6E8A-4147-A177-3AD203B41FA5}">
                      <a16:colId xmlns:a16="http://schemas.microsoft.com/office/drawing/2014/main" val="3679446110"/>
                    </a:ext>
                  </a:extLst>
                </a:gridCol>
                <a:gridCol w="190803">
                  <a:extLst>
                    <a:ext uri="{9D8B030D-6E8A-4147-A177-3AD203B41FA5}">
                      <a16:colId xmlns:a16="http://schemas.microsoft.com/office/drawing/2014/main" val="4108943563"/>
                    </a:ext>
                  </a:extLst>
                </a:gridCol>
                <a:gridCol w="515749">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448196275"/>
                    </a:ext>
                  </a:extLst>
                </a:gridCol>
              </a:tblGrid>
              <a:tr h="204023">
                <a:tc gridSpan="2">
                  <a:txBody>
                    <a:bodyPr/>
                    <a:lstStyle/>
                    <a:p>
                      <a:pPr algn="l" fontAlgn="ctr"/>
                      <a:r>
                        <a:rPr lang="en-US" sz="1200" b="1" i="0" u="none" strike="noStrike" dirty="0">
                          <a:solidFill>
                            <a:srgbClr val="000000"/>
                          </a:solidFill>
                          <a:effectLst/>
                          <a:latin typeface="+mn-lt"/>
                        </a:rPr>
                        <a:t>6.2f</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US" sz="1200" b="1" i="0" u="none" strike="noStrike" dirty="0">
                          <a:solidFill>
                            <a:srgbClr val="000000"/>
                          </a:solidFill>
                          <a:effectLst/>
                          <a:latin typeface="Calibri" panose="020F0502020204030204" pitchFamily="34" charset="0"/>
                        </a:rPr>
                        <a:t>Employs a Certified Practising Horticulturist (CPH) with currently valid certification in maintenance operations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bl>
          </a:graphicData>
        </a:graphic>
      </p:graphicFrame>
      <p:sp>
        <p:nvSpPr>
          <p:cNvPr id="2" name="Footer Placeholder 1">
            <a:extLst>
              <a:ext uri="{FF2B5EF4-FFF2-40B4-BE49-F238E27FC236}">
                <a16:creationId xmlns:a16="http://schemas.microsoft.com/office/drawing/2014/main" id="{03DCA452-C021-7F93-A03E-50E7F66A4CB0}"/>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8949976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420888"/>
            <a:ext cx="11238084" cy="3705278"/>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54</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US" sz="1800" dirty="0"/>
              <a:t>6.3 </a:t>
            </a:r>
            <a:r>
              <a:rPr lang="en-US" sz="1800" b="1" i="0" u="none" strike="noStrike" dirty="0">
                <a:solidFill>
                  <a:srgbClr val="000000"/>
                </a:solidFill>
                <a:effectLst/>
                <a:latin typeface="Calibri" panose="020F0502020204030204" pitchFamily="34" charset="0"/>
              </a:rPr>
              <a:t>Quality of Softscape and Hardscape </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264779991"/>
              </p:ext>
            </p:extLst>
          </p:nvPr>
        </p:nvGraphicFramePr>
        <p:xfrm>
          <a:off x="695400" y="1192853"/>
          <a:ext cx="8284706"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6166866">
                  <a:extLst>
                    <a:ext uri="{9D8B030D-6E8A-4147-A177-3AD203B41FA5}">
                      <a16:colId xmlns:a16="http://schemas.microsoft.com/office/drawing/2014/main" val="1452562166"/>
                    </a:ext>
                  </a:extLst>
                </a:gridCol>
                <a:gridCol w="190803">
                  <a:extLst>
                    <a:ext uri="{9D8B030D-6E8A-4147-A177-3AD203B41FA5}">
                      <a16:colId xmlns:a16="http://schemas.microsoft.com/office/drawing/2014/main" val="4108943563"/>
                    </a:ext>
                  </a:extLst>
                </a:gridCol>
                <a:gridCol w="515749">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32512916"/>
                    </a:ext>
                  </a:extLst>
                </a:gridCol>
              </a:tblGrid>
              <a:tr h="204023">
                <a:tc gridSpan="3">
                  <a:txBody>
                    <a:bodyPr/>
                    <a:lstStyle/>
                    <a:p>
                      <a:pPr algn="l" fontAlgn="ctr"/>
                      <a:r>
                        <a:rPr lang="en-US" sz="1200" b="1" i="0" u="none" strike="noStrike" dirty="0">
                          <a:solidFill>
                            <a:srgbClr val="000000"/>
                          </a:solidFill>
                          <a:effectLst/>
                          <a:latin typeface="+mn-lt"/>
                        </a:rPr>
                        <a:t>6.3a Condition of hardscape</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Hardscape has some area for improvement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GB" sz="1200" b="0" i="0" u="none" strike="noStrike" dirty="0">
                          <a:solidFill>
                            <a:srgbClr val="000000"/>
                          </a:solidFill>
                          <a:effectLst/>
                          <a:latin typeface="Calibri" panose="020F0502020204030204" pitchFamily="34" charset="0"/>
                        </a:rPr>
                        <a:t>Hardscape are mostly well-maintained</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US" sz="1200" b="0" i="0" u="none" strike="noStrike" dirty="0">
                          <a:solidFill>
                            <a:srgbClr val="000000"/>
                          </a:solidFill>
                          <a:effectLst/>
                          <a:latin typeface="Calibri" panose="020F0502020204030204" pitchFamily="34" charset="0"/>
                        </a:rPr>
                        <a:t>Excellent</a:t>
                      </a:r>
                      <a:endParaRPr lang="en-GB" sz="1200" b="0" i="0" u="none" strike="noStrike" dirty="0">
                        <a:solidFill>
                          <a:srgbClr val="000000"/>
                        </a:solidFill>
                        <a:effectLst/>
                        <a:latin typeface="Calibri" panose="020F0502020204030204" pitchFamily="34" charset="0"/>
                      </a:endParaRP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All of hardscape are well-maintained and safe</a:t>
                      </a:r>
                    </a:p>
                  </a:txBody>
                  <a:tcPr marL="45720" marR="45720" anchor="ctr">
                    <a:no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vMerge="1">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151212549"/>
                  </a:ext>
                </a:extLst>
              </a:tr>
            </a:tbl>
          </a:graphicData>
        </a:graphic>
      </p:graphicFrame>
      <p:sp>
        <p:nvSpPr>
          <p:cNvPr id="2" name="Footer Placeholder 1">
            <a:extLst>
              <a:ext uri="{FF2B5EF4-FFF2-40B4-BE49-F238E27FC236}">
                <a16:creationId xmlns:a16="http://schemas.microsoft.com/office/drawing/2014/main" id="{3163677F-BBD2-7409-F114-DBF1F50BD1A5}"/>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4433038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420888"/>
            <a:ext cx="11238084" cy="3705278"/>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55</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US" sz="1800" dirty="0"/>
              <a:t>6.3 </a:t>
            </a:r>
            <a:r>
              <a:rPr lang="en-US" sz="1800" b="1" i="0" u="none" strike="noStrike" dirty="0">
                <a:solidFill>
                  <a:srgbClr val="000000"/>
                </a:solidFill>
                <a:effectLst/>
                <a:latin typeface="Calibri" panose="020F0502020204030204" pitchFamily="34" charset="0"/>
              </a:rPr>
              <a:t>Quality of Softscape and Hardscape </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3168829426"/>
              </p:ext>
            </p:extLst>
          </p:nvPr>
        </p:nvGraphicFramePr>
        <p:xfrm>
          <a:off x="695400" y="1192853"/>
          <a:ext cx="8284706"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6166866">
                  <a:extLst>
                    <a:ext uri="{9D8B030D-6E8A-4147-A177-3AD203B41FA5}">
                      <a16:colId xmlns:a16="http://schemas.microsoft.com/office/drawing/2014/main" val="1452562166"/>
                    </a:ext>
                  </a:extLst>
                </a:gridCol>
                <a:gridCol w="190803">
                  <a:extLst>
                    <a:ext uri="{9D8B030D-6E8A-4147-A177-3AD203B41FA5}">
                      <a16:colId xmlns:a16="http://schemas.microsoft.com/office/drawing/2014/main" val="4108943563"/>
                    </a:ext>
                  </a:extLst>
                </a:gridCol>
                <a:gridCol w="515749">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32512916"/>
                    </a:ext>
                  </a:extLst>
                </a:gridCol>
              </a:tblGrid>
              <a:tr h="204023">
                <a:tc gridSpan="3">
                  <a:txBody>
                    <a:bodyPr/>
                    <a:lstStyle/>
                    <a:p>
                      <a:pPr algn="l" fontAlgn="ctr"/>
                      <a:r>
                        <a:rPr lang="en-US" sz="1200" b="1" i="0" u="none" strike="noStrike" dirty="0">
                          <a:solidFill>
                            <a:srgbClr val="000000"/>
                          </a:solidFill>
                          <a:effectLst/>
                          <a:latin typeface="+mn-lt"/>
                        </a:rPr>
                        <a:t>6.3a Condition of softscape</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Softscape has some area for improvement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Softscape are mostly healthy and well-maintained</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US" sz="1200" b="0" i="0" u="none" strike="noStrike" dirty="0">
                          <a:solidFill>
                            <a:srgbClr val="000000"/>
                          </a:solidFill>
                          <a:effectLst/>
                          <a:latin typeface="Calibri" panose="020F0502020204030204" pitchFamily="34" charset="0"/>
                        </a:rPr>
                        <a:t>Excellent</a:t>
                      </a:r>
                      <a:endParaRPr lang="en-GB" sz="1200" b="0" i="0" u="none" strike="noStrike" dirty="0">
                        <a:solidFill>
                          <a:srgbClr val="000000"/>
                        </a:solidFill>
                        <a:effectLst/>
                        <a:latin typeface="Calibri" panose="020F0502020204030204" pitchFamily="34" charset="0"/>
                      </a:endParaRP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All of softscape are lush, healthy and well-maintained</a:t>
                      </a:r>
                    </a:p>
                  </a:txBody>
                  <a:tcPr marL="45720" marR="45720" anchor="ctr">
                    <a:no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vMerge="1">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151212549"/>
                  </a:ext>
                </a:extLst>
              </a:tr>
            </a:tbl>
          </a:graphicData>
        </a:graphic>
      </p:graphicFrame>
      <p:sp>
        <p:nvSpPr>
          <p:cNvPr id="2" name="Footer Placeholder 1">
            <a:extLst>
              <a:ext uri="{FF2B5EF4-FFF2-40B4-BE49-F238E27FC236}">
                <a16:creationId xmlns:a16="http://schemas.microsoft.com/office/drawing/2014/main" id="{A30E7AB9-4637-A081-FF85-4D46E9F189BF}"/>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70246846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636912"/>
            <a:ext cx="11238084" cy="348925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56</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SG" sz="1800" dirty="0"/>
              <a:t>6.4 </a:t>
            </a:r>
            <a:r>
              <a:rPr lang="en-US" sz="1800" b="1" i="0" u="none" strike="noStrike" dirty="0">
                <a:solidFill>
                  <a:srgbClr val="000000"/>
                </a:solidFill>
                <a:effectLst/>
                <a:latin typeface="Calibri" panose="020F0502020204030204" pitchFamily="34" charset="0"/>
              </a:rPr>
              <a:t>Design for Skyrise Greenery Maintenance</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9322276"/>
              </p:ext>
            </p:extLst>
          </p:nvPr>
        </p:nvGraphicFramePr>
        <p:xfrm>
          <a:off x="695400" y="1192853"/>
          <a:ext cx="8862302" cy="82296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6947662">
                  <a:extLst>
                    <a:ext uri="{9D8B030D-6E8A-4147-A177-3AD203B41FA5}">
                      <a16:colId xmlns:a16="http://schemas.microsoft.com/office/drawing/2014/main" val="1452562166"/>
                    </a:ext>
                  </a:extLst>
                </a:gridCol>
                <a:gridCol w="194215">
                  <a:extLst>
                    <a:ext uri="{9D8B030D-6E8A-4147-A177-3AD203B41FA5}">
                      <a16:colId xmlns:a16="http://schemas.microsoft.com/office/drawing/2014/main" val="4108943563"/>
                    </a:ext>
                  </a:extLst>
                </a:gridCol>
                <a:gridCol w="524973">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99307466"/>
                    </a:ext>
                  </a:extLst>
                </a:gridCol>
              </a:tblGrid>
              <a:tr h="204023">
                <a:tc gridSpan="3">
                  <a:txBody>
                    <a:bodyPr/>
                    <a:lstStyle/>
                    <a:p>
                      <a:pPr algn="l" fontAlgn="ctr"/>
                      <a:r>
                        <a:rPr lang="en-US" sz="1200" b="1" i="0" u="none" strike="noStrike" dirty="0">
                          <a:solidFill>
                            <a:srgbClr val="000000"/>
                          </a:solidFill>
                          <a:effectLst/>
                          <a:latin typeface="+mn-lt"/>
                        </a:rPr>
                        <a:t>6.4a Location of rooftop and vertical greenery </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Implemented at location that does not have suitable microclimate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Implemented at appropriate location with suitable microclimate, as demonstrated from studies or site analysis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F372ABAC-7A2A-5F05-1427-C5868CA53AF0}"/>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5971890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636912"/>
            <a:ext cx="11238084" cy="348925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57</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SG" sz="1800" dirty="0"/>
              <a:t>6.4 </a:t>
            </a:r>
            <a:r>
              <a:rPr lang="en-US" sz="1800" b="1" i="0" u="none" strike="noStrike" dirty="0">
                <a:solidFill>
                  <a:srgbClr val="000000"/>
                </a:solidFill>
                <a:effectLst/>
                <a:latin typeface="Calibri" panose="020F0502020204030204" pitchFamily="34" charset="0"/>
              </a:rPr>
              <a:t>Design for Skyrise Greenery Maintenance</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3287218695"/>
              </p:ext>
            </p:extLst>
          </p:nvPr>
        </p:nvGraphicFramePr>
        <p:xfrm>
          <a:off x="695400" y="1192853"/>
          <a:ext cx="7132187"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008817">
                  <a:extLst>
                    <a:ext uri="{9D8B030D-6E8A-4147-A177-3AD203B41FA5}">
                      <a16:colId xmlns:a16="http://schemas.microsoft.com/office/drawing/2014/main" val="1452562166"/>
                    </a:ext>
                  </a:extLst>
                </a:gridCol>
                <a:gridCol w="192296">
                  <a:extLst>
                    <a:ext uri="{9D8B030D-6E8A-4147-A177-3AD203B41FA5}">
                      <a16:colId xmlns:a16="http://schemas.microsoft.com/office/drawing/2014/main" val="4108943563"/>
                    </a:ext>
                  </a:extLst>
                </a:gridCol>
                <a:gridCol w="51978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846262499"/>
                    </a:ext>
                  </a:extLst>
                </a:gridCol>
              </a:tblGrid>
              <a:tr h="204023">
                <a:tc gridSpan="3">
                  <a:txBody>
                    <a:bodyPr/>
                    <a:lstStyle/>
                    <a:p>
                      <a:pPr algn="l" fontAlgn="ctr"/>
                      <a:r>
                        <a:rPr lang="en-US" sz="1200" b="1" i="0" u="none" strike="noStrike" dirty="0">
                          <a:solidFill>
                            <a:srgbClr val="000000"/>
                          </a:solidFill>
                          <a:effectLst/>
                          <a:latin typeface="+mn-lt"/>
                        </a:rPr>
                        <a:t>6.4b Safety and maintainability</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maintenance plans, requires high maintenance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b"/>
                      <a:r>
                        <a:rPr lang="en-US" sz="1200" b="0" i="0" u="none" strike="noStrike" dirty="0">
                          <a:solidFill>
                            <a:srgbClr val="000000"/>
                          </a:solidFill>
                          <a:effectLst/>
                          <a:latin typeface="Calibri" panose="020F0502020204030204" pitchFamily="34" charset="0"/>
                        </a:rPr>
                        <a:t>Provided maintenance plans, some efforts to reduce maintenance required</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maintenance and risk management plans, little maintenance required</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bl>
          </a:graphicData>
        </a:graphic>
      </p:graphicFrame>
      <p:sp>
        <p:nvSpPr>
          <p:cNvPr id="2" name="Footer Placeholder 1">
            <a:extLst>
              <a:ext uri="{FF2B5EF4-FFF2-40B4-BE49-F238E27FC236}">
                <a16:creationId xmlns:a16="http://schemas.microsoft.com/office/drawing/2014/main" id="{3497E27A-D329-EB8C-0A6F-4B32085E3E01}"/>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3298306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58</a:t>
            </a:fld>
            <a:endParaRPr lang="en-GB" dirty="0"/>
          </a:p>
        </p:txBody>
      </p:sp>
      <p:sp>
        <p:nvSpPr>
          <p:cNvPr id="6" name="Title 5">
            <a:extLst>
              <a:ext uri="{FF2B5EF4-FFF2-40B4-BE49-F238E27FC236}">
                <a16:creationId xmlns:a16="http://schemas.microsoft.com/office/drawing/2014/main" id="{8C72A5C3-E985-42E2-A083-94AB8EE8F9AA}"/>
              </a:ext>
            </a:extLst>
          </p:cNvPr>
          <p:cNvSpPr>
            <a:spLocks noGrp="1"/>
          </p:cNvSpPr>
          <p:nvPr>
            <p:ph type="title"/>
          </p:nvPr>
        </p:nvSpPr>
        <p:spPr/>
        <p:txBody>
          <a:bodyPr/>
          <a:lstStyle/>
          <a:p>
            <a:r>
              <a:rPr lang="en-SG" sz="3600" dirty="0"/>
              <a:t>Part 6: Maintenance</a:t>
            </a:r>
            <a:endParaRPr lang="en-GB" dirty="0"/>
          </a:p>
        </p:txBody>
      </p:sp>
      <p:sp>
        <p:nvSpPr>
          <p:cNvPr id="2" name="Footer Placeholder 1">
            <a:extLst>
              <a:ext uri="{FF2B5EF4-FFF2-40B4-BE49-F238E27FC236}">
                <a16:creationId xmlns:a16="http://schemas.microsoft.com/office/drawing/2014/main" id="{0FD5328C-5CB2-7854-B0FC-1363D40AE3B5}"/>
              </a:ext>
            </a:extLst>
          </p:cNvPr>
          <p:cNvSpPr>
            <a:spLocks noGrp="1"/>
          </p:cNvSpPr>
          <p:nvPr>
            <p:ph type="ftr" sz="quarter" idx="11"/>
          </p:nvPr>
        </p:nvSpPr>
        <p:spPr/>
        <p:txBody>
          <a:bodyPr/>
          <a:lstStyle/>
          <a:p>
            <a:r>
              <a:rPr lang="en-US" dirty="0"/>
              <a:t>existing parks                          updated 12 Jan 2023</a:t>
            </a:r>
            <a:endParaRPr lang="en-GB" dirty="0"/>
          </a:p>
        </p:txBody>
      </p:sp>
      <p:graphicFrame>
        <p:nvGraphicFramePr>
          <p:cNvPr id="4" name="Table 3">
            <a:extLst>
              <a:ext uri="{FF2B5EF4-FFF2-40B4-BE49-F238E27FC236}">
                <a16:creationId xmlns:a16="http://schemas.microsoft.com/office/drawing/2014/main" id="{0E643F13-AD50-83EA-6E63-DF61B0F3FCC4}"/>
              </a:ext>
            </a:extLst>
          </p:cNvPr>
          <p:cNvGraphicFramePr>
            <a:graphicFrameLocks noGrp="1"/>
          </p:cNvGraphicFramePr>
          <p:nvPr>
            <p:extLst>
              <p:ext uri="{D42A27DB-BD31-4B8C-83A1-F6EECF244321}">
                <p14:modId xmlns:p14="http://schemas.microsoft.com/office/powerpoint/2010/main" val="3453317164"/>
              </p:ext>
            </p:extLst>
          </p:nvPr>
        </p:nvGraphicFramePr>
        <p:xfrm>
          <a:off x="767408" y="2276872"/>
          <a:ext cx="10225135" cy="2895600"/>
        </p:xfrm>
        <a:graphic>
          <a:graphicData uri="http://schemas.openxmlformats.org/drawingml/2006/table">
            <a:tbl>
              <a:tblPr firstRow="1" bandRow="1">
                <a:tableStyleId>{9D7B26C5-4107-4FEC-AEDC-1716B250A1EF}</a:tableStyleId>
              </a:tblPr>
              <a:tblGrid>
                <a:gridCol w="648072">
                  <a:extLst>
                    <a:ext uri="{9D8B030D-6E8A-4147-A177-3AD203B41FA5}">
                      <a16:colId xmlns:a16="http://schemas.microsoft.com/office/drawing/2014/main" val="1754855346"/>
                    </a:ext>
                  </a:extLst>
                </a:gridCol>
                <a:gridCol w="4248472">
                  <a:extLst>
                    <a:ext uri="{9D8B030D-6E8A-4147-A177-3AD203B41FA5}">
                      <a16:colId xmlns:a16="http://schemas.microsoft.com/office/drawing/2014/main" val="1168719781"/>
                    </a:ext>
                  </a:extLst>
                </a:gridCol>
                <a:gridCol w="2016224">
                  <a:extLst>
                    <a:ext uri="{9D8B030D-6E8A-4147-A177-3AD203B41FA5}">
                      <a16:colId xmlns:a16="http://schemas.microsoft.com/office/drawing/2014/main" val="1923892403"/>
                    </a:ext>
                  </a:extLst>
                </a:gridCol>
                <a:gridCol w="1800200">
                  <a:extLst>
                    <a:ext uri="{9D8B030D-6E8A-4147-A177-3AD203B41FA5}">
                      <a16:colId xmlns:a16="http://schemas.microsoft.com/office/drawing/2014/main" val="1048299862"/>
                    </a:ext>
                  </a:extLst>
                </a:gridCol>
                <a:gridCol w="1512167">
                  <a:extLst>
                    <a:ext uri="{9D8B030D-6E8A-4147-A177-3AD203B41FA5}">
                      <a16:colId xmlns:a16="http://schemas.microsoft.com/office/drawing/2014/main" val="3471484564"/>
                    </a:ext>
                  </a:extLst>
                </a:gridCol>
              </a:tblGrid>
              <a:tr h="426622">
                <a:tc>
                  <a:txBody>
                    <a:bodyPr/>
                    <a:lstStyle/>
                    <a:p>
                      <a:r>
                        <a:rPr lang="en-US" sz="1800" dirty="0"/>
                        <a:t>S/N</a:t>
                      </a:r>
                      <a:endParaRPr lang="en-SG" sz="1800" dirty="0"/>
                    </a:p>
                  </a:txBody>
                  <a:tcPr anchor="ctr"/>
                </a:tc>
                <a:tc>
                  <a:txBody>
                    <a:bodyPr/>
                    <a:lstStyle/>
                    <a:p>
                      <a:r>
                        <a:rPr lang="en-US" sz="1800" dirty="0"/>
                        <a:t>CRITERIA</a:t>
                      </a:r>
                      <a:endParaRPr lang="en-SG" sz="18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800" dirty="0"/>
                        <a:t>TOTAL APPLICABLE SCORE</a:t>
                      </a:r>
                    </a:p>
                  </a:txBody>
                  <a:tcPr anchor="ctr"/>
                </a:tc>
                <a:tc>
                  <a:txBody>
                    <a:bodyPr/>
                    <a:lstStyle/>
                    <a:p>
                      <a:pPr algn="ctr" fontAlgn="ctr"/>
                      <a:r>
                        <a:rPr lang="en-SG" sz="1800" dirty="0"/>
                        <a:t>SELF-ASSESSED SCORE</a:t>
                      </a:r>
                    </a:p>
                  </a:txBody>
                  <a:tcPr anchor="ctr"/>
                </a:tc>
                <a:tc>
                  <a:txBody>
                    <a:bodyPr/>
                    <a:lstStyle/>
                    <a:p>
                      <a:pPr algn="ctr" fontAlgn="ctr"/>
                      <a:r>
                        <a:rPr lang="en-SG" sz="1800" dirty="0"/>
                        <a:t>ASSESSORS’ SCORE</a:t>
                      </a:r>
                    </a:p>
                  </a:txBody>
                  <a:tcPr anchor="ctr"/>
                </a:tc>
                <a:extLst>
                  <a:ext uri="{0D108BD9-81ED-4DB2-BD59-A6C34878D82A}">
                    <a16:rowId xmlns:a16="http://schemas.microsoft.com/office/drawing/2014/main" val="3309896950"/>
                  </a:ext>
                </a:extLst>
              </a:tr>
              <a:tr h="264099">
                <a:tc>
                  <a:txBody>
                    <a:bodyPr/>
                    <a:lstStyle/>
                    <a:p>
                      <a:pPr algn="l" fontAlgn="b"/>
                      <a:r>
                        <a:rPr lang="en-GB" sz="2000" b="0" i="0" u="none" strike="noStrike" dirty="0">
                          <a:solidFill>
                            <a:srgbClr val="000000"/>
                          </a:solidFill>
                          <a:effectLst/>
                          <a:latin typeface="Calibri" panose="020F0502020204030204" pitchFamily="34" charset="0"/>
                        </a:rPr>
                        <a:t>6.1</a:t>
                      </a:r>
                    </a:p>
                  </a:txBody>
                  <a:tcPr anchor="ctr"/>
                </a:tc>
                <a:tc>
                  <a:txBody>
                    <a:bodyPr/>
                    <a:lstStyle/>
                    <a:p>
                      <a:pPr algn="l" fontAlgn="b"/>
                      <a:r>
                        <a:rPr lang="en-GB" sz="2000" b="0" i="0" u="none" strike="noStrike" dirty="0">
                          <a:solidFill>
                            <a:srgbClr val="000000"/>
                          </a:solidFill>
                          <a:effectLst/>
                          <a:latin typeface="Calibri" panose="020F0502020204030204" pitchFamily="34" charset="0"/>
                        </a:rPr>
                        <a:t>Design for Maintainability</a:t>
                      </a:r>
                    </a:p>
                  </a:txBody>
                  <a:tcPr anchor="ctr"/>
                </a:tc>
                <a:tc>
                  <a:txBody>
                    <a:bodyPr/>
                    <a:lstStyle/>
                    <a:p>
                      <a:pPr algn="ctr" fontAlgn="b"/>
                      <a:r>
                        <a:rPr lang="en-SG" sz="1800" dirty="0"/>
                        <a:t>9</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2190970779"/>
                  </a:ext>
                </a:extLst>
              </a:tr>
              <a:tr h="264099">
                <a:tc>
                  <a:txBody>
                    <a:bodyPr/>
                    <a:lstStyle/>
                    <a:p>
                      <a:pPr algn="l" fontAlgn="b"/>
                      <a:r>
                        <a:rPr lang="en-GB" sz="2000" b="0" i="0" u="none" strike="noStrike" dirty="0">
                          <a:solidFill>
                            <a:srgbClr val="000000"/>
                          </a:solidFill>
                          <a:effectLst/>
                          <a:latin typeface="Calibri" panose="020F0502020204030204" pitchFamily="34" charset="0"/>
                        </a:rPr>
                        <a:t>6.2</a:t>
                      </a:r>
                    </a:p>
                  </a:txBody>
                  <a:tcPr anchor="ctr"/>
                </a:tc>
                <a:tc>
                  <a:txBody>
                    <a:bodyPr/>
                    <a:lstStyle/>
                    <a:p>
                      <a:pPr algn="l" fontAlgn="b"/>
                      <a:r>
                        <a:rPr lang="en-GB" sz="2000" b="0" i="0" u="none" strike="noStrike" dirty="0">
                          <a:solidFill>
                            <a:srgbClr val="000000"/>
                          </a:solidFill>
                          <a:effectLst/>
                          <a:latin typeface="Calibri" panose="020F0502020204030204" pitchFamily="34" charset="0"/>
                        </a:rPr>
                        <a:t>Maintenance Plans and Operations</a:t>
                      </a:r>
                    </a:p>
                  </a:txBody>
                  <a:tcPr anchor="ctr"/>
                </a:tc>
                <a:tc>
                  <a:txBody>
                    <a:bodyPr/>
                    <a:lstStyle/>
                    <a:p>
                      <a:pPr algn="ctr" fontAlgn="b"/>
                      <a:r>
                        <a:rPr lang="en-SG" sz="1800" dirty="0"/>
                        <a:t>13</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2449507387"/>
                  </a:ext>
                </a:extLst>
              </a:tr>
              <a:tr h="264099">
                <a:tc>
                  <a:txBody>
                    <a:bodyPr/>
                    <a:lstStyle/>
                    <a:p>
                      <a:pPr algn="l" fontAlgn="b"/>
                      <a:r>
                        <a:rPr lang="en-GB" sz="2000" b="0" i="0" u="none" strike="noStrike" dirty="0">
                          <a:solidFill>
                            <a:srgbClr val="000000"/>
                          </a:solidFill>
                          <a:effectLst/>
                          <a:latin typeface="Calibri" panose="020F0502020204030204" pitchFamily="34" charset="0"/>
                        </a:rPr>
                        <a:t>6.3</a:t>
                      </a:r>
                    </a:p>
                  </a:txBody>
                  <a:tcPr anchor="ctr"/>
                </a:tc>
                <a:tc>
                  <a:txBody>
                    <a:bodyPr/>
                    <a:lstStyle/>
                    <a:p>
                      <a:pPr algn="l" fontAlgn="b"/>
                      <a:r>
                        <a:rPr lang="en-GB" sz="2000" b="0" i="0" u="none" strike="noStrike" dirty="0">
                          <a:solidFill>
                            <a:srgbClr val="000000"/>
                          </a:solidFill>
                          <a:effectLst/>
                          <a:latin typeface="Calibri" panose="020F0502020204030204" pitchFamily="34" charset="0"/>
                        </a:rPr>
                        <a:t>Quality of Softscape and Hardscape</a:t>
                      </a:r>
                    </a:p>
                  </a:txBody>
                  <a:tcPr anchor="ctr"/>
                </a:tc>
                <a:tc>
                  <a:txBody>
                    <a:bodyPr/>
                    <a:lstStyle/>
                    <a:p>
                      <a:pPr algn="ctr" fontAlgn="b"/>
                      <a:r>
                        <a:rPr lang="en-SG" sz="1800" dirty="0"/>
                        <a:t>6</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247588328"/>
                  </a:ext>
                </a:extLst>
              </a:tr>
              <a:tr h="264099">
                <a:tc>
                  <a:txBody>
                    <a:bodyPr/>
                    <a:lstStyle/>
                    <a:p>
                      <a:pPr algn="l" fontAlgn="b"/>
                      <a:r>
                        <a:rPr lang="en-GB" sz="2000" b="0" i="0" u="none" strike="noStrike" dirty="0">
                          <a:solidFill>
                            <a:srgbClr val="000000"/>
                          </a:solidFill>
                          <a:effectLst/>
                          <a:latin typeface="Calibri" panose="020F0502020204030204" pitchFamily="34" charset="0"/>
                        </a:rPr>
                        <a:t>6.4*</a:t>
                      </a:r>
                    </a:p>
                  </a:txBody>
                  <a:tcPr anchor="ctr">
                    <a:lnB w="12700" cap="flat" cmpd="sng" algn="ctr">
                      <a:solidFill>
                        <a:schemeClr val="tx1"/>
                      </a:solidFill>
                      <a:prstDash val="solid"/>
                      <a:round/>
                      <a:headEnd type="none" w="med" len="med"/>
                      <a:tailEnd type="none" w="med" len="med"/>
                    </a:lnB>
                  </a:tcPr>
                </a:tc>
                <a:tc>
                  <a:txBody>
                    <a:bodyPr/>
                    <a:lstStyle/>
                    <a:p>
                      <a:pPr algn="l" fontAlgn="b"/>
                      <a:r>
                        <a:rPr lang="en-GB" sz="2000" b="0" i="0" u="none" strike="noStrike" dirty="0">
                          <a:solidFill>
                            <a:srgbClr val="000000"/>
                          </a:solidFill>
                          <a:effectLst/>
                          <a:latin typeface="Calibri" panose="020F0502020204030204" pitchFamily="34" charset="0"/>
                        </a:rPr>
                        <a:t>Design for Skyrise Greenery Maintenance</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5</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X</a:t>
                      </a:r>
                    </a:p>
                  </a:txBody>
                  <a:tcPr anchor="ctr">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33161163"/>
                  </a:ext>
                </a:extLst>
              </a:tr>
              <a:tr h="243784">
                <a:tc>
                  <a:txBody>
                    <a:bodyPr/>
                    <a:lstStyle/>
                    <a:p>
                      <a:endParaRPr lang="en-SG" sz="1800" b="1" dirty="0"/>
                    </a:p>
                  </a:txBody>
                  <a:tcPr anchor="ctr">
                    <a:lnT w="12700" cap="flat" cmpd="sng" algn="ctr">
                      <a:solidFill>
                        <a:schemeClr val="tx1"/>
                      </a:solidFill>
                      <a:prstDash val="solid"/>
                      <a:round/>
                      <a:headEnd type="none" w="med" len="med"/>
                      <a:tailEnd type="none" w="med" len="med"/>
                    </a:lnT>
                  </a:tcPr>
                </a:tc>
                <a:tc>
                  <a:txBody>
                    <a:bodyPr/>
                    <a:lstStyle/>
                    <a:p>
                      <a:r>
                        <a:rPr lang="en-US" sz="1800" b="1" dirty="0"/>
                        <a:t>TOTAL</a:t>
                      </a:r>
                      <a:endParaRPr lang="en-SG" sz="1800" b="1" dirty="0"/>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33</a:t>
                      </a:r>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X</a:t>
                      </a:r>
                    </a:p>
                  </a:txBody>
                  <a:tcPr anchor="ctr">
                    <a:lnT w="12700" cap="flat" cmpd="sng" algn="ctr">
                      <a:solidFill>
                        <a:schemeClr val="tx1"/>
                      </a:solidFill>
                      <a:prstDash val="solid"/>
                      <a:round/>
                      <a:headEnd type="none" w="med" len="med"/>
                      <a:tailEnd type="none" w="med" len="med"/>
                    </a:lnT>
                  </a:tcPr>
                </a:tc>
                <a:tc>
                  <a:txBody>
                    <a:bodyPr/>
                    <a:lstStyle/>
                    <a:p>
                      <a:pPr algn="ctr" fontAlgn="b"/>
                      <a:endParaRPr lang="en-SG" sz="1800" b="1"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61773408"/>
                  </a:ext>
                </a:extLst>
              </a:tr>
            </a:tbl>
          </a:graphicData>
        </a:graphic>
      </p:graphicFrame>
    </p:spTree>
    <p:extLst>
      <p:ext uri="{BB962C8B-B14F-4D97-AF65-F5344CB8AC3E}">
        <p14:creationId xmlns:p14="http://schemas.microsoft.com/office/powerpoint/2010/main" val="42511704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3068960"/>
            <a:ext cx="11238084" cy="305720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59</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US" sz="2800" dirty="0"/>
              <a:t>Bonus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888713323"/>
              </p:ext>
            </p:extLst>
          </p:nvPr>
        </p:nvGraphicFramePr>
        <p:xfrm>
          <a:off x="695400" y="1192853"/>
          <a:ext cx="5338204" cy="1645920"/>
        </p:xfrm>
        <a:graphic>
          <a:graphicData uri="http://schemas.openxmlformats.org/drawingml/2006/table">
            <a:tbl>
              <a:tblPr>
                <a:tableStyleId>{5940675A-B579-460E-94D1-54222C63F5DA}</a:tableStyleId>
              </a:tblPr>
              <a:tblGrid>
                <a:gridCol w="2844000">
                  <a:extLst>
                    <a:ext uri="{9D8B030D-6E8A-4147-A177-3AD203B41FA5}">
                      <a16:colId xmlns:a16="http://schemas.microsoft.com/office/drawing/2014/main" val="3679446110"/>
                    </a:ext>
                  </a:extLst>
                </a:gridCol>
                <a:gridCol w="1073269">
                  <a:extLst>
                    <a:ext uri="{9D8B030D-6E8A-4147-A177-3AD203B41FA5}">
                      <a16:colId xmlns:a16="http://schemas.microsoft.com/office/drawing/2014/main" val="1452562166"/>
                    </a:ext>
                  </a:extLst>
                </a:gridCol>
                <a:gridCol w="186329">
                  <a:extLst>
                    <a:ext uri="{9D8B030D-6E8A-4147-A177-3AD203B41FA5}">
                      <a16:colId xmlns:a16="http://schemas.microsoft.com/office/drawing/2014/main" val="4108943563"/>
                    </a:ext>
                  </a:extLst>
                </a:gridCol>
                <a:gridCol w="50365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217915604"/>
                    </a:ext>
                  </a:extLst>
                </a:gridCol>
              </a:tblGrid>
              <a:tr h="204023">
                <a:tc gridSpan="3">
                  <a:txBody>
                    <a:bodyPr/>
                    <a:lstStyle/>
                    <a:p>
                      <a:pPr algn="l" fontAlgn="ctr"/>
                      <a:r>
                        <a:rPr lang="en-US" sz="1200" b="1" i="0" u="none" strike="noStrike" dirty="0">
                          <a:solidFill>
                            <a:srgbClr val="000000"/>
                          </a:solidFill>
                          <a:effectLst/>
                          <a:latin typeface="+mn-lt"/>
                        </a:rPr>
                        <a:t>BONUS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rowSpan="5">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Calibri" panose="020F0502020204030204" pitchFamily="34" charset="0"/>
                        </a:rPr>
                        <a:t>Any special efforts within below categories that were not scored for in criteria?</a:t>
                      </a:r>
                      <a:br>
                        <a:rPr lang="en-US" sz="1200" b="1"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 Design and landscape</a:t>
                      </a:r>
                      <a:br>
                        <a:rPr lang="en-US" sz="1200" b="0"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 Community wellbeing &amp; engagement</a:t>
                      </a:r>
                      <a:br>
                        <a:rPr lang="en-US" sz="1200" b="0"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 Environmental sustainability</a:t>
                      </a:r>
                      <a:br>
                        <a:rPr lang="en-US" sz="1200" b="0"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 Biodiversity conservation</a:t>
                      </a:r>
                      <a:br>
                        <a:rPr lang="en-US" sz="1200" b="0"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 Maintenance</a:t>
                      </a:r>
                      <a:r>
                        <a:rPr lang="en-US" sz="1200" dirty="0"/>
                        <a:t> </a:t>
                      </a:r>
                      <a:endParaRPr lang="en-GB" sz="1200" dirty="0"/>
                    </a:p>
                  </a:txBody>
                  <a:tcPr marL="45720" marR="45720" anchor="ctr">
                    <a:noFill/>
                  </a:tcPr>
                </a:tc>
                <a:tc rowSpan="2">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5">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5">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vMerge="1">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vMerge="1">
                  <a:txBody>
                    <a:bodyPr/>
                    <a:lstStyle/>
                    <a:p>
                      <a:endParaRPr lang="en-GB"/>
                    </a:p>
                  </a:txBody>
                  <a:tcP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vMerge="1">
                  <a:txBody>
                    <a:bodyPr/>
                    <a:lstStyle/>
                    <a:p>
                      <a:pPr algn="l" fontAlgn="ctr"/>
                      <a:endParaRPr lang="en-GB" sz="1200" b="0" i="0" u="none" strike="noStrike" dirty="0">
                        <a:solidFill>
                          <a:srgbClr val="000000"/>
                        </a:solidFill>
                        <a:effectLst/>
                        <a:latin typeface="Calibri" panose="020F0502020204030204" pitchFamily="34" charset="0"/>
                      </a:endParaRPr>
                    </a:p>
                  </a:txBody>
                  <a:tcPr marL="45720" marR="45720" anchor="ctr">
                    <a:noFill/>
                  </a:tcPr>
                </a:tc>
                <a:tc rowSpan="2">
                  <a:txBody>
                    <a:bodyPr/>
                    <a:lstStyle/>
                    <a:p>
                      <a:pPr algn="l" fontAlgn="ctr"/>
                      <a:r>
                        <a:rPr lang="en-GB" sz="1200" b="0" i="0" u="none" strike="noStrike" dirty="0">
                          <a:solidFill>
                            <a:srgbClr val="000000"/>
                          </a:solidFill>
                          <a:effectLst/>
                          <a:latin typeface="Calibri" panose="020F0502020204030204" pitchFamily="34" charset="0"/>
                        </a:rPr>
                        <a:t>Moderate impact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407841142"/>
                  </a:ext>
                </a:extLst>
              </a:tr>
              <a:tr h="204023">
                <a:tc vMerge="1">
                  <a:txBody>
                    <a:bodyPr/>
                    <a:lstStyle/>
                    <a:p>
                      <a:pPr algn="l" fontAlgn="ctr"/>
                      <a:endParaRPr lang="en-GB"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endParaRPr lang="en-GB"/>
                    </a:p>
                  </a:txBody>
                  <a:tcPr>
                    <a:noFill/>
                  </a:tcPr>
                </a:tc>
                <a:tc>
                  <a:txBody>
                    <a:bodyPr/>
                    <a:lstStyle/>
                    <a:p>
                      <a:pPr algn="ctr" fontAlgn="ctr"/>
                      <a:r>
                        <a:rPr lang="en-GB" sz="1200" b="0" i="0" u="none" strike="noStrike" dirty="0">
                          <a:solidFill>
                            <a:srgbClr val="000000"/>
                          </a:solidFill>
                          <a:effectLst/>
                          <a:latin typeface="Calibri" panose="020F0502020204030204" pitchFamily="34" charset="0"/>
                        </a:rPr>
                        <a:t>4</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59798929"/>
                  </a:ext>
                </a:extLst>
              </a:tr>
              <a:tr h="204023">
                <a:tc vMerge="1">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5</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bl>
          </a:graphicData>
        </a:graphic>
      </p:graphicFrame>
      <p:sp>
        <p:nvSpPr>
          <p:cNvPr id="2" name="Footer Placeholder 1">
            <a:extLst>
              <a:ext uri="{FF2B5EF4-FFF2-40B4-BE49-F238E27FC236}">
                <a16:creationId xmlns:a16="http://schemas.microsoft.com/office/drawing/2014/main" id="{81815E3D-A07A-1E7F-F2BE-68CF8C639D04}"/>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473986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6</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1: Design &amp; Landscape</a:t>
            </a:r>
            <a:br>
              <a:rPr lang="en-SG" sz="2800" dirty="0"/>
            </a:br>
            <a:r>
              <a:rPr lang="en-SG" sz="2000" dirty="0"/>
              <a:t>1.2 User Comfort</a:t>
            </a:r>
          </a:p>
        </p:txBody>
      </p:sp>
      <p:graphicFrame>
        <p:nvGraphicFramePr>
          <p:cNvPr id="9" name="Table 8">
            <a:extLst>
              <a:ext uri="{FF2B5EF4-FFF2-40B4-BE49-F238E27FC236}">
                <a16:creationId xmlns:a16="http://schemas.microsoft.com/office/drawing/2014/main" id="{87B01330-0B15-4033-A422-3B6C61E84909}"/>
              </a:ext>
            </a:extLst>
          </p:cNvPr>
          <p:cNvGraphicFramePr>
            <a:graphicFrameLocks noGrp="1"/>
          </p:cNvGraphicFramePr>
          <p:nvPr>
            <p:extLst>
              <p:ext uri="{D42A27DB-BD31-4B8C-83A1-F6EECF244321}">
                <p14:modId xmlns:p14="http://schemas.microsoft.com/office/powerpoint/2010/main" val="223581643"/>
              </p:ext>
            </p:extLst>
          </p:nvPr>
        </p:nvGraphicFramePr>
        <p:xfrm>
          <a:off x="695400" y="1124744"/>
          <a:ext cx="5380117" cy="1097280"/>
        </p:xfrm>
        <a:graphic>
          <a:graphicData uri="http://schemas.openxmlformats.org/drawingml/2006/table">
            <a:tbl>
              <a:tblPr>
                <a:tableStyleId>{5940675A-B579-460E-94D1-54222C63F5DA}</a:tableStyleId>
              </a:tblPr>
              <a:tblGrid>
                <a:gridCol w="3672408">
                  <a:extLst>
                    <a:ext uri="{9D8B030D-6E8A-4147-A177-3AD203B41FA5}">
                      <a16:colId xmlns:a16="http://schemas.microsoft.com/office/drawing/2014/main" val="3679446110"/>
                    </a:ext>
                  </a:extLst>
                </a:gridCol>
                <a:gridCol w="486969">
                  <a:extLst>
                    <a:ext uri="{9D8B030D-6E8A-4147-A177-3AD203B41FA5}">
                      <a16:colId xmlns:a16="http://schemas.microsoft.com/office/drawing/2014/main" val="2968679747"/>
                    </a:ext>
                  </a:extLst>
                </a:gridCol>
                <a:gridCol w="48979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931394248"/>
                    </a:ext>
                  </a:extLst>
                </a:gridCol>
              </a:tblGrid>
              <a:tr h="190330">
                <a:tc gridSpan="2">
                  <a:txBody>
                    <a:bodyPr/>
                    <a:lstStyle/>
                    <a:p>
                      <a:pPr algn="l" fontAlgn="ctr"/>
                      <a:r>
                        <a:rPr lang="en-US" sz="1200" b="1" i="0" u="none" strike="noStrike" dirty="0">
                          <a:solidFill>
                            <a:srgbClr val="000000"/>
                          </a:solidFill>
                          <a:effectLst/>
                          <a:latin typeface="Calibri" panose="020F0502020204030204" pitchFamily="34" charset="0"/>
                        </a:rPr>
                        <a:t>1.2a Percentage of paths and open spaces shaded by vegetation</a:t>
                      </a:r>
                    </a:p>
                  </a:txBody>
                  <a:tcPr marL="45720" marR="45720" anchor="ctr">
                    <a:solidFill>
                      <a:schemeClr val="bg1">
                        <a:lumMod val="85000"/>
                      </a:schemeClr>
                    </a:solidFill>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190330">
                <a:tc>
                  <a:txBody>
                    <a:bodyPr/>
                    <a:lstStyle/>
                    <a:p>
                      <a:pPr algn="ctr" fontAlgn="ctr"/>
                      <a:r>
                        <a:rPr lang="en-GB" sz="1200" b="0" i="0" u="none" strike="noStrike" dirty="0">
                          <a:solidFill>
                            <a:srgbClr val="000000"/>
                          </a:solidFill>
                          <a:effectLst/>
                          <a:latin typeface="Calibri" panose="020F0502020204030204" pitchFamily="34" charset="0"/>
                        </a:rPr>
                        <a:t>&lt;30%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64610">
                <a:tc>
                  <a:txBody>
                    <a:bodyPr/>
                    <a:lstStyle/>
                    <a:p>
                      <a:pPr algn="ctr" fontAlgn="ctr"/>
                      <a:r>
                        <a:rPr lang="en-GB" sz="1200" b="0" i="0" u="none" strike="noStrike" dirty="0">
                          <a:solidFill>
                            <a:srgbClr val="000000"/>
                          </a:solidFill>
                          <a:effectLst/>
                          <a:latin typeface="Calibri" panose="020F0502020204030204" pitchFamily="34" charset="0"/>
                        </a:rPr>
                        <a:t>30 - 70%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190330">
                <a:tc>
                  <a:txBody>
                    <a:bodyPr/>
                    <a:lstStyle/>
                    <a:p>
                      <a:pPr algn="ctr" fontAlgn="ctr"/>
                      <a:r>
                        <a:rPr lang="en-GB" sz="1200" b="0" i="0" u="none" strike="noStrike" dirty="0">
                          <a:solidFill>
                            <a:srgbClr val="000000"/>
                          </a:solidFill>
                          <a:effectLst/>
                          <a:latin typeface="Calibri" panose="020F0502020204030204" pitchFamily="34" charset="0"/>
                        </a:rPr>
                        <a:t>&gt;70%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4E57B95B-9C5B-6D1E-0B18-29E8651403B1}"/>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73911294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D5C025-2E61-4E3F-992C-E2C7C4DBA914}"/>
              </a:ext>
            </a:extLst>
          </p:cNvPr>
          <p:cNvSpPr>
            <a:spLocks noGrp="1"/>
          </p:cNvSpPr>
          <p:nvPr>
            <p:ph type="title"/>
          </p:nvPr>
        </p:nvSpPr>
        <p:spPr/>
        <p:txBody>
          <a:bodyPr>
            <a:normAutofit/>
          </a:bodyPr>
          <a:lstStyle/>
          <a:p>
            <a:r>
              <a:rPr lang="en-SG" dirty="0"/>
              <a:t>SCORES SUMMARY</a:t>
            </a:r>
          </a:p>
        </p:txBody>
      </p:sp>
      <p:sp>
        <p:nvSpPr>
          <p:cNvPr id="2" name="Slide Number Placeholder 1">
            <a:extLst>
              <a:ext uri="{FF2B5EF4-FFF2-40B4-BE49-F238E27FC236}">
                <a16:creationId xmlns:a16="http://schemas.microsoft.com/office/drawing/2014/main" id="{A4CECEE4-8536-4FC3-ADC9-EF3987B3A382}"/>
              </a:ext>
            </a:extLst>
          </p:cNvPr>
          <p:cNvSpPr>
            <a:spLocks noGrp="1"/>
          </p:cNvSpPr>
          <p:nvPr>
            <p:ph type="sldNum" sz="quarter" idx="12"/>
          </p:nvPr>
        </p:nvSpPr>
        <p:spPr/>
        <p:txBody>
          <a:bodyPr/>
          <a:lstStyle/>
          <a:p>
            <a:fld id="{E5C8A926-C928-45A2-9802-20D0E491F10B}" type="slidenum">
              <a:rPr lang="en-GB" smtClean="0"/>
              <a:pPr/>
              <a:t>60</a:t>
            </a:fld>
            <a:endParaRPr lang="en-GB" dirty="0"/>
          </a:p>
        </p:txBody>
      </p:sp>
      <p:graphicFrame>
        <p:nvGraphicFramePr>
          <p:cNvPr id="3" name="Table 12">
            <a:extLst>
              <a:ext uri="{FF2B5EF4-FFF2-40B4-BE49-F238E27FC236}">
                <a16:creationId xmlns:a16="http://schemas.microsoft.com/office/drawing/2014/main" id="{DC1789FD-14EB-BD10-4AE7-63CC9BD1EADA}"/>
              </a:ext>
            </a:extLst>
          </p:cNvPr>
          <p:cNvGraphicFramePr>
            <a:graphicFrameLocks noGrp="1"/>
          </p:cNvGraphicFramePr>
          <p:nvPr>
            <p:extLst>
              <p:ext uri="{D42A27DB-BD31-4B8C-83A1-F6EECF244321}">
                <p14:modId xmlns:p14="http://schemas.microsoft.com/office/powerpoint/2010/main" val="1490253567"/>
              </p:ext>
            </p:extLst>
          </p:nvPr>
        </p:nvGraphicFramePr>
        <p:xfrm>
          <a:off x="767408" y="1772816"/>
          <a:ext cx="10100757" cy="4340860"/>
        </p:xfrm>
        <a:graphic>
          <a:graphicData uri="http://schemas.openxmlformats.org/drawingml/2006/table">
            <a:tbl>
              <a:tblPr firstRow="1" bandRow="1">
                <a:tableStyleId>{9D7B26C5-4107-4FEC-AEDC-1716B250A1EF}</a:tableStyleId>
              </a:tblPr>
              <a:tblGrid>
                <a:gridCol w="592455">
                  <a:extLst>
                    <a:ext uri="{9D8B030D-6E8A-4147-A177-3AD203B41FA5}">
                      <a16:colId xmlns:a16="http://schemas.microsoft.com/office/drawing/2014/main" val="1776648508"/>
                    </a:ext>
                  </a:extLst>
                </a:gridCol>
                <a:gridCol w="4228910">
                  <a:extLst>
                    <a:ext uri="{9D8B030D-6E8A-4147-A177-3AD203B41FA5}">
                      <a16:colId xmlns:a16="http://schemas.microsoft.com/office/drawing/2014/main" val="867132773"/>
                    </a:ext>
                  </a:extLst>
                </a:gridCol>
                <a:gridCol w="2016000">
                  <a:extLst>
                    <a:ext uri="{9D8B030D-6E8A-4147-A177-3AD203B41FA5}">
                      <a16:colId xmlns:a16="http://schemas.microsoft.com/office/drawing/2014/main" val="4234092641"/>
                    </a:ext>
                  </a:extLst>
                </a:gridCol>
                <a:gridCol w="1631696">
                  <a:extLst>
                    <a:ext uri="{9D8B030D-6E8A-4147-A177-3AD203B41FA5}">
                      <a16:colId xmlns:a16="http://schemas.microsoft.com/office/drawing/2014/main" val="4280387688"/>
                    </a:ext>
                  </a:extLst>
                </a:gridCol>
                <a:gridCol w="1631696">
                  <a:extLst>
                    <a:ext uri="{9D8B030D-6E8A-4147-A177-3AD203B41FA5}">
                      <a16:colId xmlns:a16="http://schemas.microsoft.com/office/drawing/2014/main" val="809490963"/>
                    </a:ext>
                  </a:extLst>
                </a:gridCol>
              </a:tblGrid>
              <a:tr h="370840">
                <a:tc>
                  <a:txBody>
                    <a:bodyPr/>
                    <a:lstStyle/>
                    <a:p>
                      <a:pPr algn="l" fontAlgn="ctr"/>
                      <a:r>
                        <a:rPr lang="en-SG" dirty="0"/>
                        <a:t>S/N</a:t>
                      </a:r>
                    </a:p>
                  </a:txBody>
                  <a:tcPr anchor="ctr"/>
                </a:tc>
                <a:tc>
                  <a:txBody>
                    <a:bodyPr/>
                    <a:lstStyle/>
                    <a:p>
                      <a:pPr algn="l" fontAlgn="ctr"/>
                      <a:r>
                        <a:rPr lang="en-SG" dirty="0"/>
                        <a:t>CRITERIA</a:t>
                      </a:r>
                    </a:p>
                  </a:txBody>
                  <a:tcPr anchor="ctr"/>
                </a:tc>
                <a:tc>
                  <a:txBody>
                    <a:bodyPr/>
                    <a:lstStyle/>
                    <a:p>
                      <a:pPr algn="ctr" fontAlgn="ctr"/>
                      <a:r>
                        <a:rPr lang="en-SG" dirty="0"/>
                        <a:t>TOTAL APPLICABLE SCORE</a:t>
                      </a:r>
                    </a:p>
                  </a:txBody>
                  <a:tcPr anchor="ctr"/>
                </a:tc>
                <a:tc>
                  <a:txBody>
                    <a:bodyPr/>
                    <a:lstStyle/>
                    <a:p>
                      <a:pPr algn="ctr" fontAlgn="ctr"/>
                      <a:r>
                        <a:rPr lang="en-SG" dirty="0"/>
                        <a:t>SELF-ASSESSED SCORE</a:t>
                      </a:r>
                    </a:p>
                  </a:txBody>
                  <a:tcPr anchor="ctr"/>
                </a:tc>
                <a:tc>
                  <a:txBody>
                    <a:bodyPr/>
                    <a:lstStyle/>
                    <a:p>
                      <a:pPr algn="ctr" fontAlgn="ctr"/>
                      <a:r>
                        <a:rPr lang="en-SG" dirty="0"/>
                        <a:t>ASSESSORS’ SCORE</a:t>
                      </a:r>
                    </a:p>
                  </a:txBody>
                  <a:tcPr anchor="ctr"/>
                </a:tc>
                <a:extLst>
                  <a:ext uri="{0D108BD9-81ED-4DB2-BD59-A6C34878D82A}">
                    <a16:rowId xmlns:a16="http://schemas.microsoft.com/office/drawing/2014/main" val="3855183408"/>
                  </a:ext>
                </a:extLst>
              </a:tr>
              <a:tr h="370840">
                <a:tc>
                  <a:txBody>
                    <a:bodyPr/>
                    <a:lstStyle/>
                    <a:p>
                      <a:pPr algn="l" fontAlgn="b"/>
                      <a:r>
                        <a:rPr lang="en-SG" dirty="0"/>
                        <a:t>1</a:t>
                      </a:r>
                    </a:p>
                  </a:txBody>
                  <a:tcPr anchor="b"/>
                </a:tc>
                <a:tc>
                  <a:txBody>
                    <a:bodyPr/>
                    <a:lstStyle/>
                    <a:p>
                      <a:pPr algn="l" fontAlgn="b"/>
                      <a:r>
                        <a:rPr lang="en-SG" dirty="0"/>
                        <a:t>DESIGN &amp; LANDSCAPE</a:t>
                      </a:r>
                    </a:p>
                  </a:txBody>
                  <a:tcPr anchor="b"/>
                </a:tc>
                <a:tc>
                  <a:txBody>
                    <a:bodyPr/>
                    <a:lstStyle/>
                    <a:p>
                      <a:pPr algn="ctr" fontAlgn="b"/>
                      <a:r>
                        <a:rPr lang="en-SG" dirty="0"/>
                        <a:t>17</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4176690377"/>
                  </a:ext>
                </a:extLst>
              </a:tr>
              <a:tr h="370840">
                <a:tc>
                  <a:txBody>
                    <a:bodyPr/>
                    <a:lstStyle/>
                    <a:p>
                      <a:pPr algn="l" fontAlgn="b"/>
                      <a:r>
                        <a:rPr lang="en-SG" dirty="0"/>
                        <a:t>2</a:t>
                      </a:r>
                    </a:p>
                  </a:txBody>
                  <a:tcPr anchor="b"/>
                </a:tc>
                <a:tc>
                  <a:txBody>
                    <a:bodyPr/>
                    <a:lstStyle/>
                    <a:p>
                      <a:pPr algn="l" fontAlgn="b"/>
                      <a:r>
                        <a:rPr lang="en-SG" dirty="0"/>
                        <a:t>ACCESSIBILITY</a:t>
                      </a:r>
                    </a:p>
                  </a:txBody>
                  <a:tcPr anchor="b"/>
                </a:tc>
                <a:tc>
                  <a:txBody>
                    <a:bodyPr/>
                    <a:lstStyle/>
                    <a:p>
                      <a:pPr algn="ctr" fontAlgn="b"/>
                      <a:r>
                        <a:rPr lang="en-SG" dirty="0"/>
                        <a:t>13</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206241522"/>
                  </a:ext>
                </a:extLst>
              </a:tr>
              <a:tr h="370840">
                <a:tc>
                  <a:txBody>
                    <a:bodyPr/>
                    <a:lstStyle/>
                    <a:p>
                      <a:pPr algn="l" fontAlgn="b"/>
                      <a:r>
                        <a:rPr lang="en-SG" dirty="0"/>
                        <a:t>3</a:t>
                      </a:r>
                    </a:p>
                  </a:txBody>
                  <a:tcPr anchor="b"/>
                </a:tc>
                <a:tc>
                  <a:txBody>
                    <a:bodyPr/>
                    <a:lstStyle/>
                    <a:p>
                      <a:pPr algn="l" fontAlgn="b"/>
                      <a:r>
                        <a:rPr lang="en-SG" dirty="0"/>
                        <a:t>COMMUNITY WELLBEING &amp; ENGAGEMENT</a:t>
                      </a:r>
                    </a:p>
                  </a:txBody>
                  <a:tcPr anchor="b"/>
                </a:tc>
                <a:tc>
                  <a:txBody>
                    <a:bodyPr/>
                    <a:lstStyle/>
                    <a:p>
                      <a:pPr algn="ctr" fontAlgn="b"/>
                      <a:r>
                        <a:rPr lang="en-SG" dirty="0"/>
                        <a:t>27</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4104420468"/>
                  </a:ext>
                </a:extLst>
              </a:tr>
              <a:tr h="370840">
                <a:tc>
                  <a:txBody>
                    <a:bodyPr/>
                    <a:lstStyle/>
                    <a:p>
                      <a:pPr algn="l" fontAlgn="b"/>
                      <a:r>
                        <a:rPr lang="en-SG" dirty="0"/>
                        <a:t>4</a:t>
                      </a:r>
                    </a:p>
                  </a:txBody>
                  <a:tcPr anchor="b"/>
                </a:tc>
                <a:tc>
                  <a:txBody>
                    <a:bodyPr/>
                    <a:lstStyle/>
                    <a:p>
                      <a:pPr algn="l" fontAlgn="b"/>
                      <a:r>
                        <a:rPr lang="en-SG" dirty="0"/>
                        <a:t>ENVIRONMENTAL SUSTAINABILITY</a:t>
                      </a:r>
                    </a:p>
                  </a:txBody>
                  <a:tcPr anchor="b"/>
                </a:tc>
                <a:tc>
                  <a:txBody>
                    <a:bodyPr/>
                    <a:lstStyle/>
                    <a:p>
                      <a:pPr algn="ctr" fontAlgn="b"/>
                      <a:r>
                        <a:rPr lang="en-SG" dirty="0"/>
                        <a:t>28</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3095971924"/>
                  </a:ext>
                </a:extLst>
              </a:tr>
              <a:tr h="370840">
                <a:tc>
                  <a:txBody>
                    <a:bodyPr/>
                    <a:lstStyle/>
                    <a:p>
                      <a:pPr algn="l" fontAlgn="b"/>
                      <a:r>
                        <a:rPr lang="en-SG" dirty="0"/>
                        <a:t>5</a:t>
                      </a:r>
                    </a:p>
                  </a:txBody>
                  <a:tcPr anchor="b"/>
                </a:tc>
                <a:tc>
                  <a:txBody>
                    <a:bodyPr/>
                    <a:lstStyle/>
                    <a:p>
                      <a:pPr algn="l" fontAlgn="b"/>
                      <a:r>
                        <a:rPr lang="en-SG" dirty="0"/>
                        <a:t>BIODIVERSITY CONSERVATION</a:t>
                      </a:r>
                    </a:p>
                  </a:txBody>
                  <a:tcPr anchor="b"/>
                </a:tc>
                <a:tc>
                  <a:txBody>
                    <a:bodyPr/>
                    <a:lstStyle/>
                    <a:p>
                      <a:pPr algn="ctr" fontAlgn="b"/>
                      <a:r>
                        <a:rPr lang="en-SG" dirty="0"/>
                        <a:t>20</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781577996"/>
                  </a:ext>
                </a:extLst>
              </a:tr>
              <a:tr h="370840">
                <a:tc>
                  <a:txBody>
                    <a:bodyPr/>
                    <a:lstStyle/>
                    <a:p>
                      <a:pPr algn="l" fontAlgn="b"/>
                      <a:r>
                        <a:rPr lang="en-SG" dirty="0"/>
                        <a:t>6</a:t>
                      </a:r>
                    </a:p>
                  </a:txBody>
                  <a:tcPr anchor="b"/>
                </a:tc>
                <a:tc>
                  <a:txBody>
                    <a:bodyPr/>
                    <a:lstStyle/>
                    <a:p>
                      <a:pPr algn="l" fontAlgn="b"/>
                      <a:r>
                        <a:rPr lang="en-SG" dirty="0"/>
                        <a:t>MAINTENANCE</a:t>
                      </a:r>
                    </a:p>
                  </a:txBody>
                  <a:tcPr anchor="b"/>
                </a:tc>
                <a:tc>
                  <a:txBody>
                    <a:bodyPr/>
                    <a:lstStyle/>
                    <a:p>
                      <a:pPr algn="ctr" fontAlgn="b"/>
                      <a:r>
                        <a:rPr lang="en-SG" dirty="0"/>
                        <a:t>33</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260589494"/>
                  </a:ext>
                </a:extLst>
              </a:tr>
              <a:tr h="370840">
                <a:tc>
                  <a:txBody>
                    <a:bodyPr/>
                    <a:lstStyle/>
                    <a:p>
                      <a:pPr algn="l" fontAlgn="b"/>
                      <a:r>
                        <a:rPr lang="en-SG" dirty="0"/>
                        <a:t>7</a:t>
                      </a:r>
                    </a:p>
                  </a:txBody>
                  <a:tcPr anchor="b">
                    <a:lnB w="12700" cap="flat" cmpd="sng" algn="ctr">
                      <a:solidFill>
                        <a:schemeClr val="tx1"/>
                      </a:solidFill>
                      <a:prstDash val="solid"/>
                      <a:round/>
                      <a:headEnd type="none" w="med" len="med"/>
                      <a:tailEnd type="none" w="med" len="med"/>
                    </a:lnB>
                  </a:tcPr>
                </a:tc>
                <a:tc>
                  <a:txBody>
                    <a:bodyPr/>
                    <a:lstStyle/>
                    <a:p>
                      <a:pPr algn="l" fontAlgn="b"/>
                      <a:r>
                        <a:rPr lang="en-SG" dirty="0"/>
                        <a:t>BONUS</a:t>
                      </a:r>
                    </a:p>
                  </a:txBody>
                  <a:tcPr anchor="b">
                    <a:lnB w="12700" cap="flat" cmpd="sng" algn="ctr">
                      <a:solidFill>
                        <a:schemeClr val="tx1"/>
                      </a:solidFill>
                      <a:prstDash val="solid"/>
                      <a:round/>
                      <a:headEnd type="none" w="med" len="med"/>
                      <a:tailEnd type="none" w="med" len="med"/>
                    </a:lnB>
                  </a:tcPr>
                </a:tc>
                <a:tc>
                  <a:txBody>
                    <a:bodyPr/>
                    <a:lstStyle/>
                    <a:p>
                      <a:pPr algn="ctr" fontAlgn="b"/>
                      <a:r>
                        <a:rPr lang="en-SG" dirty="0"/>
                        <a:t>5</a:t>
                      </a:r>
                    </a:p>
                  </a:txBody>
                  <a:tcPr anchor="b">
                    <a:lnB w="12700" cap="flat" cmpd="sng" algn="ctr">
                      <a:solidFill>
                        <a:schemeClr val="tx1"/>
                      </a:solidFill>
                      <a:prstDash val="solid"/>
                      <a:round/>
                      <a:headEnd type="none" w="med" len="med"/>
                      <a:tailEnd type="none" w="med" len="med"/>
                    </a:lnB>
                  </a:tcPr>
                </a:tc>
                <a:tc>
                  <a:txBody>
                    <a:bodyPr/>
                    <a:lstStyle/>
                    <a:p>
                      <a:pPr algn="ctr" fontAlgn="b"/>
                      <a:r>
                        <a:rPr lang="en-SG" dirty="0"/>
                        <a:t>X</a:t>
                      </a:r>
                    </a:p>
                  </a:txBody>
                  <a:tcPr anchor="b">
                    <a:lnB w="12700" cap="flat" cmpd="sng" algn="ctr">
                      <a:solidFill>
                        <a:schemeClr val="tx1"/>
                      </a:solidFill>
                      <a:prstDash val="solid"/>
                      <a:round/>
                      <a:headEnd type="none" w="med" len="med"/>
                      <a:tailEnd type="none" w="med" len="med"/>
                    </a:lnB>
                  </a:tcPr>
                </a:tc>
                <a:tc>
                  <a:txBody>
                    <a:bodyPr/>
                    <a:lstStyle/>
                    <a:p>
                      <a:pPr algn="ctr" fontAlgn="b"/>
                      <a:endParaRPr lang="en-SG" dirty="0"/>
                    </a:p>
                  </a:txBody>
                  <a:tcPr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994743"/>
                  </a:ext>
                </a:extLst>
              </a:tr>
              <a:tr h="370840">
                <a:tc>
                  <a:txBody>
                    <a:bodyPr/>
                    <a:lstStyle/>
                    <a:p>
                      <a:endParaRPr lang="en-SG" b="1" dirty="0"/>
                    </a:p>
                  </a:txBody>
                  <a:tcPr>
                    <a:lnT w="12700" cap="flat" cmpd="sng" algn="ctr">
                      <a:solidFill>
                        <a:schemeClr val="tx1"/>
                      </a:solidFill>
                      <a:prstDash val="solid"/>
                      <a:round/>
                      <a:headEnd type="none" w="med" len="med"/>
                      <a:tailEnd type="none" w="med" len="med"/>
                    </a:lnT>
                  </a:tcPr>
                </a:tc>
                <a:tc>
                  <a:txBody>
                    <a:bodyPr/>
                    <a:lstStyle/>
                    <a:p>
                      <a:pPr algn="r" fontAlgn="ctr"/>
                      <a:r>
                        <a:rPr lang="en-SG" b="1" dirty="0"/>
                        <a:t>TOTAL</a:t>
                      </a:r>
                    </a:p>
                  </a:txBody>
                  <a:tcPr marL="7620" marR="7620" marT="7620" marB="0">
                    <a:lnT w="12700" cap="flat" cmpd="sng" algn="ctr">
                      <a:solidFill>
                        <a:schemeClr val="tx1"/>
                      </a:solidFill>
                      <a:prstDash val="solid"/>
                      <a:round/>
                      <a:headEnd type="none" w="med" len="med"/>
                      <a:tailEnd type="none" w="med" len="med"/>
                    </a:lnT>
                  </a:tcPr>
                </a:tc>
                <a:tc>
                  <a:txBody>
                    <a:bodyPr/>
                    <a:lstStyle/>
                    <a:p>
                      <a:pPr algn="ctr" fontAlgn="ctr"/>
                      <a:r>
                        <a:rPr lang="en-SG" b="1" dirty="0"/>
                        <a:t>XXX</a:t>
                      </a:r>
                    </a:p>
                  </a:txBody>
                  <a:tcPr marL="7620" marR="7620" marT="7620" marB="0">
                    <a:lnT w="12700" cap="flat" cmpd="sng" algn="ctr">
                      <a:solidFill>
                        <a:schemeClr val="tx1"/>
                      </a:solidFill>
                      <a:prstDash val="solid"/>
                      <a:round/>
                      <a:headEnd type="none" w="med" len="med"/>
                      <a:tailEnd type="none" w="med" len="med"/>
                    </a:lnT>
                  </a:tcPr>
                </a:tc>
                <a:tc>
                  <a:txBody>
                    <a:bodyPr/>
                    <a:lstStyle/>
                    <a:p>
                      <a:pPr algn="ctr" fontAlgn="ctr"/>
                      <a:r>
                        <a:rPr lang="en-SG" b="1" dirty="0"/>
                        <a:t>XXX</a:t>
                      </a:r>
                    </a:p>
                    <a:p>
                      <a:pPr algn="ctr" fontAlgn="ctr"/>
                      <a:r>
                        <a:rPr lang="en-SG" b="1" dirty="0"/>
                        <a:t>Certified/Silver/Gold/Platinum (XX%)</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endParaRPr lang="en-SG" b="1" dirty="0"/>
                    </a:p>
                  </a:txBody>
                  <a:tcPr marL="7620" marR="7620" marT="762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223071660"/>
                  </a:ext>
                </a:extLst>
              </a:tr>
            </a:tbl>
          </a:graphicData>
        </a:graphic>
      </p:graphicFrame>
      <p:sp>
        <p:nvSpPr>
          <p:cNvPr id="4" name="Footer Placeholder 3">
            <a:extLst>
              <a:ext uri="{FF2B5EF4-FFF2-40B4-BE49-F238E27FC236}">
                <a16:creationId xmlns:a16="http://schemas.microsoft.com/office/drawing/2014/main" id="{F13EB109-01A6-E019-5F7E-61A4A0B95317}"/>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34317387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Thank you</a:t>
            </a:r>
          </a:p>
        </p:txBody>
      </p:sp>
      <p:sp>
        <p:nvSpPr>
          <p:cNvPr id="3" name="Subtitle 2">
            <a:extLst>
              <a:ext uri="{FF2B5EF4-FFF2-40B4-BE49-F238E27FC236}">
                <a16:creationId xmlns:a16="http://schemas.microsoft.com/office/drawing/2014/main" id="{756C162C-CF6F-4BD8-8DC4-97FFB4717A26}"/>
              </a:ext>
            </a:extLst>
          </p:cNvPr>
          <p:cNvSpPr>
            <a:spLocks noGrp="1"/>
          </p:cNvSpPr>
          <p:nvPr>
            <p:ph type="subTitle" idx="1"/>
          </p:nvPr>
        </p:nvSpPr>
        <p:spPr/>
        <p:txBody>
          <a:bodyPr/>
          <a:lstStyle/>
          <a:p>
            <a:endParaRPr lang="en-SG" dirty="0"/>
          </a:p>
        </p:txBody>
      </p:sp>
      <p:sp>
        <p:nvSpPr>
          <p:cNvPr id="4" name="Slide Number Placeholder 3">
            <a:extLst>
              <a:ext uri="{FF2B5EF4-FFF2-40B4-BE49-F238E27FC236}">
                <a16:creationId xmlns:a16="http://schemas.microsoft.com/office/drawing/2014/main" id="{4778591A-838D-4F2A-AE17-3C12FA0E17F6}"/>
              </a:ext>
            </a:extLst>
          </p:cNvPr>
          <p:cNvSpPr>
            <a:spLocks noGrp="1"/>
          </p:cNvSpPr>
          <p:nvPr>
            <p:ph type="sldNum" sz="quarter" idx="12"/>
          </p:nvPr>
        </p:nvSpPr>
        <p:spPr/>
        <p:txBody>
          <a:bodyPr/>
          <a:lstStyle/>
          <a:p>
            <a:fld id="{E5C8A926-C928-45A2-9802-20D0E491F10B}" type="slidenum">
              <a:rPr lang="en-GB" smtClean="0"/>
              <a:pPr/>
              <a:t>61</a:t>
            </a:fld>
            <a:endParaRPr lang="en-GB" dirty="0"/>
          </a:p>
        </p:txBody>
      </p:sp>
      <p:sp>
        <p:nvSpPr>
          <p:cNvPr id="5" name="Footer Placeholder 4">
            <a:extLst>
              <a:ext uri="{FF2B5EF4-FFF2-40B4-BE49-F238E27FC236}">
                <a16:creationId xmlns:a16="http://schemas.microsoft.com/office/drawing/2014/main" id="{DC8ABDC7-8750-27F5-EF37-440FBE501708}"/>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964157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7</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1: Design &amp; Landscape</a:t>
            </a:r>
            <a:br>
              <a:rPr lang="en-SG" sz="2800" dirty="0"/>
            </a:br>
            <a:r>
              <a:rPr lang="en-SG" sz="2000" dirty="0"/>
              <a:t>1.2 User Comfort</a:t>
            </a:r>
          </a:p>
        </p:txBody>
      </p:sp>
      <p:graphicFrame>
        <p:nvGraphicFramePr>
          <p:cNvPr id="11" name="Table 10">
            <a:extLst>
              <a:ext uri="{FF2B5EF4-FFF2-40B4-BE49-F238E27FC236}">
                <a16:creationId xmlns:a16="http://schemas.microsoft.com/office/drawing/2014/main" id="{B2389003-FB0F-4847-9CF4-3C48718F758F}"/>
              </a:ext>
            </a:extLst>
          </p:cNvPr>
          <p:cNvGraphicFramePr>
            <a:graphicFrameLocks noGrp="1"/>
          </p:cNvGraphicFramePr>
          <p:nvPr>
            <p:extLst>
              <p:ext uri="{D42A27DB-BD31-4B8C-83A1-F6EECF244321}">
                <p14:modId xmlns:p14="http://schemas.microsoft.com/office/powerpoint/2010/main" val="2891764361"/>
              </p:ext>
            </p:extLst>
          </p:nvPr>
        </p:nvGraphicFramePr>
        <p:xfrm>
          <a:off x="700809" y="1340768"/>
          <a:ext cx="6584249" cy="1097280"/>
        </p:xfrm>
        <a:graphic>
          <a:graphicData uri="http://schemas.openxmlformats.org/drawingml/2006/table">
            <a:tbl>
              <a:tblPr>
                <a:tableStyleId>{5940675A-B579-460E-94D1-54222C63F5DA}</a:tableStyleId>
              </a:tblPr>
              <a:tblGrid>
                <a:gridCol w="714671">
                  <a:extLst>
                    <a:ext uri="{9D8B030D-6E8A-4147-A177-3AD203B41FA5}">
                      <a16:colId xmlns:a16="http://schemas.microsoft.com/office/drawing/2014/main" val="3679446110"/>
                    </a:ext>
                  </a:extLst>
                </a:gridCol>
                <a:gridCol w="4428000">
                  <a:extLst>
                    <a:ext uri="{9D8B030D-6E8A-4147-A177-3AD203B41FA5}">
                      <a16:colId xmlns:a16="http://schemas.microsoft.com/office/drawing/2014/main" val="3315340641"/>
                    </a:ext>
                  </a:extLst>
                </a:gridCol>
                <a:gridCol w="204153">
                  <a:extLst>
                    <a:ext uri="{9D8B030D-6E8A-4147-A177-3AD203B41FA5}">
                      <a16:colId xmlns:a16="http://schemas.microsoft.com/office/drawing/2014/main" val="1174644238"/>
                    </a:ext>
                  </a:extLst>
                </a:gridCol>
                <a:gridCol w="50647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154012550"/>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1.2b Thermal comfort</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Demonstrated some efforts to improve thermal comfort</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Demonstrated moderate efforts to improve thermal comfort</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Demonstrated strong efforts to significantly improve thermal comfort</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09BD46A0-0108-380D-5C9D-4B6E0159BACC}"/>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691953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8</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1: Design &amp; Landscape</a:t>
            </a:r>
            <a:br>
              <a:rPr lang="en-SG" sz="2800" dirty="0"/>
            </a:br>
            <a:r>
              <a:rPr lang="en-SG" sz="2000" dirty="0"/>
              <a:t>1.2 User Comfort</a:t>
            </a:r>
          </a:p>
        </p:txBody>
      </p:sp>
      <p:graphicFrame>
        <p:nvGraphicFramePr>
          <p:cNvPr id="11" name="Table 10">
            <a:extLst>
              <a:ext uri="{FF2B5EF4-FFF2-40B4-BE49-F238E27FC236}">
                <a16:creationId xmlns:a16="http://schemas.microsoft.com/office/drawing/2014/main" id="{B2389003-FB0F-4847-9CF4-3C48718F758F}"/>
              </a:ext>
            </a:extLst>
          </p:cNvPr>
          <p:cNvGraphicFramePr>
            <a:graphicFrameLocks noGrp="1"/>
          </p:cNvGraphicFramePr>
          <p:nvPr>
            <p:extLst>
              <p:ext uri="{D42A27DB-BD31-4B8C-83A1-F6EECF244321}">
                <p14:modId xmlns:p14="http://schemas.microsoft.com/office/powerpoint/2010/main" val="4192726810"/>
              </p:ext>
            </p:extLst>
          </p:nvPr>
        </p:nvGraphicFramePr>
        <p:xfrm>
          <a:off x="700809" y="1340768"/>
          <a:ext cx="7468405" cy="1097280"/>
        </p:xfrm>
        <a:graphic>
          <a:graphicData uri="http://schemas.openxmlformats.org/drawingml/2006/table">
            <a:tbl>
              <a:tblPr>
                <a:tableStyleId>{5940675A-B579-460E-94D1-54222C63F5DA}</a:tableStyleId>
              </a:tblPr>
              <a:tblGrid>
                <a:gridCol w="714671">
                  <a:extLst>
                    <a:ext uri="{9D8B030D-6E8A-4147-A177-3AD203B41FA5}">
                      <a16:colId xmlns:a16="http://schemas.microsoft.com/office/drawing/2014/main" val="3679446110"/>
                    </a:ext>
                  </a:extLst>
                </a:gridCol>
                <a:gridCol w="5312156">
                  <a:extLst>
                    <a:ext uri="{9D8B030D-6E8A-4147-A177-3AD203B41FA5}">
                      <a16:colId xmlns:a16="http://schemas.microsoft.com/office/drawing/2014/main" val="3315340641"/>
                    </a:ext>
                  </a:extLst>
                </a:gridCol>
                <a:gridCol w="204153">
                  <a:extLst>
                    <a:ext uri="{9D8B030D-6E8A-4147-A177-3AD203B41FA5}">
                      <a16:colId xmlns:a16="http://schemas.microsoft.com/office/drawing/2014/main" val="1174644238"/>
                    </a:ext>
                  </a:extLst>
                </a:gridCol>
                <a:gridCol w="50647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154012550"/>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1.2c Resting points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solidFill>
                      <a:schemeClr val="bg1"/>
                    </a:solidFill>
                  </a:tcPr>
                </a:tc>
                <a:tc>
                  <a:txBody>
                    <a:bodyPr/>
                    <a:lstStyle/>
                    <a:p>
                      <a:pPr algn="l" fontAlgn="ctr"/>
                      <a:r>
                        <a:rPr lang="en-GB" sz="1200" b="0" i="0" u="none" strike="noStrike" dirty="0">
                          <a:solidFill>
                            <a:srgbClr val="000000"/>
                          </a:solidFill>
                          <a:effectLst/>
                          <a:latin typeface="Calibri" panose="020F0502020204030204" pitchFamily="34" charset="0"/>
                        </a:rPr>
                        <a:t>Provided some rest points</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Provided sufficient number of rest points across park</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Provided sufficient number and variety of shaded rest points at purposeful locations</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B3673216-69FD-9D3B-8D6B-366A8C9F4185}"/>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4108982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068960"/>
            <a:ext cx="11323884" cy="3057205"/>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9</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1: Design &amp; Landscape</a:t>
            </a:r>
            <a:br>
              <a:rPr lang="en-SG" sz="2800" dirty="0"/>
            </a:br>
            <a:r>
              <a:rPr lang="en-SG" sz="2000" dirty="0"/>
              <a:t>1.3 Unique Park Features</a:t>
            </a:r>
          </a:p>
        </p:txBody>
      </p:sp>
      <p:graphicFrame>
        <p:nvGraphicFramePr>
          <p:cNvPr id="6" name="Table 5">
            <a:extLst>
              <a:ext uri="{FF2B5EF4-FFF2-40B4-BE49-F238E27FC236}">
                <a16:creationId xmlns:a16="http://schemas.microsoft.com/office/drawing/2014/main" id="{DCE9F9A6-A218-49F2-9134-579299A4AC95}"/>
              </a:ext>
            </a:extLst>
          </p:cNvPr>
          <p:cNvGraphicFramePr>
            <a:graphicFrameLocks noGrp="1"/>
          </p:cNvGraphicFramePr>
          <p:nvPr>
            <p:extLst>
              <p:ext uri="{D42A27DB-BD31-4B8C-83A1-F6EECF244321}">
                <p14:modId xmlns:p14="http://schemas.microsoft.com/office/powerpoint/2010/main" val="3751654123"/>
              </p:ext>
            </p:extLst>
          </p:nvPr>
        </p:nvGraphicFramePr>
        <p:xfrm>
          <a:off x="695400" y="1192853"/>
          <a:ext cx="7874445" cy="146304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760000">
                  <a:extLst>
                    <a:ext uri="{9D8B030D-6E8A-4147-A177-3AD203B41FA5}">
                      <a16:colId xmlns:a16="http://schemas.microsoft.com/office/drawing/2014/main" val="1452562166"/>
                    </a:ext>
                  </a:extLst>
                </a:gridCol>
                <a:gridCol w="189886">
                  <a:extLst>
                    <a:ext uri="{9D8B030D-6E8A-4147-A177-3AD203B41FA5}">
                      <a16:colId xmlns:a16="http://schemas.microsoft.com/office/drawing/2014/main" val="4108943563"/>
                    </a:ext>
                  </a:extLst>
                </a:gridCol>
                <a:gridCol w="51327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96046776"/>
                    </a:ext>
                  </a:extLst>
                </a:gridCol>
              </a:tblGrid>
              <a:tr h="204023">
                <a:tc gridSpan="3">
                  <a:txBody>
                    <a:bodyPr/>
                    <a:lstStyle/>
                    <a:p>
                      <a:pPr algn="l" fontAlgn="ctr"/>
                      <a:r>
                        <a:rPr lang="en-US" sz="1200" b="1" i="0" u="none" strike="noStrike" dirty="0">
                          <a:solidFill>
                            <a:srgbClr val="000000"/>
                          </a:solidFill>
                          <a:effectLst/>
                          <a:latin typeface="+mn-lt"/>
                        </a:rPr>
                        <a:t>1.3a Unique Features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basic efforts to differentiate park e.g. signage, special landscaping intentions to enhance greenery around facilities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moderate efforts to include some unique features e.g. diversity in trail types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great efforts to create strong identity and include unique features e.g. war relics, treetop walk, playground themes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265875903"/>
                  </a:ext>
                </a:extLst>
              </a:tr>
            </a:tbl>
          </a:graphicData>
        </a:graphic>
      </p:graphicFrame>
      <p:sp>
        <p:nvSpPr>
          <p:cNvPr id="2" name="Footer Placeholder 1">
            <a:extLst>
              <a:ext uri="{FF2B5EF4-FFF2-40B4-BE49-F238E27FC236}">
                <a16:creationId xmlns:a16="http://schemas.microsoft.com/office/drawing/2014/main" id="{1F065212-DA59-F31E-6E59-6719C8CE8378}"/>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37067738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36313A863DFBA4B9A1116F145512F5D" ma:contentTypeVersion="1" ma:contentTypeDescription="Create a new document." ma:contentTypeScope="" ma:versionID="c56e2c86214e1b1059cb69f20c79cfb0">
  <xsd:schema xmlns:xsd="http://www.w3.org/2001/XMLSchema" xmlns:xs="http://www.w3.org/2001/XMLSchema" xmlns:p="http://schemas.microsoft.com/office/2006/metadata/properties" xmlns:ns2="b21f3a1a-2eac-4dd5-b970-ecc04f6aab51" targetNamespace="http://schemas.microsoft.com/office/2006/metadata/properties" ma:root="true" ma:fieldsID="6c511875ffa9c752994b985a64c18b39" ns2:_="">
    <xsd:import namespace="b21f3a1a-2eac-4dd5-b970-ecc04f6aab51"/>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1f3a1a-2eac-4dd5-b970-ecc04f6aab51"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38E8E9E-66F3-48DD-8EAC-BE470A6DEBD0}">
  <ds:schemaRefs>
    <ds:schemaRef ds:uri="http://schemas.microsoft.com/sharepoint/v3/contenttype/forms"/>
  </ds:schemaRefs>
</ds:datastoreItem>
</file>

<file path=customXml/itemProps2.xml><?xml version="1.0" encoding="utf-8"?>
<ds:datastoreItem xmlns:ds="http://schemas.openxmlformats.org/officeDocument/2006/customXml" ds:itemID="{34B11F3F-E391-4EEF-8CAB-C5F7EF16185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1f3a1a-2eac-4dd5-b970-ecc04f6aab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2C77474-B6AE-43B6-8565-3C43589887BD}">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10100</TotalTime>
  <Words>3885</Words>
  <Application>Microsoft Office PowerPoint</Application>
  <PresentationFormat>Widescreen</PresentationFormat>
  <Paragraphs>977</Paragraphs>
  <Slides>61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61</vt:i4>
      </vt:variant>
    </vt:vector>
  </HeadingPairs>
  <TitlesOfParts>
    <vt:vector size="64" baseType="lpstr">
      <vt:lpstr>Arial</vt:lpstr>
      <vt:lpstr>Calibri</vt:lpstr>
      <vt:lpstr>Office Theme</vt:lpstr>
      <vt:lpstr>&lt;Park Name&gt;</vt:lpstr>
      <vt:lpstr>PowerPoint Presentation</vt:lpstr>
      <vt:lpstr>SCORES SUMMARY</vt:lpstr>
      <vt:lpstr>Part 1: Design &amp; Landscape 1.1 Overall Landscape Concept</vt:lpstr>
      <vt:lpstr>Part 1: Design &amp; Landscape 1.1 Overall Landscape Concept</vt:lpstr>
      <vt:lpstr>Part 1: Design &amp; Landscape 1.2 User Comfort</vt:lpstr>
      <vt:lpstr>Part 1: Design &amp; Landscape 1.2 User Comfort</vt:lpstr>
      <vt:lpstr>Part 1: Design &amp; Landscape 1.2 User Comfort</vt:lpstr>
      <vt:lpstr>Part 1: Design &amp; Landscape 1.3 Unique Park Features</vt:lpstr>
      <vt:lpstr>Part 1: Design &amp; Landscape</vt:lpstr>
      <vt:lpstr>Part 2: Community Wellbeing &amp; Engagement 2.1 Wayfinding</vt:lpstr>
      <vt:lpstr>Part 2: Community Wellbeing &amp; Engagement 2.1 Wayfinding</vt:lpstr>
      <vt:lpstr>Part 2: Community Wellbeing &amp; Engagement 2.1 Wayfinding</vt:lpstr>
      <vt:lpstr>Part 2: Community Wellbeing &amp; Engagement 2.1 Wayfinding</vt:lpstr>
      <vt:lpstr>Part 2: Community Wellbeing &amp; Engagement 2.2 Universal Design</vt:lpstr>
      <vt:lpstr>Part 2: Community Wellbeing &amp; Engagement 2.2 Universal Design</vt:lpstr>
      <vt:lpstr>PART 2: COMMUNITY WELLBEING AND ENGAGEMENT</vt:lpstr>
      <vt:lpstr>Part 3: Community Wellbeing &amp; Engagement 3.1 Facilities &amp; Amenities</vt:lpstr>
      <vt:lpstr>Part 3: Community Wellbeing &amp; Engagement 3.1 Facilities &amp; Amenities</vt:lpstr>
      <vt:lpstr>Part 3: Community Wellbeing &amp; Engagement 3.1 Facilities &amp; Amenities</vt:lpstr>
      <vt:lpstr>Part 3: Community Wellbeing &amp; Engagement 3.2 Lighting</vt:lpstr>
      <vt:lpstr>Part 3: Community Wellbeing &amp; Engagement 3.3 Toilets</vt:lpstr>
      <vt:lpstr>Part 3: Community Wellbeing &amp; Engagement 3.3 Toilets</vt:lpstr>
      <vt:lpstr>Part 3: Community Wellbeing &amp; Engagement 3.4 Community Engagement</vt:lpstr>
      <vt:lpstr>Part 3: Community Wellbeing &amp; Engagement 3.4 Community Engagement</vt:lpstr>
      <vt:lpstr>Part 3: Community Wellbeing &amp; Engagement 3.4 Community Engagement</vt:lpstr>
      <vt:lpstr>Part 3: Environmental Sustainability</vt:lpstr>
      <vt:lpstr>Part 4: Environmental Sustainability 4.1 Management of Resources</vt:lpstr>
      <vt:lpstr>Part 4: Environmental Sustainability 4.1 Management of Resources</vt:lpstr>
      <vt:lpstr>Part 4: Environmental Sustainability 4.1 Management of Resources</vt:lpstr>
      <vt:lpstr>Part 4: Environmental Sustainability 4.1 Management of Resources</vt:lpstr>
      <vt:lpstr>Part 4: Environmental Sustainability 4.2 Source of Materials </vt:lpstr>
      <vt:lpstr>Part 4: Environmental Sustainability 4.2 Source of Materials</vt:lpstr>
      <vt:lpstr>Part 4: Environmental Sustainability 4.3 Stormwater Management </vt:lpstr>
      <vt:lpstr>Part 4: Environmental Sustainability 4.3 Stormwater Management </vt:lpstr>
      <vt:lpstr>Part 4: Environmental Sustainability</vt:lpstr>
      <vt:lpstr>Part 5: Biodiversity Conservation 5.1 Native Plants</vt:lpstr>
      <vt:lpstr>Part 5: Biodiversity Conservation 5.2 Biodiversity-sensitive Planting &amp; Design</vt:lpstr>
      <vt:lpstr>Part 5: Biodiversity Conservation 5.2 Biodiversity-sensitive Planting &amp; Design</vt:lpstr>
      <vt:lpstr>Part 5: Biodiversity Conservation 5.2 Biodiversity-sensitive Planting &amp; Design</vt:lpstr>
      <vt:lpstr>Part 5: Biodiversity Conservation 5.3 Conservation of Habitats, Ecological Processes &amp; Wildlife</vt:lpstr>
      <vt:lpstr>Part 5: Biodiversity Conservation 5.3 Conservation of Habitats, Ecological Processes &amp; Wildlife</vt:lpstr>
      <vt:lpstr>Part 5: Biodiversity Conservation 5.3 Conservation of Habitats, Ecological Processes &amp; Wildlife</vt:lpstr>
      <vt:lpstr>Part 5: Biodiversity Conservation</vt:lpstr>
      <vt:lpstr>Part 6: Maintenance 6.1 Design for Landscape Maintainability</vt:lpstr>
      <vt:lpstr>Part 6: Maintenance 6.1 Design for Landscape Maintainability</vt:lpstr>
      <vt:lpstr>Part 6: Maintenance 6.1 Design for Landscape Maintainability</vt:lpstr>
      <vt:lpstr>Part 6: Maintenance 6.2 Maintenance Plans and Operations</vt:lpstr>
      <vt:lpstr>Part 6: Maintenance 6.2 Maintenance Plans and Operations</vt:lpstr>
      <vt:lpstr>Part 6: Maintenance 6.2 Maintenance Plans and Operations</vt:lpstr>
      <vt:lpstr>Part 6: Maintenance 6.2 Maintenance Plans and Operations</vt:lpstr>
      <vt:lpstr>Part 6: Maintenance 6.2 Maintenance Plans and Operations</vt:lpstr>
      <vt:lpstr>Part 6: Maintenance 6.2 Maintenance Plans and Operations</vt:lpstr>
      <vt:lpstr>Part 6: Maintenance 6.3 Quality of Softscape and Hardscape </vt:lpstr>
      <vt:lpstr>Part 6: Maintenance 6.3 Quality of Softscape and Hardscape </vt:lpstr>
      <vt:lpstr>Part 6: Maintenance 6.4 Design for Skyrise Greenery Maintenance</vt:lpstr>
      <vt:lpstr>Part 6: Maintenance 6.4 Design for Skyrise Greenery Maintenance</vt:lpstr>
      <vt:lpstr>Part 6: Maintenance</vt:lpstr>
      <vt:lpstr>Bonus</vt:lpstr>
      <vt:lpstr>SCORES SUMMARY</vt:lpstr>
      <vt:lpstr>Thank you</vt:lpstr>
    </vt:vector>
  </TitlesOfParts>
  <Company>Singapore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Yn Sheao LIM (NPARKS)</dc:creator>
  <cp:lastModifiedBy>Yoke Sim TAN (NPARKS)</cp:lastModifiedBy>
  <cp:revision>173</cp:revision>
  <dcterms:created xsi:type="dcterms:W3CDTF">2015-06-02T02:26:36Z</dcterms:created>
  <dcterms:modified xsi:type="dcterms:W3CDTF">2023-01-12T08:27:10Z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0x010100D36313A863DFBA4B9A1116F145512F5D</vt:lpwstr>
  </property>
  <property fmtid="{D5CDD505-2E9C-101B-9397-08002B2CF9AE}" pid="3" name="MSIP_Label_5434c4c7-833e-41e4-b0ab-cdb227a2f6f7_Enabled">
    <vt:lpwstr>true</vt:lpwstr>
  </property>
  <property fmtid="{D5CDD505-2E9C-101B-9397-08002B2CF9AE}" pid="4" name="MSIP_Label_5434c4c7-833e-41e4-b0ab-cdb227a2f6f7_SetDate">
    <vt:lpwstr>2022-10-05T09:03:22Z</vt:lpwstr>
  </property>
  <property fmtid="{D5CDD505-2E9C-101B-9397-08002B2CF9AE}" pid="5" name="MSIP_Label_5434c4c7-833e-41e4-b0ab-cdb227a2f6f7_Method">
    <vt:lpwstr>Privileged</vt:lpwstr>
  </property>
  <property fmtid="{D5CDD505-2E9C-101B-9397-08002B2CF9AE}" pid="6" name="MSIP_Label_5434c4c7-833e-41e4-b0ab-cdb227a2f6f7_Name">
    <vt:lpwstr>Official (Open)</vt:lpwstr>
  </property>
  <property fmtid="{D5CDD505-2E9C-101B-9397-08002B2CF9AE}" pid="7" name="MSIP_Label_5434c4c7-833e-41e4-b0ab-cdb227a2f6f7_SiteId">
    <vt:lpwstr>0b11c524-9a1c-4e1b-84cb-6336aefc2243</vt:lpwstr>
  </property>
  <property fmtid="{D5CDD505-2E9C-101B-9397-08002B2CF9AE}" pid="8" name="MSIP_Label_5434c4c7-833e-41e4-b0ab-cdb227a2f6f7_ActionId">
    <vt:lpwstr>6591a320-c050-4dee-a8ab-dd486a081747</vt:lpwstr>
  </property>
  <property fmtid="{D5CDD505-2E9C-101B-9397-08002B2CF9AE}" pid="9" name="MSIP_Label_5434c4c7-833e-41e4-b0ab-cdb227a2f6f7_ContentBits">
    <vt:lpwstr>0</vt:lpwstr>
  </property>
</Properties>
</file>