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2"/>
  </p:notesMasterIdLst>
  <p:sldIdLst>
    <p:sldId id="295" r:id="rId5"/>
    <p:sldId id="297" r:id="rId6"/>
    <p:sldId id="359" r:id="rId7"/>
    <p:sldId id="302" r:id="rId8"/>
    <p:sldId id="361" r:id="rId9"/>
    <p:sldId id="363" r:id="rId10"/>
    <p:sldId id="365" r:id="rId11"/>
    <p:sldId id="366" r:id="rId12"/>
    <p:sldId id="367" r:id="rId13"/>
    <p:sldId id="364" r:id="rId14"/>
    <p:sldId id="368" r:id="rId15"/>
    <p:sldId id="369" r:id="rId16"/>
    <p:sldId id="370" r:id="rId17"/>
    <p:sldId id="371" r:id="rId18"/>
    <p:sldId id="321" r:id="rId19"/>
    <p:sldId id="372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2" r:id="rId28"/>
    <p:sldId id="381" r:id="rId29"/>
    <p:sldId id="384" r:id="rId30"/>
    <p:sldId id="383" r:id="rId31"/>
    <p:sldId id="386" r:id="rId32"/>
    <p:sldId id="387" r:id="rId33"/>
    <p:sldId id="388" r:id="rId34"/>
    <p:sldId id="389" r:id="rId35"/>
    <p:sldId id="390" r:id="rId36"/>
    <p:sldId id="391" r:id="rId37"/>
    <p:sldId id="392" r:id="rId38"/>
    <p:sldId id="393" r:id="rId39"/>
    <p:sldId id="394" r:id="rId40"/>
    <p:sldId id="395" r:id="rId41"/>
    <p:sldId id="396" r:id="rId42"/>
    <p:sldId id="397" r:id="rId43"/>
    <p:sldId id="398" r:id="rId44"/>
    <p:sldId id="403" r:id="rId45"/>
    <p:sldId id="399" r:id="rId46"/>
    <p:sldId id="400" r:id="rId47"/>
    <p:sldId id="401" r:id="rId48"/>
    <p:sldId id="402" r:id="rId49"/>
    <p:sldId id="360" r:id="rId50"/>
    <p:sldId id="266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51DDD85-3AC9-475A-9072-9A7049CF6780}">
          <p14:sldIdLst>
            <p14:sldId id="295"/>
            <p14:sldId id="297"/>
            <p14:sldId id="359"/>
          </p14:sldIdLst>
        </p14:section>
        <p14:section name="Part 1 Design &amp; Landscape" id="{FEFEF69D-AC60-47BA-9A34-B7D2AD0740AD}">
          <p14:sldIdLst>
            <p14:sldId id="302"/>
            <p14:sldId id="361"/>
            <p14:sldId id="363"/>
            <p14:sldId id="365"/>
            <p14:sldId id="366"/>
            <p14:sldId id="367"/>
          </p14:sldIdLst>
        </p14:section>
        <p14:section name="Part 2 Community Wellbeing &amp; Engagement" id="{BA50D09A-3AED-4976-A39B-569BA2796396}">
          <p14:sldIdLst>
            <p14:sldId id="364"/>
            <p14:sldId id="368"/>
            <p14:sldId id="369"/>
            <p14:sldId id="370"/>
            <p14:sldId id="371"/>
            <p14:sldId id="321"/>
          </p14:sldIdLst>
        </p14:section>
        <p14:section name="Part 3 Environmental Sustainability" id="{ACC176DB-6B3F-426B-9E0C-413A3D507005}">
          <p14:sldIdLst>
            <p14:sldId id="372"/>
            <p14:sldId id="374"/>
            <p14:sldId id="375"/>
            <p14:sldId id="376"/>
            <p14:sldId id="377"/>
            <p14:sldId id="378"/>
            <p14:sldId id="379"/>
            <p14:sldId id="380"/>
          </p14:sldIdLst>
        </p14:section>
        <p14:section name="Part 4 Biodiversity Conservation" id="{910A262A-1C2C-460E-A3B4-44EA251EC24D}">
          <p14:sldIdLst>
            <p14:sldId id="382"/>
            <p14:sldId id="381"/>
            <p14:sldId id="384"/>
            <p14:sldId id="383"/>
            <p14:sldId id="386"/>
            <p14:sldId id="387"/>
            <p14:sldId id="388"/>
            <p14:sldId id="389"/>
            <p14:sldId id="390"/>
            <p14:sldId id="391"/>
          </p14:sldIdLst>
        </p14:section>
        <p14:section name="Part 5 Maintenance" id="{C968FC9D-C84D-4597-9940-DCFC40A5832F}">
          <p14:sldIdLst>
            <p14:sldId id="392"/>
            <p14:sldId id="393"/>
            <p14:sldId id="394"/>
            <p14:sldId id="395"/>
            <p14:sldId id="396"/>
            <p14:sldId id="397"/>
            <p14:sldId id="398"/>
            <p14:sldId id="403"/>
            <p14:sldId id="399"/>
            <p14:sldId id="400"/>
            <p14:sldId id="401"/>
          </p14:sldIdLst>
        </p14:section>
        <p14:section name="Bonus" id="{1A6472B8-2939-47AA-A79E-77E1E53ADD26}">
          <p14:sldIdLst>
            <p14:sldId id="402"/>
          </p14:sldIdLst>
        </p14:section>
        <p14:section name="Summary" id="{DA541E8D-65A6-4AE5-9494-5FA5E02B5CF5}">
          <p14:sldIdLst>
            <p14:sldId id="360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ela LOKE (NPARKS)" initials="PL(" lastIdx="1" clrIdx="0">
    <p:extLst>
      <p:ext uri="{19B8F6BF-5375-455C-9EA6-DF929625EA0E}">
        <p15:presenceInfo xmlns:p15="http://schemas.microsoft.com/office/powerpoint/2012/main" userId="Pamela LOKE (NPARK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429" autoAdjust="0"/>
  </p:normalViewPr>
  <p:slideViewPr>
    <p:cSldViewPr>
      <p:cViewPr varScale="1">
        <p:scale>
          <a:sx n="70" d="100"/>
          <a:sy n="70" d="100"/>
        </p:scale>
        <p:origin x="512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commentAuthors" Target="commentAuthor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3-31T11:53:36.091" idx="1">
    <p:pos x="6716" y="1139"/>
    <p:text>Leave assessors' scores column blank</p:text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99DC3-7834-4A73-8AD3-31B9649EE746}" type="datetimeFigureOut">
              <a:rPr lang="en-GB" smtClean="0"/>
              <a:pPr/>
              <a:t>11/01/2023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58270-FC09-4611-97B9-5AE0CF031F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41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58270-FC09-4611-97B9-5AE0CF031F1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13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>
            <a:normAutofit/>
          </a:bodyPr>
          <a:lstStyle>
            <a:lvl1pPr algn="ctr">
              <a:defRPr sz="4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8AFD-5B05-4EC6-A2ED-1F505151AF66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F0600F34-2388-4D0B-A92A-80E82268C2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476673"/>
            <a:ext cx="1845826" cy="108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50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7963"/>
            <a:ext cx="10363200" cy="1362075"/>
          </a:xfrm>
        </p:spPr>
        <p:txBody>
          <a:bodyPr anchor="t">
            <a:normAutofit/>
          </a:bodyPr>
          <a:lstStyle>
            <a:lvl1pPr algn="ctr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D9E5-F40B-4F96-866A-B63A8F252906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D5EAD669-A12A-4C71-91EA-E282279300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476673"/>
            <a:ext cx="1845826" cy="108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93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iteri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40768"/>
            <a:ext cx="11323884" cy="47853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1726-E5A2-4B32-9B85-D9C4A9858426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1A90033-238C-4DD7-8C7D-5294825B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535" cy="905506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E05BD0D0-E0C5-4905-8EEF-84C5EB4EB0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283525"/>
            <a:ext cx="1444996" cy="8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00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8194-EA6B-4306-945F-AFA20B80575C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4647ED5-8538-4A7F-BC28-EAAE38C3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535" cy="994122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9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64A3B1FB-B6E4-4411-8DC9-2D56A6C065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283525"/>
            <a:ext cx="1444996" cy="8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30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9030-5D22-4F4C-9C0D-6CE988D70F7A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4647ED5-8538-4A7F-BC28-EAAE38C3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535" cy="905506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9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64A3B1FB-B6E4-4411-8DC9-2D56A6C065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283525"/>
            <a:ext cx="1444996" cy="8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62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A496-CAB3-46B0-9DB2-9C16C9D36A42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27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6"/>
            <a:ext cx="109728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7EC9-F7D3-4AB1-9C58-DCA4737546D7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  <p:sldLayoutId id="2147483656" r:id="rId5"/>
    <p:sldLayoutId id="2147483655" r:id="rId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D4A20-3F18-46D4-B520-EF34383D14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SG" sz="3600" dirty="0"/>
              <a:t>&lt;Development Name&gt;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CB342-EE6C-42D7-9E75-9D82F6B8E0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cs typeface="Arial" panose="020B0604020202020204" pitchFamily="34" charset="0"/>
              </a:rPr>
              <a:t>Prepared by: XXX Co.</a:t>
            </a:r>
          </a:p>
          <a:p>
            <a:r>
              <a:rPr lang="en-GB" sz="2400" dirty="0">
                <a:cs typeface="Arial" panose="020B0604020202020204" pitchFamily="34" charset="0"/>
              </a:rPr>
              <a:t>Assessment Date: 01 January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DBDFA-4A09-4BA8-B8AA-3827B857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9DA77-8C3D-DD23-7D9D-60B874A3F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545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76872"/>
            <a:ext cx="11323884" cy="384929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2.1 Wellbeing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1E398A-34F6-434B-877D-C1E744292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62527"/>
              </p:ext>
            </p:extLst>
          </p:nvPr>
        </p:nvGraphicFramePr>
        <p:xfrm>
          <a:off x="695400" y="1192853"/>
          <a:ext cx="7484384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1123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561394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117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9963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68407471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2.1a Understanding of users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basic study or research on limited user groups' behaviour and needs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comprehensive study or analysis on various user groups and different factors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603B29-4EE8-7418-2DF5-736248296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78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2.1 Wellbeing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1E398A-34F6-434B-877D-C1E744292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161096"/>
              </p:ext>
            </p:extLst>
          </p:nvPr>
        </p:nvGraphicFramePr>
        <p:xfrm>
          <a:off x="695400" y="1192853"/>
          <a:ext cx="4764136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87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252364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117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9963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147040872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2.1b Biophilic elements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some biophilic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biophilic elements moderately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37555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biophilic elements extensively and purposefully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334751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8227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4CEA1DB-AB07-7320-8974-54727C3A9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745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12976"/>
            <a:ext cx="11323884" cy="2913189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2.2 Universal Design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1E398A-34F6-434B-877D-C1E744292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211371"/>
              </p:ext>
            </p:extLst>
          </p:nvPr>
        </p:nvGraphicFramePr>
        <p:xfrm>
          <a:off x="695400" y="1192853"/>
          <a:ext cx="7797216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87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54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4562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896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866453188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2.2a Universal Design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basic and minimal UD features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comprehensive UD features e.g. Inclusive playgrounds, routes for different user groups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37555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334751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extensive UD features using integrated approach e.g. involved key stakeholders for feedback, used innovative features to enhance accessibility for all users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8227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345BDF-FC6A-6853-572E-FCE2AF4F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916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92896"/>
            <a:ext cx="11323884" cy="3633269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2.3 Community Engagement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738753-C904-4054-AF51-58B5032DE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992683"/>
              </p:ext>
            </p:extLst>
          </p:nvPr>
        </p:nvGraphicFramePr>
        <p:xfrm>
          <a:off x="695400" y="1192853"/>
          <a:ext cx="5993377" cy="10058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10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4668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9257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471979960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2.3a Community involvement in development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Engaged stakeholders minimally in part of development process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Engaged various stakeholders throughout entire project, from early design phases through to completion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84511C-80BB-80C0-1FAB-44C45FFD4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914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80928"/>
            <a:ext cx="11323884" cy="3345237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2.3 Community Engagement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738753-C904-4054-AF51-58B5032DE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633832"/>
              </p:ext>
            </p:extLst>
          </p:nvPr>
        </p:nvGraphicFramePr>
        <p:xfrm>
          <a:off x="695400" y="1192853"/>
          <a:ext cx="6751798" cy="11887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64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535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115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4062953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2.3b Provision for community engagement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simple provisions for future community engagement plans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and designed purposeful features suitable for target users to encourage future community engagement plans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e.g. allocated and designed space for community garden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C8425A-8529-DDCE-F2D2-75B40357A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451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0612A9-3B92-4674-AD9C-F65AE66F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420F52-8B93-4CCF-B5C4-B8721903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SG" sz="2800" dirty="0"/>
              <a:t>PART 2: COMMUNITY WELLBEING AND ENGAGEMENT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E549B50B-DC7C-4ECF-9E54-D71E0BD94A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97611"/>
              </p:ext>
            </p:extLst>
          </p:nvPr>
        </p:nvGraphicFramePr>
        <p:xfrm>
          <a:off x="839416" y="2185315"/>
          <a:ext cx="8987056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19660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2994902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16640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3351598533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2.1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Wellbeing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2.2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Universal Design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2.2*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Community Engagement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16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8D59A0-DC66-CD7B-3428-E584AC619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60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429000"/>
            <a:ext cx="11323884" cy="269716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3.1 Management of Resources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557042"/>
              </p:ext>
            </p:extLst>
          </p:nvPr>
        </p:nvGraphicFramePr>
        <p:xfrm>
          <a:off x="695400" y="1192853"/>
          <a:ext cx="5552699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68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248846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90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199742301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3.1a Percentage of horticultural waste recycled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&gt;10% to 30% 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&gt;30% to 70%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&gt;70%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F6BB16-D325-4964-A2F6-9078EAAC7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312162"/>
              </p:ext>
            </p:extLst>
          </p:nvPr>
        </p:nvGraphicFramePr>
        <p:xfrm>
          <a:off x="695400" y="2290133"/>
          <a:ext cx="5539307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65594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306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4840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134395042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3.1b On-site recycling of horticultural waste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Recycles some horticultural waste on-site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Recycles significant amount of horticultural waste on-site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A974DD-EDDE-FAF4-FE37-5ED187FE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434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501008"/>
            <a:ext cx="11323884" cy="2625157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3.1 Management of Resources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806410"/>
              </p:ext>
            </p:extLst>
          </p:nvPr>
        </p:nvGraphicFramePr>
        <p:xfrm>
          <a:off x="695400" y="1192853"/>
          <a:ext cx="7058582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2260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87622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1740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83313368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3.1c Percentage of non-potable water used for irrigation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&lt;50% non-potable water for irrigation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≥50% non-potable water for irrigation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≥50% non-potable water for irrigation, and requires minimal irrigation for plants to thrive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6F812DB-F307-445A-86EA-465BAC73D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859813"/>
              </p:ext>
            </p:extLst>
          </p:nvPr>
        </p:nvGraphicFramePr>
        <p:xfrm>
          <a:off x="695400" y="2290133"/>
          <a:ext cx="7048387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148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7598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7337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343872274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3.1d Source of non-potable water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Collects some non-potable water on-site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Collects significant amount of non-potable water on-site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8E2BB3-4900-BEDB-3BB6-F043BDA4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74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F6758F-336F-46BD-8C62-5CBA945B5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76872"/>
            <a:ext cx="11323884" cy="384929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69309-E7A1-4044-B41D-B321B23B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6C54EE4-B02A-4F57-8E8A-8B4863A21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200" cy="904875"/>
          </a:xfrm>
        </p:spPr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Source of Materials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9F8595E-B804-41AF-A8BB-D77F54F2B4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009708"/>
              </p:ext>
            </p:extLst>
          </p:nvPr>
        </p:nvGraphicFramePr>
        <p:xfrm>
          <a:off x="695400" y="1192853"/>
          <a:ext cx="6775203" cy="742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0231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85589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5635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353676132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3.2a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Acquired plants from nurseries under NParks Nursery Accreditation Scheme (NAS)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CEAE39-6BAA-670E-774E-7FFDED4E8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600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1323884" cy="348925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Source of Materials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536529"/>
              </p:ext>
            </p:extLst>
          </p:nvPr>
        </p:nvGraphicFramePr>
        <p:xfrm>
          <a:off x="695400" y="1192853"/>
          <a:ext cx="558979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21493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90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312891431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3.2b Sustainable source for construction and landscaping materials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&lt;10% of materials of applicable usage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50% of materials of applicable usage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&gt;50% of materials of applicable usage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2D779D-9116-ABE7-1E6A-32D6F9C19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452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E6A71-D3A0-461C-B85D-90246F55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F915F6-F430-43AA-A351-F2D92F6CEC60}"/>
              </a:ext>
            </a:extLst>
          </p:cNvPr>
          <p:cNvSpPr txBox="1"/>
          <p:nvPr/>
        </p:nvSpPr>
        <p:spPr>
          <a:xfrm>
            <a:off x="4223792" y="836712"/>
            <a:ext cx="3122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Development Owner: </a:t>
            </a:r>
          </a:p>
          <a:p>
            <a:r>
              <a:rPr lang="en-US" b="1" dirty="0"/>
              <a:t>XXX</a:t>
            </a:r>
          </a:p>
          <a:p>
            <a:endParaRPr lang="en-US" b="1" dirty="0"/>
          </a:p>
          <a:p>
            <a:r>
              <a:rPr lang="en-US" dirty="0"/>
              <a:t>Landscape Architect: </a:t>
            </a:r>
          </a:p>
          <a:p>
            <a:r>
              <a:rPr lang="en-US" b="1" dirty="0"/>
              <a:t>XXX</a:t>
            </a:r>
          </a:p>
          <a:p>
            <a:endParaRPr lang="en-SG" dirty="0"/>
          </a:p>
          <a:p>
            <a:r>
              <a:rPr lang="en-SG" dirty="0"/>
              <a:t>Architect: </a:t>
            </a:r>
          </a:p>
          <a:p>
            <a:r>
              <a:rPr lang="en-US" b="1" dirty="0"/>
              <a:t>XXX</a:t>
            </a:r>
            <a:endParaRPr lang="en-SG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7A1419-72FB-463D-A94D-DEF1EC7336C4}"/>
              </a:ext>
            </a:extLst>
          </p:cNvPr>
          <p:cNvSpPr txBox="1"/>
          <p:nvPr/>
        </p:nvSpPr>
        <p:spPr>
          <a:xfrm>
            <a:off x="983432" y="836712"/>
            <a:ext cx="312270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 Name:</a:t>
            </a:r>
          </a:p>
          <a:p>
            <a:r>
              <a:rPr lang="en-US" b="1" dirty="0"/>
              <a:t>XXX</a:t>
            </a:r>
          </a:p>
          <a:p>
            <a:endParaRPr lang="en-US" b="1" dirty="0"/>
          </a:p>
          <a:p>
            <a:r>
              <a:rPr lang="en-US" dirty="0"/>
              <a:t>Type:</a:t>
            </a:r>
          </a:p>
          <a:p>
            <a:r>
              <a:rPr lang="en-US" b="1" dirty="0"/>
              <a:t>Residential/Commercial/etc.</a:t>
            </a:r>
          </a:p>
          <a:p>
            <a:endParaRPr lang="en-US" dirty="0"/>
          </a:p>
          <a:p>
            <a:r>
              <a:rPr lang="en-US" dirty="0"/>
              <a:t>Address: </a:t>
            </a:r>
          </a:p>
          <a:p>
            <a:r>
              <a:rPr lang="en-US" b="1" dirty="0"/>
              <a:t>XXX</a:t>
            </a:r>
          </a:p>
          <a:p>
            <a:endParaRPr lang="en-SG" dirty="0"/>
          </a:p>
          <a:p>
            <a:r>
              <a:rPr lang="en-SG" dirty="0"/>
              <a:t>Site Area: </a:t>
            </a:r>
          </a:p>
          <a:p>
            <a:r>
              <a:rPr lang="en-SG" b="1" dirty="0"/>
              <a:t>XXX</a:t>
            </a:r>
          </a:p>
          <a:p>
            <a:endParaRPr lang="en-SG" dirty="0"/>
          </a:p>
          <a:p>
            <a:r>
              <a:rPr lang="en-SG" dirty="0"/>
              <a:t>Completion Date: </a:t>
            </a:r>
          </a:p>
          <a:p>
            <a:r>
              <a:rPr lang="en-SG" b="1" dirty="0"/>
              <a:t>XXX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48B44-9271-AA62-BC18-97606F35E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345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1323884" cy="348925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Stormwater Management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587618"/>
              </p:ext>
            </p:extLst>
          </p:nvPr>
        </p:nvGraphicFramePr>
        <p:xfrm>
          <a:off x="695400" y="1192853"/>
          <a:ext cx="536100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08727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90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970130248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3.3a Treatment of run-off through natural hydrological features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&lt;10% of total site area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 to 25% of total site area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&gt;25% of total site area, or if attained ABC Certified Gold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3ECF1F-7E96-4830-F775-882AFA5B5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644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1323884" cy="348925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Stormwater Management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EE74F4-5C81-4A23-BF1B-FB6E301CB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401376"/>
              </p:ext>
            </p:extLst>
          </p:nvPr>
        </p:nvGraphicFramePr>
        <p:xfrm>
          <a:off x="695400" y="1313932"/>
          <a:ext cx="6670068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557395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665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4732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422941733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3.3b Design of natural hydrological features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maintenance, choice of plants can be improved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69600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Designed for low maintenance, good functionality and choice of plants.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FB975F-3DB9-2BDC-EF8C-616E02D05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172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92896"/>
            <a:ext cx="11323884" cy="3633269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Stormwater Management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EE74F4-5C81-4A23-BF1B-FB6E301CB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304055"/>
              </p:ext>
            </p:extLst>
          </p:nvPr>
        </p:nvGraphicFramePr>
        <p:xfrm>
          <a:off x="695400" y="1313932"/>
          <a:ext cx="7718547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772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41343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799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435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62502108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3.3c Creative strategies for sustainable stormwater management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enhancements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of creative strategies for space-efficiency, maintenance needs, multi-functionality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E6ABC7-20F1-C379-E787-7585BDC4C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052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3: Environmental Sustainability</a:t>
            </a:r>
            <a:endParaRPr lang="en-GB" dirty="0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06632C6-8705-46C5-8E38-838F4C1E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007729"/>
              </p:ext>
            </p:extLst>
          </p:nvPr>
        </p:nvGraphicFramePr>
        <p:xfrm>
          <a:off x="767408" y="2060848"/>
          <a:ext cx="8987056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19660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2994902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16640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3490504501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3.1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Management of Resources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3.2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Source of Materials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3.3*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Stormwater Management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23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DCCDBCA-243E-EC8F-A829-A2578C12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701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3872" y="1192854"/>
            <a:ext cx="6989612" cy="4933312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4.1 Native Plants</a:t>
            </a:r>
            <a:endParaRPr lang="en-SG" sz="28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550961"/>
              </p:ext>
            </p:extLst>
          </p:nvPr>
        </p:nvGraphicFramePr>
        <p:xfrm>
          <a:off x="695400" y="1192853"/>
          <a:ext cx="3948132" cy="1554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12925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15515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48874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961552507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4.1a Number of planted species that are native to Southeast Asia region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 to &lt;20%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 to &lt;40%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 to &lt;60%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62F526-8A44-4CA1-BB42-812F00E5D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300929"/>
              </p:ext>
            </p:extLst>
          </p:nvPr>
        </p:nvGraphicFramePr>
        <p:xfrm>
          <a:off x="695400" y="2767625"/>
          <a:ext cx="3948132" cy="1554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12925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15515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48874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392031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4.1b Quantity of planted species that are native to Southeast Asia region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 to &lt;10%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 to &lt;20%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 to &lt;60%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18731A-8F70-574E-BFBA-433576456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324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708920"/>
            <a:ext cx="11238084" cy="341724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4.2 Biodiversity-sensitive Planting &amp; Design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639699"/>
              </p:ext>
            </p:extLst>
          </p:nvPr>
        </p:nvGraphicFramePr>
        <p:xfrm>
          <a:off x="695400" y="1192853"/>
          <a:ext cx="7473666" cy="1280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5696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36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2550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047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571189969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4.2a Understanding of existing habitats, ecological processes and nearby environments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simple study on site conditions &amp; features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comprehensive research or analysis to understand existing site conditions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comprehensive research or analysis to understand existing site conditions and impact of development on ecological networks beyond site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D51A52-E19E-2D40-E537-66228FBB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913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429000"/>
            <a:ext cx="11238084" cy="269716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4.2 Biodiversity-sensitive Planting &amp; Design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002326"/>
              </p:ext>
            </p:extLst>
          </p:nvPr>
        </p:nvGraphicFramePr>
        <p:xfrm>
          <a:off x="695400" y="1192853"/>
          <a:ext cx="7054140" cy="20116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143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752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166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08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5182931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4.2b Habitat creation through planting design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small themed trails and plots based on existing planting. e.g. butterfly-attracting shrubs, bee trails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Either enhanced existing habitats or created new moderately-sized habitats. e.g. grasslands, riverine, dragonfly ponds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02375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holistic considerations in project's design to emulate native landscapes or conserve existing habitats e.g. varying canopy heights, increasing food plants variety, features to link different landscape areas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89C019-AE91-0E57-DCA6-EC9F30389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302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708920"/>
            <a:ext cx="11238084" cy="341724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4.2 Biodiversity-sensitive Planting &amp; Design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D1E5E05-01D2-40E2-A633-AC48028D6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851650"/>
              </p:ext>
            </p:extLst>
          </p:nvPr>
        </p:nvGraphicFramePr>
        <p:xfrm>
          <a:off x="695400" y="1192853"/>
          <a:ext cx="7836508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794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722176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3201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223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31270754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4.2c Management of glass facades and lighting for wildlife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 is able to minimise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Executed additional efforts purposefully, such as retrofitting and lighting management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Considered impact of glass façade and lighting on wildlife in design and operational phases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FA997E-A015-9037-0201-ABD27B4E1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864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212976"/>
            <a:ext cx="11238084" cy="2913190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Tree Retention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BEBBEA7-2FB0-4659-86E3-793B72654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5422"/>
              </p:ext>
            </p:extLst>
          </p:nvPr>
        </p:nvGraphicFramePr>
        <p:xfrm>
          <a:off x="695400" y="1192853"/>
          <a:ext cx="5703134" cy="742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72217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83170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16798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879794027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4.3a 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inventory of tree flora species, quantity and provenance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5D9FB7A-C0CB-4743-8AE6-0D23FDF6D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895042"/>
              </p:ext>
            </p:extLst>
          </p:nvPr>
        </p:nvGraphicFramePr>
        <p:xfrm>
          <a:off x="695400" y="1935173"/>
          <a:ext cx="5715702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76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291818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16935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208662015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4.3b Percentage of retained existing mature trees 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 to &lt;30%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 to &lt;60%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8758D78-96D2-5B09-B3CB-1E76725F4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271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Tree Retention</a:t>
            </a:r>
            <a:endParaRPr lang="en-SG" sz="2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79226BD-E541-47D2-8105-F4755DD8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073066"/>
              </p:ext>
            </p:extLst>
          </p:nvPr>
        </p:nvGraphicFramePr>
        <p:xfrm>
          <a:off x="695400" y="1192853"/>
          <a:ext cx="6800661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008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70262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092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608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10311962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4.3c Design for retention of mature trees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Retained trees that do not obstruct building design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alterations to design or layout to allow mature trees to be retained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existing mature trees creatively and purposefully in design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948AA5-5CCF-3718-C7BA-3DA794986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27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D5C025-2E61-4E3F-992C-E2C7C4DB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SCORES SUMMARY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AD9CA2-A184-43F4-8051-0E5110D2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6" name="Table 12">
            <a:extLst>
              <a:ext uri="{FF2B5EF4-FFF2-40B4-BE49-F238E27FC236}">
                <a16:creationId xmlns:a16="http://schemas.microsoft.com/office/drawing/2014/main" id="{AD62102D-95C8-4029-A36A-D08DC9BF4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519232"/>
              </p:ext>
            </p:extLst>
          </p:nvPr>
        </p:nvGraphicFramePr>
        <p:xfrm>
          <a:off x="767408" y="1772816"/>
          <a:ext cx="10100757" cy="39700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92455">
                  <a:extLst>
                    <a:ext uri="{9D8B030D-6E8A-4147-A177-3AD203B41FA5}">
                      <a16:colId xmlns:a16="http://schemas.microsoft.com/office/drawing/2014/main" val="1776648508"/>
                    </a:ext>
                  </a:extLst>
                </a:gridCol>
                <a:gridCol w="4228910">
                  <a:extLst>
                    <a:ext uri="{9D8B030D-6E8A-4147-A177-3AD203B41FA5}">
                      <a16:colId xmlns:a16="http://schemas.microsoft.com/office/drawing/2014/main" val="867132773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4234092641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4280387688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8094909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S/N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CRITERIA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183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DESIGN &amp; LANDSCAPE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50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76690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COMMUNITY WELLBEING &amp; ENGAGEMENT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16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0442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ENVIRONMENTAL SUSTAINABILITY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23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095971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BIODIVERSITY CONSERVATION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34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81577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MAINTENANCE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30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60589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6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BONUS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5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94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G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SG" b="1" dirty="0"/>
                        <a:t>TOTAL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  <a:p>
                      <a:pPr algn="ctr" fontAlgn="ctr"/>
                      <a:r>
                        <a:rPr lang="en-SG" b="1" dirty="0"/>
                        <a:t>Certified/Silver/Gold/Platinum (XX%)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b="1" dirty="0"/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23071660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D3EA69-AB70-E9EF-AE9D-E6A7BA56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7138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564904"/>
            <a:ext cx="11238084" cy="3561262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Tree Retention</a:t>
            </a:r>
            <a:endParaRPr lang="en-SG" sz="2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79226BD-E541-47D2-8105-F4755DD8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924466"/>
              </p:ext>
            </p:extLst>
          </p:nvPr>
        </p:nvGraphicFramePr>
        <p:xfrm>
          <a:off x="695400" y="1192853"/>
          <a:ext cx="4557452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247084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236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92948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98120790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4.3d Health of retained mature tree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Tree health may be improved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trees are healthy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trees are healthy and well retained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9B66CB-C7DF-C81E-F90C-F34A04D7A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98365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</a:t>
            </a:r>
            <a:r>
              <a:rPr lang="en-US" sz="1800" dirty="0"/>
              <a:t>4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Conservation of Habitats</a:t>
            </a:r>
            <a:endParaRPr lang="en-SG" sz="2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79226BD-E541-47D2-8105-F4755DD8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795775"/>
              </p:ext>
            </p:extLst>
          </p:nvPr>
        </p:nvGraphicFramePr>
        <p:xfrm>
          <a:off x="695400" y="1405608"/>
          <a:ext cx="7269486" cy="10058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36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174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29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559296602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4.4a Biodiversity impact assessment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list of flora and fauna species, numbers and provenance in existing site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BIA, with inventory of flora and fauna species, numbers and provenance in existing site, and impact assessment of planned development on biodiversity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55B050-CAA4-D46D-C4D8-F62A020C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2054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068960"/>
            <a:ext cx="11238084" cy="305720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</a:t>
            </a:r>
            <a:r>
              <a:rPr lang="en-US" sz="1800" dirty="0"/>
              <a:t>4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Conservation of Habitats</a:t>
            </a:r>
            <a:endParaRPr lang="en-SG" sz="2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79226BD-E541-47D2-8105-F4755DD8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8157"/>
              </p:ext>
            </p:extLst>
          </p:nvPr>
        </p:nvGraphicFramePr>
        <p:xfrm>
          <a:off x="695400" y="1323062"/>
          <a:ext cx="8675131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552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2232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961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688022504"/>
                    </a:ext>
                  </a:extLst>
                </a:gridCol>
              </a:tblGrid>
              <a:tr h="16018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4.4b Construction environment management plan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113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Demonstrated simple efforts to manage some impacts on identified flora and fauna during development</a:t>
                      </a:r>
                    </a:p>
                  </a:txBody>
                  <a:tcPr marL="45720" marR="4572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669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Demonstrated moderate efforts to manage impact during on identified flora and fauna during development</a:t>
                      </a:r>
                    </a:p>
                  </a:txBody>
                  <a:tcPr marL="45720" marR="4572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31566"/>
                  </a:ext>
                </a:extLst>
              </a:tr>
              <a:tr h="2669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Demonstrated holistic management plan to mitigate potential impacts on identified flora and fauna from design to construction phase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E19E0D-2877-3111-004B-B7753A9E5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4641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4: Biodiversity Conservation</a:t>
            </a:r>
            <a:endParaRPr lang="en-GB" dirty="0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06632C6-8705-46C5-8E38-838F4C1E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176216"/>
              </p:ext>
            </p:extLst>
          </p:nvPr>
        </p:nvGraphicFramePr>
        <p:xfrm>
          <a:off x="767408" y="2060848"/>
          <a:ext cx="9806136" cy="247812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1385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3797300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22533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32459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32459">
                  <a:extLst>
                    <a:ext uri="{9D8B030D-6E8A-4147-A177-3AD203B41FA5}">
                      <a16:colId xmlns:a16="http://schemas.microsoft.com/office/drawing/2014/main" val="1893947207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4.1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Native Plants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4.2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Biodiversity-sensitive Planting &amp; Design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4.3*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Tree Retention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4436703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4.4*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Conservation of Habitats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34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8AA117-8595-1771-43FE-10C309BD0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0004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284984"/>
            <a:ext cx="11238084" cy="2841182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794916"/>
              </p:ext>
            </p:extLst>
          </p:nvPr>
        </p:nvGraphicFramePr>
        <p:xfrm>
          <a:off x="695400" y="1192853"/>
          <a:ext cx="6708238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143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406098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166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08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427912730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5.1a Plant species selection and placement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frequency of softscape maintenance due to placement and choice of plant species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frequency of softscape maintenance due to placement and choice of plant species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02375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minimal softscape maintenance across different weather conditions due to placement and choice of plant species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4B3C1C-142A-D28C-9229-891BB1D19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084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068357"/>
              </p:ext>
            </p:extLst>
          </p:nvPr>
        </p:nvGraphicFramePr>
        <p:xfrm>
          <a:off x="695400" y="1192853"/>
          <a:ext cx="867400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2975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549263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4655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6162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686582863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5.1b Hardscape elements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frequency of hardscape maintenance due to choice or design of hardscape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frequency of hardscape maintenance due to choice or design of hardscape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minimal hardscape maintenance due to choice or design of hardscape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C8C8D9-CF32-D2F2-B4F2-AE976288A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5248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096183"/>
              </p:ext>
            </p:extLst>
          </p:nvPr>
        </p:nvGraphicFramePr>
        <p:xfrm>
          <a:off x="695400" y="1192853"/>
          <a:ext cx="8621520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02881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967476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4492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5722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76353093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5.1c Ease of landscape maintenance access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landscaped areas can be easily accessed for inspection and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amount of landscaped areas can be easily accessed for inspection and maintenance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landscaped areas can be easily accessed for inspection and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C271A2-C7EB-F4C2-3E87-702B67F4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0616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A08869-C3F1-4347-B01D-1C9492D17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07813"/>
              </p:ext>
            </p:extLst>
          </p:nvPr>
        </p:nvGraphicFramePr>
        <p:xfrm>
          <a:off x="695400" y="1337419"/>
          <a:ext cx="654778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99586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296227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24745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602140416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5.1d Irrigation efficiency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auto-irrigation for &lt;10% of landscape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auto-irrigation for 10% to &lt;50% of landscape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Either ≥50% of auto-irrigated landscape, or minimal to no irrigation is required 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C6FAD8-BD34-21F1-9B0A-3343FC8CF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5829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276872"/>
            <a:ext cx="11238084" cy="384929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07481"/>
              </p:ext>
            </p:extLst>
          </p:nvPr>
        </p:nvGraphicFramePr>
        <p:xfrm>
          <a:off x="695400" y="1192853"/>
          <a:ext cx="6812523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91051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6447617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5.2a Management plans for softscape and hardscape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basic documentation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comprehensive plans and documentation that cover various aspects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C819B9-F156-20CA-EF8E-B8CEA934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2998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420888"/>
            <a:ext cx="11238084" cy="3705278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32407"/>
              </p:ext>
            </p:extLst>
          </p:nvPr>
        </p:nvGraphicFramePr>
        <p:xfrm>
          <a:off x="695400" y="1192853"/>
          <a:ext cx="6863591" cy="10058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850026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3251291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5.2b Safety and asset condition inspection reports for hardscape, features and facilities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inspection reports and basic monitoring plans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comprehensive investigation reports with tangible measures that have been or will be implemented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552DC9-0121-58DF-4B46-1CAD8AF7A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32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FEED0E-723E-4295-9636-77948C88A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r>
              <a:rPr lang="en-SG" sz="2000" i="1" dirty="0"/>
              <a:t>Please include explanations, photos, documentation, statistics, etc. to support self-assessed score for each criteria</a:t>
            </a:r>
          </a:p>
          <a:p>
            <a:r>
              <a:rPr lang="en-SG" sz="2000" i="1" dirty="0"/>
              <a:t>For documents that are not convenient for including in presentation, please send the separate files</a:t>
            </a:r>
          </a:p>
          <a:p>
            <a:r>
              <a:rPr lang="en-SG" sz="2000" i="1" dirty="0"/>
              <a:t>You may send additional supporting documents separately, too</a:t>
            </a:r>
          </a:p>
          <a:p>
            <a:r>
              <a:rPr lang="en-SG" sz="2000" i="1" dirty="0"/>
              <a:t>For criteria that you deem to be not applicable, please also state reasons why</a:t>
            </a:r>
            <a:endParaRPr lang="en-GB" sz="2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E6A71-D3A0-461C-B85D-90246F55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788473-6AFA-44C0-9DF3-5CAE26908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1.1 Overall Landscape Concept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11A037-5FA9-45EF-A23F-031022037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558196"/>
              </p:ext>
            </p:extLst>
          </p:nvPr>
        </p:nvGraphicFramePr>
        <p:xfrm>
          <a:off x="695400" y="1196752"/>
          <a:ext cx="6197020" cy="1737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891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92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988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68371044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1" u="none" strike="noStrike" dirty="0">
                          <a:effectLst/>
                        </a:rPr>
                        <a:t>1.1a  </a:t>
                      </a:r>
                      <a:r>
                        <a:rPr lang="en-US" sz="1200" b="1" u="none" strike="noStrike" dirty="0">
                          <a:effectLst/>
                        </a:rPr>
                        <a:t>Leveraging on existing site conditions 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S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Considered site conditions in project's design and execution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S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Retained or incorporated existing site conditions in project's design and execution to achieve purposeful objectives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S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S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Leveraged on existing site conditions in project's design and execution, using creative strategies to achieve purposeful objectives.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S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83515-224A-1A03-EC2D-20413C7DA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42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348880"/>
            <a:ext cx="11238084" cy="377728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94360"/>
              </p:ext>
            </p:extLst>
          </p:nvPr>
        </p:nvGraphicFramePr>
        <p:xfrm>
          <a:off x="695400" y="1192853"/>
          <a:ext cx="5216958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314954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44819627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5.2c Smart operations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simple smart operations features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smart operations features extensively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90725A-0C5F-CC18-333D-6BB6F335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515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348880"/>
            <a:ext cx="11238084" cy="377728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477540"/>
              </p:ext>
            </p:extLst>
          </p:nvPr>
        </p:nvGraphicFramePr>
        <p:xfrm>
          <a:off x="695400" y="1192853"/>
          <a:ext cx="5216958" cy="7315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79457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448196275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5.2d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Employs a Certified Practising Horticulturist (CPH) with currently valid certification in maintenance operations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3C2BEC-89A5-9D8E-76B9-DFE96E9B2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9976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5.3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Skyrise Greenery Maintenance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632087"/>
              </p:ext>
            </p:extLst>
          </p:nvPr>
        </p:nvGraphicFramePr>
        <p:xfrm>
          <a:off x="695400" y="1192853"/>
          <a:ext cx="8452854" cy="1280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322378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4215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497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9930746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5.3a Maintainability of skyrise greenery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frequency of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maintenance frequency, or implemented strategies to reduce maintenance needs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minimal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8471CC-92C3-8376-0515-51FD10C58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1890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5.3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Skyrise Greenery Maintenance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951867"/>
              </p:ext>
            </p:extLst>
          </p:nvPr>
        </p:nvGraphicFramePr>
        <p:xfrm>
          <a:off x="695400" y="1192853"/>
          <a:ext cx="744492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321554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229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978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846262499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5.3b Safety of skyrise greenery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Considered safety minimally during maintenance, or design and selection of plants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Considered safety moderately during maintenance, or design and selection of plants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 be maintained safely, considered safety for design and selection of plants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9F5F65-EF29-56A4-D4F9-5BF5F049D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3067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5: Maintenance</a:t>
            </a:r>
            <a:endParaRPr lang="en-GB" dirty="0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06632C6-8705-46C5-8E38-838F4C1E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207804"/>
              </p:ext>
            </p:extLst>
          </p:nvPr>
        </p:nvGraphicFramePr>
        <p:xfrm>
          <a:off x="767408" y="2060848"/>
          <a:ext cx="10014305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3619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3983863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30165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38329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38329">
                  <a:extLst>
                    <a:ext uri="{9D8B030D-6E8A-4147-A177-3AD203B41FA5}">
                      <a16:colId xmlns:a16="http://schemas.microsoft.com/office/drawing/2014/main" val="2948788597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5.1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Design for Landscape Maintainability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5.2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Maintenance Plans and Operations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5.3*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dirty="0"/>
                        <a:t>Design for Skyrise Greenery Maintenance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436703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27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D74591-19DB-F650-0E6E-87D7487B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1704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068960"/>
            <a:ext cx="11238084" cy="305720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Bonus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713323"/>
              </p:ext>
            </p:extLst>
          </p:nvPr>
        </p:nvGraphicFramePr>
        <p:xfrm>
          <a:off x="695400" y="1192853"/>
          <a:ext cx="5338204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44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07326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6329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3657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21791560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BONUS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special efforts within below categories that were not scored for in criteria?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Design and landscape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Community wellbeing &amp; engagement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Environmental sustainability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Biodiversity conservation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Maintenance</a:t>
                      </a:r>
                      <a:r>
                        <a:rPr lang="en-US" sz="1200" dirty="0"/>
                        <a:t> </a:t>
                      </a:r>
                      <a:endParaRPr lang="en-GB" sz="1200" dirty="0"/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41142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798929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531D31-66F4-5398-1766-90D9F825B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9869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D5C025-2E61-4E3F-992C-E2C7C4DB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SCORES SUMMARY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028A9516-1ACC-4BE1-A0BC-08E919CB3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015784"/>
              </p:ext>
            </p:extLst>
          </p:nvPr>
        </p:nvGraphicFramePr>
        <p:xfrm>
          <a:off x="767408" y="1772816"/>
          <a:ext cx="10100757" cy="39700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92455">
                  <a:extLst>
                    <a:ext uri="{9D8B030D-6E8A-4147-A177-3AD203B41FA5}">
                      <a16:colId xmlns:a16="http://schemas.microsoft.com/office/drawing/2014/main" val="1776648508"/>
                    </a:ext>
                  </a:extLst>
                </a:gridCol>
                <a:gridCol w="4228910">
                  <a:extLst>
                    <a:ext uri="{9D8B030D-6E8A-4147-A177-3AD203B41FA5}">
                      <a16:colId xmlns:a16="http://schemas.microsoft.com/office/drawing/2014/main" val="867132773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4234092641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4280387688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8094909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S/N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CRITERIA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183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DESIGN &amp; LANDSCAPE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50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76690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COMMUNITY WELLBEING &amp; ENGAGEMENT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16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0442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ENVIRONMENTAL SUSTAINABILITY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23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095971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BIODIVERSITY CONSERVATION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34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81577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MAINTENANCE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27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207067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6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BONUS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5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94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G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SG" b="1" dirty="0"/>
                        <a:t>TOTAL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  <a:p>
                      <a:pPr algn="ctr" fontAlgn="ctr"/>
                      <a:r>
                        <a:rPr lang="en-SG" b="1" dirty="0"/>
                        <a:t>Certified/Silver/Gold/Platinum (XX%)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b="1" dirty="0"/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2307166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CECEE4-8536-4FC3-ADC9-EF3987B3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721CC-04AC-65CF-D6D0-93ABB5105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738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C162C-CF6F-4BD8-8DC4-97FFB4717A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8591A-838D-4F2A-AE17-3C12FA0E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9BD7A-8806-7D9F-426D-A58F95986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15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1.1 Overall Landscape Concept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475041"/>
              </p:ext>
            </p:extLst>
          </p:nvPr>
        </p:nvGraphicFramePr>
        <p:xfrm>
          <a:off x="682586" y="1196752"/>
          <a:ext cx="4268267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86872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863351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87095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480780027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1.1b Integration of landscape and architecture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Corridors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Lobbies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Rooftop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Ancillary Structures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Façade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46A8659-D68C-48B8-AE20-660F5F998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140968"/>
            <a:ext cx="11323884" cy="298519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68040C2-B585-F517-A102-B244035F9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95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1.2 Greenery Provision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41169"/>
              </p:ext>
            </p:extLst>
          </p:nvPr>
        </p:nvGraphicFramePr>
        <p:xfrm>
          <a:off x="695400" y="1124744"/>
          <a:ext cx="4426271" cy="19202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69531">
                  <a:extLst>
                    <a:ext uri="{9D8B030D-6E8A-4147-A177-3AD203B41FA5}">
                      <a16:colId xmlns:a16="http://schemas.microsoft.com/office/drawing/2014/main" val="2968679747"/>
                    </a:ext>
                  </a:extLst>
                </a:gridCol>
                <a:gridCol w="48979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931394248"/>
                    </a:ext>
                  </a:extLst>
                </a:gridCol>
              </a:tblGrid>
              <a:tr h="1903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1.2a Green Plot Ratio (GnPR) – Entire Site 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 to &lt;2.0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 to &lt;3.0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 to &lt;5.0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 to &lt;6.0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 to &lt;7.0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77217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</a:t>
                      </a:r>
                      <a:endParaRPr lang="en-GB" sz="12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2389003-FB0F-4847-9CF4-3C48718F7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989821"/>
              </p:ext>
            </p:extLst>
          </p:nvPr>
        </p:nvGraphicFramePr>
        <p:xfrm>
          <a:off x="700523" y="3061592"/>
          <a:ext cx="4430727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73988">
                  <a:extLst>
                    <a:ext uri="{9D8B030D-6E8A-4147-A177-3AD203B41FA5}">
                      <a16:colId xmlns:a16="http://schemas.microsoft.com/office/drawing/2014/main" val="1174644238"/>
                    </a:ext>
                  </a:extLst>
                </a:gridCol>
                <a:gridCol w="489790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154012550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1.2b Green Plot Ratio (GnPR) – </a:t>
                      </a:r>
                    </a:p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 Buffer &amp; Peripheral Planting Verge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&lt;15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to &lt;20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to &lt;25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to &lt;30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849743B-6555-4631-AF75-FB812D7F7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988688"/>
              </p:ext>
            </p:extLst>
          </p:nvPr>
        </p:nvGraphicFramePr>
        <p:xfrm>
          <a:off x="695400" y="4909412"/>
          <a:ext cx="4441547" cy="19202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84226">
                  <a:extLst>
                    <a:ext uri="{9D8B030D-6E8A-4147-A177-3AD203B41FA5}">
                      <a16:colId xmlns:a16="http://schemas.microsoft.com/office/drawing/2014/main" val="104382753"/>
                    </a:ext>
                  </a:extLst>
                </a:gridCol>
                <a:gridCol w="490068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187278426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1.2c Percentage of ground-level landscaped area 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to &lt;20%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to &lt;30%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to &lt;40%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to &lt;50%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to &lt;60%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77217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F458D0-6F0B-A0B9-EAE6-8F02387B2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1944" y="6356351"/>
            <a:ext cx="3860800" cy="365125"/>
          </a:xfrm>
        </p:spPr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112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1.2 Greenery Provision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CE9F9A6-A218-49F2-9134-579299A4A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184366"/>
              </p:ext>
            </p:extLst>
          </p:nvPr>
        </p:nvGraphicFramePr>
        <p:xfrm>
          <a:off x="695400" y="1192853"/>
          <a:ext cx="5958433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891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685413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988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39604677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1.2d Provision of skyrise greenery (rooftop or vertical)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Implemented limited area of rooftop or vertical greenery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Implemented moderate area rooftop or vertical greenery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Implemented extensive rooftop or vertical greenery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9C74A4-CDB6-EBD9-62E2-75B5495C3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6773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1800" dirty="0"/>
              <a:t>1.3 Additional Buffer Planting</a:t>
            </a:r>
            <a:endParaRPr lang="en-SG" sz="28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042995"/>
              </p:ext>
            </p:extLst>
          </p:nvPr>
        </p:nvGraphicFramePr>
        <p:xfrm>
          <a:off x="695400" y="1192853"/>
          <a:ext cx="4362625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34621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48874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473177865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1.3a Green buffer and peripheral planting verge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to &lt;5%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to &lt;10%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&lt;15%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to &lt;20%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6AD51E-0AC0-F974-97AF-CCAB15A01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862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1: Design &amp; Landscape</a:t>
            </a:r>
            <a:endParaRPr lang="en-GB" dirty="0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06632C6-8705-46C5-8E38-838F4C1E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823477"/>
              </p:ext>
            </p:extLst>
          </p:nvPr>
        </p:nvGraphicFramePr>
        <p:xfrm>
          <a:off x="767408" y="2060848"/>
          <a:ext cx="9614258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19660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3622104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16640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4245491537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r>
                        <a:rPr lang="en-US" sz="1800" dirty="0"/>
                        <a:t>1.1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Overall Landscape Concept &amp; Layout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r>
                        <a:rPr lang="en-US" sz="1800" dirty="0"/>
                        <a:t>1.2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Greenery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r>
                        <a:rPr lang="en-US" sz="1800" dirty="0"/>
                        <a:t>1.3*</a:t>
                      </a:r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Additional Buffer Planting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50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59EFE3-A1FA-C45A-1080-FBAFACD3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new development                                 updated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413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6313A863DFBA4B9A1116F145512F5D" ma:contentTypeVersion="1" ma:contentTypeDescription="Create a new document." ma:contentTypeScope="" ma:versionID="c56e2c86214e1b1059cb69f20c79cfb0">
  <xsd:schema xmlns:xsd="http://www.w3.org/2001/XMLSchema" xmlns:xs="http://www.w3.org/2001/XMLSchema" xmlns:p="http://schemas.microsoft.com/office/2006/metadata/properties" xmlns:ns2="b21f3a1a-2eac-4dd5-b970-ecc04f6aab51" targetNamespace="http://schemas.microsoft.com/office/2006/metadata/properties" ma:root="true" ma:fieldsID="6c511875ffa9c752994b985a64c18b39" ns2:_="">
    <xsd:import namespace="b21f3a1a-2eac-4dd5-b970-ecc04f6aab5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f3a1a-2eac-4dd5-b970-ecc04f6aab5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8E8E9E-66F3-48DD-8EAC-BE470A6DEB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B11F3F-E391-4EEF-8CAB-C5F7EF1618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1f3a1a-2eac-4dd5-b970-ecc04f6aa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C77474-B6AE-43B6-8565-3C43589887B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3332</TotalTime>
  <Words>2862</Words>
  <Application>Microsoft Office PowerPoint</Application>
  <PresentationFormat>Widescreen</PresentationFormat>
  <Paragraphs>818</Paragraphs>
  <Slides>47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Arial</vt:lpstr>
      <vt:lpstr>Calibri</vt:lpstr>
      <vt:lpstr>Office Theme</vt:lpstr>
      <vt:lpstr>&lt;Development Name&gt;</vt:lpstr>
      <vt:lpstr>PowerPoint Presentation</vt:lpstr>
      <vt:lpstr>SCORES SUMMARY</vt:lpstr>
      <vt:lpstr>Part 1: Design &amp; Landscape 1.1 Overall Landscape Concept</vt:lpstr>
      <vt:lpstr>Part 1: Design &amp; Landscape 1.1 Overall Landscape Concept</vt:lpstr>
      <vt:lpstr>Part 1: Design &amp; Landscape 1.2 Greenery Provision</vt:lpstr>
      <vt:lpstr>Part 1: Design &amp; Landscape 1.2 Greenery Provision</vt:lpstr>
      <vt:lpstr>Part 1: Design &amp; Landscape 1.3 Additional Buffer Planting</vt:lpstr>
      <vt:lpstr>Part 1: Design &amp; Landscape</vt:lpstr>
      <vt:lpstr>Part 2: Community Wellbeing &amp; Engagement 2.1 Wellbeing</vt:lpstr>
      <vt:lpstr>Part 2: Community Wellbeing &amp; Engagement 2.1 Wellbeing</vt:lpstr>
      <vt:lpstr>Part 2: Community Wellbeing &amp; Engagement 2.2 Universal Design</vt:lpstr>
      <vt:lpstr>Part 2: Community Wellbeing &amp; Engagement 2.3 Community Engagement</vt:lpstr>
      <vt:lpstr>Part 2: Community Wellbeing &amp; Engagement 2.3 Community Engagement</vt:lpstr>
      <vt:lpstr>PART 2: COMMUNITY WELLBEING AND ENGAGEMENT</vt:lpstr>
      <vt:lpstr>Part 3: Environmental Sustainability 3.1 Management of Resources</vt:lpstr>
      <vt:lpstr>Part 3: Environmental Sustainability 3.1 Management of Resources</vt:lpstr>
      <vt:lpstr>Part 3: Environmental Sustainability 3.2 Source of Materials </vt:lpstr>
      <vt:lpstr>Part 3: Environmental Sustainability 3.2 Source of Materials</vt:lpstr>
      <vt:lpstr>Part 3: Environmental Sustainability 3.3 Stormwater Management </vt:lpstr>
      <vt:lpstr>Part 3: Environmental Sustainability 3.3 Stormwater Management </vt:lpstr>
      <vt:lpstr>Part 3: Environmental Sustainability 3.3 Stormwater Management </vt:lpstr>
      <vt:lpstr>Part 3: Environmental Sustainability</vt:lpstr>
      <vt:lpstr>Part 4: Biodiversity Conservation 4.1 Native Plants</vt:lpstr>
      <vt:lpstr>Part 4: Biodiversity Conservation 4.2 Biodiversity-sensitive Planting &amp; Design</vt:lpstr>
      <vt:lpstr>Part 4: Biodiversity Conservation 4.2 Biodiversity-sensitive Planting &amp; Design</vt:lpstr>
      <vt:lpstr>Part 4: Biodiversity Conservation 4.2 Biodiversity-sensitive Planting &amp; Design</vt:lpstr>
      <vt:lpstr>Part 4: Biodiversity Conservation 4.3 Tree Retention</vt:lpstr>
      <vt:lpstr>Part 4: Biodiversity Conservation 4.3 Tree Retention</vt:lpstr>
      <vt:lpstr>Part 4: Biodiversity Conservation 4.3 Tree Retention</vt:lpstr>
      <vt:lpstr>Part 4: Biodiversity Conservation 4.4 Conservation of Habitats</vt:lpstr>
      <vt:lpstr>Part 4: Biodiversity Conservation 4.4 Conservation of Habitats</vt:lpstr>
      <vt:lpstr>Part 4: Biodiversity Conservation</vt:lpstr>
      <vt:lpstr>Part 5: Maintenance 5.1 Design for Landscape Maintainability</vt:lpstr>
      <vt:lpstr>Part 5: Maintenance 5.1 Design for Landscape Maintainability</vt:lpstr>
      <vt:lpstr>Part 5: Maintenance 5.1 Design for Landscape Maintainability</vt:lpstr>
      <vt:lpstr>Part 5: Maintenance 5.1 Design for Landscape Maintainability</vt:lpstr>
      <vt:lpstr>Part 5: Maintenance 5.2 Maintenance Plans and Operations</vt:lpstr>
      <vt:lpstr>Part 5: Maintenance 5.2 Maintenance Plans and Operations</vt:lpstr>
      <vt:lpstr>Part 5: Maintenance 5.2 Maintenance Plans and Operations</vt:lpstr>
      <vt:lpstr>Part 5: Maintenance 5.2 Maintenance Plans and Operations</vt:lpstr>
      <vt:lpstr>Part 5: Maintenance 5.3 Design for Skyrise Greenery Maintenance</vt:lpstr>
      <vt:lpstr>Part 5: Maintenance 5.3 Design for Skyrise Greenery Maintenance</vt:lpstr>
      <vt:lpstr>Part 5: Maintenance</vt:lpstr>
      <vt:lpstr>Bonus</vt:lpstr>
      <vt:lpstr>SCORES SUMMARY</vt:lpstr>
      <vt:lpstr>Thank you</vt:lpstr>
    </vt:vector>
  </TitlesOfParts>
  <Company>Singapore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Yn Sheao LIM (NPARKS)</dc:creator>
  <cp:lastModifiedBy>Yoke Sim TAN (NPARKS)</cp:lastModifiedBy>
  <cp:revision>157</cp:revision>
  <dcterms:created xsi:type="dcterms:W3CDTF">2015-06-02T02:26:36Z</dcterms:created>
  <dcterms:modified xsi:type="dcterms:W3CDTF">2023-01-11T07:22:56Z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0x010100D36313A863DFBA4B9A1116F145512F5D</vt:lpwstr>
  </property>
  <property fmtid="{D5CDD505-2E9C-101B-9397-08002B2CF9AE}" pid="3" name="MSIP_Label_5434c4c7-833e-41e4-b0ab-cdb227a2f6f7_Enabled">
    <vt:lpwstr>true</vt:lpwstr>
  </property>
  <property fmtid="{D5CDD505-2E9C-101B-9397-08002B2CF9AE}" pid="4" name="MSIP_Label_5434c4c7-833e-41e4-b0ab-cdb227a2f6f7_SetDate">
    <vt:lpwstr>2022-10-05T09:03:22Z</vt:lpwstr>
  </property>
  <property fmtid="{D5CDD505-2E9C-101B-9397-08002B2CF9AE}" pid="5" name="MSIP_Label_5434c4c7-833e-41e4-b0ab-cdb227a2f6f7_Method">
    <vt:lpwstr>Privileged</vt:lpwstr>
  </property>
  <property fmtid="{D5CDD505-2E9C-101B-9397-08002B2CF9AE}" pid="6" name="MSIP_Label_5434c4c7-833e-41e4-b0ab-cdb227a2f6f7_Name">
    <vt:lpwstr>Official (Open)</vt:lpwstr>
  </property>
  <property fmtid="{D5CDD505-2E9C-101B-9397-08002B2CF9AE}" pid="7" name="MSIP_Label_5434c4c7-833e-41e4-b0ab-cdb227a2f6f7_SiteId">
    <vt:lpwstr>0b11c524-9a1c-4e1b-84cb-6336aefc2243</vt:lpwstr>
  </property>
  <property fmtid="{D5CDD505-2E9C-101B-9397-08002B2CF9AE}" pid="8" name="MSIP_Label_5434c4c7-833e-41e4-b0ab-cdb227a2f6f7_ActionId">
    <vt:lpwstr>6591a320-c050-4dee-a8ab-dd486a081747</vt:lpwstr>
  </property>
  <property fmtid="{D5CDD505-2E9C-101B-9397-08002B2CF9AE}" pid="9" name="MSIP_Label_5434c4c7-833e-41e4-b0ab-cdb227a2f6f7_ContentBits">
    <vt:lpwstr>0</vt:lpwstr>
  </property>
</Properties>
</file>