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7"/>
  </p:notesMasterIdLst>
  <p:sldIdLst>
    <p:sldId id="295" r:id="rId5"/>
    <p:sldId id="297" r:id="rId6"/>
    <p:sldId id="359" r:id="rId7"/>
    <p:sldId id="302" r:id="rId8"/>
    <p:sldId id="361" r:id="rId9"/>
    <p:sldId id="363" r:id="rId10"/>
    <p:sldId id="404" r:id="rId11"/>
    <p:sldId id="405" r:id="rId12"/>
    <p:sldId id="365" r:id="rId13"/>
    <p:sldId id="367" r:id="rId14"/>
    <p:sldId id="364" r:id="rId15"/>
    <p:sldId id="406" r:id="rId16"/>
    <p:sldId id="407" r:id="rId17"/>
    <p:sldId id="408" r:id="rId18"/>
    <p:sldId id="369" r:id="rId19"/>
    <p:sldId id="409" r:id="rId20"/>
    <p:sldId id="321" r:id="rId21"/>
    <p:sldId id="372" r:id="rId22"/>
    <p:sldId id="410" r:id="rId23"/>
    <p:sldId id="411" r:id="rId24"/>
    <p:sldId id="374" r:id="rId25"/>
    <p:sldId id="412" r:id="rId26"/>
    <p:sldId id="413" r:id="rId27"/>
    <p:sldId id="414" r:id="rId28"/>
    <p:sldId id="415" r:id="rId29"/>
    <p:sldId id="416" r:id="rId30"/>
    <p:sldId id="380" r:id="rId31"/>
    <p:sldId id="417" r:id="rId32"/>
    <p:sldId id="420" r:id="rId33"/>
    <p:sldId id="421" r:id="rId34"/>
    <p:sldId id="422" r:id="rId35"/>
    <p:sldId id="375" r:id="rId36"/>
    <p:sldId id="376" r:id="rId37"/>
    <p:sldId id="377" r:id="rId38"/>
    <p:sldId id="378" r:id="rId39"/>
    <p:sldId id="419" r:id="rId40"/>
    <p:sldId id="382" r:id="rId41"/>
    <p:sldId id="423" r:id="rId42"/>
    <p:sldId id="424" r:id="rId43"/>
    <p:sldId id="381" r:id="rId44"/>
    <p:sldId id="384" r:id="rId45"/>
    <p:sldId id="383" r:id="rId46"/>
    <p:sldId id="425" r:id="rId47"/>
    <p:sldId id="389" r:id="rId48"/>
    <p:sldId id="390" r:id="rId49"/>
    <p:sldId id="426" r:id="rId50"/>
    <p:sldId id="391" r:id="rId51"/>
    <p:sldId id="392" r:id="rId52"/>
    <p:sldId id="393" r:id="rId53"/>
    <p:sldId id="394" r:id="rId54"/>
    <p:sldId id="396" r:id="rId55"/>
    <p:sldId id="397" r:id="rId56"/>
    <p:sldId id="427" r:id="rId57"/>
    <p:sldId id="398" r:id="rId58"/>
    <p:sldId id="428" r:id="rId59"/>
    <p:sldId id="403" r:id="rId60"/>
    <p:sldId id="399" r:id="rId61"/>
    <p:sldId id="400" r:id="rId62"/>
    <p:sldId id="401" r:id="rId63"/>
    <p:sldId id="402" r:id="rId64"/>
    <p:sldId id="360" r:id="rId65"/>
    <p:sldId id="266" r:id="rId6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 id="{D51DDD85-3AC9-475A-9072-9A7049CF6780}">
          <p14:sldIdLst>
            <p14:sldId id="295"/>
            <p14:sldId id="297"/>
            <p14:sldId id="359"/>
          </p14:sldIdLst>
        </p14:section>
        <p14:section name="Part 1 Design &amp; Landscape" id="{FEFEF69D-AC60-47BA-9A34-B7D2AD0740AD}">
          <p14:sldIdLst>
            <p14:sldId id="302"/>
            <p14:sldId id="361"/>
            <p14:sldId id="363"/>
            <p14:sldId id="404"/>
            <p14:sldId id="405"/>
            <p14:sldId id="365"/>
            <p14:sldId id="367"/>
          </p14:sldIdLst>
        </p14:section>
        <p14:section name="Part 2 Community Wellbeing &amp; Engagement" id="{BA50D09A-3AED-4976-A39B-569BA2796396}">
          <p14:sldIdLst>
            <p14:sldId id="364"/>
            <p14:sldId id="406"/>
            <p14:sldId id="407"/>
            <p14:sldId id="408"/>
            <p14:sldId id="369"/>
            <p14:sldId id="409"/>
            <p14:sldId id="321"/>
          </p14:sldIdLst>
        </p14:section>
        <p14:section name="Part 3 COMMUNITY WELLBEING &amp; ENGAGEMENT" id="{ACC176DB-6B3F-426B-9E0C-413A3D507005}">
          <p14:sldIdLst>
            <p14:sldId id="372"/>
            <p14:sldId id="410"/>
            <p14:sldId id="411"/>
            <p14:sldId id="374"/>
            <p14:sldId id="412"/>
            <p14:sldId id="413"/>
            <p14:sldId id="414"/>
            <p14:sldId id="415"/>
            <p14:sldId id="416"/>
            <p14:sldId id="380"/>
          </p14:sldIdLst>
        </p14:section>
        <p14:section name="Part 4 Environmental Sustainability" id="{6254E1BC-CE96-4E16-AD4B-406BC6BAD8BD}">
          <p14:sldIdLst>
            <p14:sldId id="417"/>
            <p14:sldId id="420"/>
            <p14:sldId id="421"/>
            <p14:sldId id="422"/>
            <p14:sldId id="375"/>
            <p14:sldId id="376"/>
            <p14:sldId id="377"/>
            <p14:sldId id="378"/>
            <p14:sldId id="419"/>
          </p14:sldIdLst>
        </p14:section>
        <p14:section name="Part 5 Biodiversity Conservation" id="{910A262A-1C2C-460E-A3B4-44EA251EC24D}">
          <p14:sldIdLst>
            <p14:sldId id="382"/>
            <p14:sldId id="423"/>
            <p14:sldId id="424"/>
            <p14:sldId id="381"/>
            <p14:sldId id="384"/>
            <p14:sldId id="383"/>
            <p14:sldId id="425"/>
            <p14:sldId id="389"/>
            <p14:sldId id="390"/>
            <p14:sldId id="426"/>
            <p14:sldId id="391"/>
          </p14:sldIdLst>
        </p14:section>
        <p14:section name="Part 6 Maintenance" id="{C968FC9D-C84D-4597-9940-DCFC40A5832F}">
          <p14:sldIdLst>
            <p14:sldId id="392"/>
            <p14:sldId id="393"/>
            <p14:sldId id="394"/>
            <p14:sldId id="396"/>
            <p14:sldId id="397"/>
            <p14:sldId id="427"/>
            <p14:sldId id="398"/>
            <p14:sldId id="428"/>
            <p14:sldId id="403"/>
            <p14:sldId id="399"/>
            <p14:sldId id="400"/>
            <p14:sldId id="401"/>
          </p14:sldIdLst>
        </p14:section>
        <p14:section name="Bonus" id="{1A6472B8-2939-47AA-A79E-77E1E53ADD26}">
          <p14:sldIdLst>
            <p14:sldId id="402"/>
          </p14:sldIdLst>
        </p14:section>
        <p14:section name="Summary" id="{DA541E8D-65A6-4AE5-9494-5FA5E02B5CF5}">
          <p14:sldIdLst>
            <p14:sldId id="360"/>
            <p14:sldId id="26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mela LOKE (NPARKS)" initials="PL(" lastIdx="1" clrIdx="0">
    <p:extLst>
      <p:ext uri="{19B8F6BF-5375-455C-9EA6-DF929625EA0E}">
        <p15:presenceInfo xmlns:p15="http://schemas.microsoft.com/office/powerpoint/2012/main" userId="Pamela LOKE (NPARK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400" autoAdjust="0"/>
  </p:normalViewPr>
  <p:slideViewPr>
    <p:cSldViewPr>
      <p:cViewPr varScale="1">
        <p:scale>
          <a:sx n="70" d="100"/>
          <a:sy n="70" d="100"/>
        </p:scale>
        <p:origin x="512" y="64"/>
      </p:cViewPr>
      <p:guideLst>
        <p:guide orient="horz" pos="2160"/>
        <p:guide pos="3840"/>
      </p:guideLst>
    </p:cSldViewPr>
  </p:slideViewPr>
  <p:notesTextViewPr>
    <p:cViewPr>
      <p:scale>
        <a:sx n="3" d="2"/>
        <a:sy n="3" d="2"/>
      </p:scale>
      <p:origin x="0" y="0"/>
    </p:cViewPr>
  </p:notesTextViewPr>
  <p:notesViewPr>
    <p:cSldViewPr>
      <p:cViewPr varScale="1">
        <p:scale>
          <a:sx n="56" d="100"/>
          <a:sy n="56" d="100"/>
        </p:scale>
        <p:origin x="-2886"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commentAuthors" Target="commentAuthors.xml"/><Relationship Id="rId7" Type="http://schemas.openxmlformats.org/officeDocument/2006/relationships/slide" Target="slides/slide3.xml"/><Relationship Id="rId71"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notesMaster" Target="notesMasters/notesMaster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3-31T11:53:36.091" idx="1">
    <p:pos x="6716" y="1139"/>
    <p:text>Leave assessors' scores column blank</p:text>
    <p:extLst>
      <p:ext uri="{C676402C-5697-4E1C-873F-D02D1690AC5C}">
        <p15:threadingInfo xmlns:p15="http://schemas.microsoft.com/office/powerpoint/2012/main" timeZoneBias="-48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D99DC3-7834-4A73-8AD3-31B9649EE746}" type="datetimeFigureOut">
              <a:rPr lang="en-GB" smtClean="0"/>
              <a:pPr/>
              <a:t>11/01/2023</a:t>
            </a:fld>
            <a:endParaRPr lang="en-GB"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E58270-FC09-4611-97B9-5AE0CF031F1A}" type="slidenum">
              <a:rPr lang="en-GB" smtClean="0"/>
              <a:pPr/>
              <a:t>‹#›</a:t>
            </a:fld>
            <a:endParaRPr lang="en-GB" dirty="0"/>
          </a:p>
        </p:txBody>
      </p:sp>
    </p:spTree>
    <p:extLst>
      <p:ext uri="{BB962C8B-B14F-4D97-AF65-F5344CB8AC3E}">
        <p14:creationId xmlns:p14="http://schemas.microsoft.com/office/powerpoint/2010/main" val="36794160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1E58270-FC09-4611-97B9-5AE0CF031F1A}" type="slidenum">
              <a:rPr lang="en-GB" smtClean="0"/>
              <a:pPr/>
              <a:t>4</a:t>
            </a:fld>
            <a:endParaRPr lang="en-GB" dirty="0"/>
          </a:p>
        </p:txBody>
      </p:sp>
    </p:spTree>
    <p:extLst>
      <p:ext uri="{BB962C8B-B14F-4D97-AF65-F5344CB8AC3E}">
        <p14:creationId xmlns:p14="http://schemas.microsoft.com/office/powerpoint/2010/main" val="6431302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7"/>
            <a:ext cx="10363200" cy="1470025"/>
          </a:xfrm>
        </p:spPr>
        <p:txBody>
          <a:bodyPr>
            <a:normAutofit/>
          </a:bodyPr>
          <a:lstStyle>
            <a:lvl1pPr algn="ctr">
              <a:defRPr sz="4000" b="1"/>
            </a:lvl1p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33A8D07C-F2CE-44B5-AD03-E31FDD2CA492}" type="datetime1">
              <a:rPr lang="en-GB" smtClean="0"/>
              <a:t>11/01/2023</a:t>
            </a:fld>
            <a:endParaRPr lang="en-GB" dirty="0"/>
          </a:p>
        </p:txBody>
      </p:sp>
      <p:sp>
        <p:nvSpPr>
          <p:cNvPr id="5" name="Footer Placeholder 4"/>
          <p:cNvSpPr>
            <a:spLocks noGrp="1"/>
          </p:cNvSpPr>
          <p:nvPr>
            <p:ph type="ftr" sz="quarter" idx="11"/>
          </p:nvPr>
        </p:nvSpPr>
        <p:spPr/>
        <p:txBody>
          <a:bodyPr/>
          <a:lstStyle/>
          <a:p>
            <a:r>
              <a:rPr lang="en-US" dirty="0"/>
              <a:t>new parks                    updated 11 Jan 2023</a:t>
            </a:r>
            <a:endParaRPr lang="en-GB" dirty="0"/>
          </a:p>
        </p:txBody>
      </p:sp>
      <p:sp>
        <p:nvSpPr>
          <p:cNvPr id="6" name="Slide Number Placeholder 5"/>
          <p:cNvSpPr>
            <a:spLocks noGrp="1"/>
          </p:cNvSpPr>
          <p:nvPr>
            <p:ph type="sldNum" sz="quarter" idx="12"/>
          </p:nvPr>
        </p:nvSpPr>
        <p:spPr/>
        <p:txBody>
          <a:bodyPr/>
          <a:lstStyle/>
          <a:p>
            <a:fld id="{E5C8A926-C928-45A2-9802-20D0E491F10B}" type="slidenum">
              <a:rPr lang="en-GB" smtClean="0"/>
              <a:pPr/>
              <a:t>‹#›</a:t>
            </a:fld>
            <a:endParaRPr lang="en-GB" dirty="0"/>
          </a:p>
        </p:txBody>
      </p:sp>
      <p:pic>
        <p:nvPicPr>
          <p:cNvPr id="7" name="Picture 2" descr="C:\Users\usrlyj\Documents\LEAF\LEAF general documents\LEAF Logo.JPG">
            <a:extLst>
              <a:ext uri="{FF2B5EF4-FFF2-40B4-BE49-F238E27FC236}">
                <a16:creationId xmlns:a16="http://schemas.microsoft.com/office/drawing/2014/main" id="{F0600F34-2388-4D0B-A92A-80E82268C2B0}"/>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696400" y="476673"/>
            <a:ext cx="1845826" cy="10867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7501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2747963"/>
            <a:ext cx="10363200" cy="1362075"/>
          </a:xfrm>
        </p:spPr>
        <p:txBody>
          <a:bodyPr anchor="t">
            <a:normAutofit/>
          </a:bodyPr>
          <a:lstStyle>
            <a:lvl1pPr algn="ctr">
              <a:defRPr sz="3200" b="1" cap="all"/>
            </a:lvl1pPr>
          </a:lstStyle>
          <a:p>
            <a:r>
              <a:rPr lang="en-US"/>
              <a:t>Click to edit Master title style</a:t>
            </a:r>
            <a:endParaRPr lang="en-GB"/>
          </a:p>
        </p:txBody>
      </p:sp>
      <p:sp>
        <p:nvSpPr>
          <p:cNvPr id="4" name="Date Placeholder 3"/>
          <p:cNvSpPr>
            <a:spLocks noGrp="1"/>
          </p:cNvSpPr>
          <p:nvPr>
            <p:ph type="dt" sz="half" idx="10"/>
          </p:nvPr>
        </p:nvSpPr>
        <p:spPr/>
        <p:txBody>
          <a:bodyPr/>
          <a:lstStyle/>
          <a:p>
            <a:fld id="{B35015B0-3878-440C-A2CB-F1E2D3CE96D3}" type="datetime1">
              <a:rPr lang="en-GB" smtClean="0"/>
              <a:t>11/01/2023</a:t>
            </a:fld>
            <a:endParaRPr lang="en-GB" dirty="0"/>
          </a:p>
        </p:txBody>
      </p:sp>
      <p:sp>
        <p:nvSpPr>
          <p:cNvPr id="5" name="Footer Placeholder 4"/>
          <p:cNvSpPr>
            <a:spLocks noGrp="1"/>
          </p:cNvSpPr>
          <p:nvPr>
            <p:ph type="ftr" sz="quarter" idx="11"/>
          </p:nvPr>
        </p:nvSpPr>
        <p:spPr/>
        <p:txBody>
          <a:bodyPr/>
          <a:lstStyle/>
          <a:p>
            <a:r>
              <a:rPr lang="en-US" dirty="0"/>
              <a:t>new parks                    updated 11 Jan 2023</a:t>
            </a:r>
            <a:endParaRPr lang="en-GB" dirty="0"/>
          </a:p>
        </p:txBody>
      </p:sp>
      <p:sp>
        <p:nvSpPr>
          <p:cNvPr id="6" name="Slide Number Placeholder 5"/>
          <p:cNvSpPr>
            <a:spLocks noGrp="1"/>
          </p:cNvSpPr>
          <p:nvPr>
            <p:ph type="sldNum" sz="quarter" idx="12"/>
          </p:nvPr>
        </p:nvSpPr>
        <p:spPr/>
        <p:txBody>
          <a:bodyPr/>
          <a:lstStyle/>
          <a:p>
            <a:fld id="{E5C8A926-C928-45A2-9802-20D0E491F10B}" type="slidenum">
              <a:rPr lang="en-GB" smtClean="0"/>
              <a:pPr/>
              <a:t>‹#›</a:t>
            </a:fld>
            <a:endParaRPr lang="en-GB" dirty="0"/>
          </a:p>
        </p:txBody>
      </p:sp>
      <p:pic>
        <p:nvPicPr>
          <p:cNvPr id="7" name="Picture 2" descr="C:\Users\usrlyj\Documents\LEAF\LEAF general documents\LEAF Logo.JPG">
            <a:extLst>
              <a:ext uri="{FF2B5EF4-FFF2-40B4-BE49-F238E27FC236}">
                <a16:creationId xmlns:a16="http://schemas.microsoft.com/office/drawing/2014/main" id="{D5EAD669-A12A-4C71-91EA-E28227930028}"/>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696400" y="476673"/>
            <a:ext cx="1845826" cy="10867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2936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riteria Layou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340768"/>
            <a:ext cx="11323884" cy="4785397"/>
          </a:xfrm>
        </p:spPr>
        <p:txBody>
          <a:bodyPr>
            <a:normAutofit/>
          </a:bodyPr>
          <a:lstStyle>
            <a:lvl1pPr>
              <a:defRPr sz="2400"/>
            </a:lvl1pPr>
            <a:lvl2pPr>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CEF25930-D53B-4D08-B652-067E0CBA4468}" type="datetime1">
              <a:rPr lang="en-GB" smtClean="0"/>
              <a:t>11/01/2023</a:t>
            </a:fld>
            <a:endParaRPr lang="en-GB" dirty="0"/>
          </a:p>
        </p:txBody>
      </p:sp>
      <p:sp>
        <p:nvSpPr>
          <p:cNvPr id="5" name="Footer Placeholder 4"/>
          <p:cNvSpPr>
            <a:spLocks noGrp="1"/>
          </p:cNvSpPr>
          <p:nvPr>
            <p:ph type="ftr" sz="quarter" idx="11"/>
          </p:nvPr>
        </p:nvSpPr>
        <p:spPr/>
        <p:txBody>
          <a:bodyPr/>
          <a:lstStyle/>
          <a:p>
            <a:r>
              <a:rPr lang="en-US" dirty="0"/>
              <a:t>new parks                    updated 11 Jan 2023</a:t>
            </a:r>
            <a:endParaRPr lang="en-GB" dirty="0"/>
          </a:p>
        </p:txBody>
      </p:sp>
      <p:sp>
        <p:nvSpPr>
          <p:cNvPr id="6" name="Slide Number Placeholder 5"/>
          <p:cNvSpPr>
            <a:spLocks noGrp="1"/>
          </p:cNvSpPr>
          <p:nvPr>
            <p:ph type="sldNum" sz="quarter" idx="12"/>
          </p:nvPr>
        </p:nvSpPr>
        <p:spPr/>
        <p:txBody>
          <a:bodyPr/>
          <a:lstStyle/>
          <a:p>
            <a:fld id="{E5C8A926-C928-45A2-9802-20D0E491F10B}" type="slidenum">
              <a:rPr lang="en-GB" smtClean="0"/>
              <a:pPr/>
              <a:t>‹#›</a:t>
            </a:fld>
            <a:endParaRPr lang="en-GB" dirty="0"/>
          </a:p>
        </p:txBody>
      </p:sp>
      <p:sp>
        <p:nvSpPr>
          <p:cNvPr id="7" name="Title 1">
            <a:extLst>
              <a:ext uri="{FF2B5EF4-FFF2-40B4-BE49-F238E27FC236}">
                <a16:creationId xmlns:a16="http://schemas.microsoft.com/office/drawing/2014/main" id="{C1A90033-238C-4DD7-8C7D-5294825B89F6}"/>
              </a:ext>
            </a:extLst>
          </p:cNvPr>
          <p:cNvSpPr>
            <a:spLocks noGrp="1"/>
          </p:cNvSpPr>
          <p:nvPr>
            <p:ph type="title"/>
          </p:nvPr>
        </p:nvSpPr>
        <p:spPr>
          <a:xfrm>
            <a:off x="609600" y="274638"/>
            <a:ext cx="9474535" cy="905506"/>
          </a:xfrm>
        </p:spPr>
        <p:txBody>
          <a:bodyPr anchor="t">
            <a:normAutofit/>
          </a:bodyPr>
          <a:lstStyle>
            <a:lvl1pPr algn="l">
              <a:defRPr sz="2800" b="1"/>
            </a:lvl1pPr>
          </a:lstStyle>
          <a:p>
            <a:r>
              <a:rPr lang="en-US" dirty="0"/>
              <a:t>Click to edit Master title style</a:t>
            </a:r>
            <a:endParaRPr lang="en-GB" dirty="0"/>
          </a:p>
        </p:txBody>
      </p:sp>
      <p:pic>
        <p:nvPicPr>
          <p:cNvPr id="8" name="Picture 2" descr="C:\Users\usrlyj\Documents\LEAF\LEAF general documents\LEAF Logo.JPG">
            <a:extLst>
              <a:ext uri="{FF2B5EF4-FFF2-40B4-BE49-F238E27FC236}">
                <a16:creationId xmlns:a16="http://schemas.microsoft.com/office/drawing/2014/main" id="{E05BD0D0-E0C5-4905-8EEF-84C5EB4EB003}"/>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488488" y="283525"/>
            <a:ext cx="1444996" cy="8966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7006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ummary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25186E7-953F-4D12-B9D6-893944558D80}" type="datetime1">
              <a:rPr lang="en-GB" smtClean="0"/>
              <a:t>11/01/2023</a:t>
            </a:fld>
            <a:endParaRPr lang="en-GB" dirty="0"/>
          </a:p>
        </p:txBody>
      </p:sp>
      <p:sp>
        <p:nvSpPr>
          <p:cNvPr id="4" name="Footer Placeholder 3"/>
          <p:cNvSpPr>
            <a:spLocks noGrp="1"/>
          </p:cNvSpPr>
          <p:nvPr>
            <p:ph type="ftr" sz="quarter" idx="11"/>
          </p:nvPr>
        </p:nvSpPr>
        <p:spPr/>
        <p:txBody>
          <a:bodyPr/>
          <a:lstStyle/>
          <a:p>
            <a:r>
              <a:rPr lang="en-US" dirty="0"/>
              <a:t>new parks                    updated 11 Jan 2023</a:t>
            </a:r>
            <a:endParaRPr lang="en-GB" dirty="0"/>
          </a:p>
        </p:txBody>
      </p:sp>
      <p:sp>
        <p:nvSpPr>
          <p:cNvPr id="5" name="Slide Number Placeholder 4"/>
          <p:cNvSpPr>
            <a:spLocks noGrp="1"/>
          </p:cNvSpPr>
          <p:nvPr>
            <p:ph type="sldNum" sz="quarter" idx="12"/>
          </p:nvPr>
        </p:nvSpPr>
        <p:spPr/>
        <p:txBody>
          <a:bodyPr/>
          <a:lstStyle/>
          <a:p>
            <a:fld id="{E5C8A926-C928-45A2-9802-20D0E491F10B}" type="slidenum">
              <a:rPr lang="en-GB" smtClean="0"/>
              <a:pPr/>
              <a:t>‹#›</a:t>
            </a:fld>
            <a:endParaRPr lang="en-GB" dirty="0"/>
          </a:p>
        </p:txBody>
      </p:sp>
      <p:sp>
        <p:nvSpPr>
          <p:cNvPr id="8" name="Title 1">
            <a:extLst>
              <a:ext uri="{FF2B5EF4-FFF2-40B4-BE49-F238E27FC236}">
                <a16:creationId xmlns:a16="http://schemas.microsoft.com/office/drawing/2014/main" id="{34647ED5-8538-4A7F-BC28-EAAE38C31957}"/>
              </a:ext>
            </a:extLst>
          </p:cNvPr>
          <p:cNvSpPr>
            <a:spLocks noGrp="1"/>
          </p:cNvSpPr>
          <p:nvPr>
            <p:ph type="title"/>
          </p:nvPr>
        </p:nvSpPr>
        <p:spPr>
          <a:xfrm>
            <a:off x="609600" y="274638"/>
            <a:ext cx="9474535" cy="994122"/>
          </a:xfrm>
        </p:spPr>
        <p:txBody>
          <a:bodyPr>
            <a:normAutofit/>
          </a:bodyPr>
          <a:lstStyle>
            <a:lvl1pPr algn="l">
              <a:defRPr sz="3600" b="1"/>
            </a:lvl1pPr>
          </a:lstStyle>
          <a:p>
            <a:r>
              <a:rPr lang="en-US" dirty="0"/>
              <a:t>Click to edit Master title style</a:t>
            </a:r>
            <a:endParaRPr lang="en-GB" dirty="0"/>
          </a:p>
        </p:txBody>
      </p:sp>
      <p:pic>
        <p:nvPicPr>
          <p:cNvPr id="9" name="Picture 2" descr="C:\Users\usrlyj\Documents\LEAF\LEAF general documents\LEAF Logo.JPG">
            <a:extLst>
              <a:ext uri="{FF2B5EF4-FFF2-40B4-BE49-F238E27FC236}">
                <a16:creationId xmlns:a16="http://schemas.microsoft.com/office/drawing/2014/main" id="{64A3B1FB-B6E4-4411-8DC9-2D56A6C0654B}"/>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488488" y="283525"/>
            <a:ext cx="1444996" cy="8966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0307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33E46FA-D54C-4C92-AB80-1AF701062F40}" type="datetime1">
              <a:rPr lang="en-GB" smtClean="0"/>
              <a:t>11/01/2023</a:t>
            </a:fld>
            <a:endParaRPr lang="en-GB" dirty="0"/>
          </a:p>
        </p:txBody>
      </p:sp>
      <p:sp>
        <p:nvSpPr>
          <p:cNvPr id="4" name="Footer Placeholder 3"/>
          <p:cNvSpPr>
            <a:spLocks noGrp="1"/>
          </p:cNvSpPr>
          <p:nvPr>
            <p:ph type="ftr" sz="quarter" idx="11"/>
          </p:nvPr>
        </p:nvSpPr>
        <p:spPr/>
        <p:txBody>
          <a:bodyPr/>
          <a:lstStyle/>
          <a:p>
            <a:r>
              <a:rPr lang="en-US" dirty="0"/>
              <a:t>new parks                    updated 11 Jan 2023</a:t>
            </a:r>
            <a:endParaRPr lang="en-GB" dirty="0"/>
          </a:p>
        </p:txBody>
      </p:sp>
      <p:sp>
        <p:nvSpPr>
          <p:cNvPr id="5" name="Slide Number Placeholder 4"/>
          <p:cNvSpPr>
            <a:spLocks noGrp="1"/>
          </p:cNvSpPr>
          <p:nvPr>
            <p:ph type="sldNum" sz="quarter" idx="12"/>
          </p:nvPr>
        </p:nvSpPr>
        <p:spPr/>
        <p:txBody>
          <a:bodyPr/>
          <a:lstStyle/>
          <a:p>
            <a:fld id="{E5C8A926-C928-45A2-9802-20D0E491F10B}" type="slidenum">
              <a:rPr lang="en-GB" smtClean="0"/>
              <a:pPr/>
              <a:t>‹#›</a:t>
            </a:fld>
            <a:endParaRPr lang="en-GB" dirty="0"/>
          </a:p>
        </p:txBody>
      </p:sp>
      <p:sp>
        <p:nvSpPr>
          <p:cNvPr id="8" name="Title 1">
            <a:extLst>
              <a:ext uri="{FF2B5EF4-FFF2-40B4-BE49-F238E27FC236}">
                <a16:creationId xmlns:a16="http://schemas.microsoft.com/office/drawing/2014/main" id="{34647ED5-8538-4A7F-BC28-EAAE38C31957}"/>
              </a:ext>
            </a:extLst>
          </p:cNvPr>
          <p:cNvSpPr>
            <a:spLocks noGrp="1"/>
          </p:cNvSpPr>
          <p:nvPr>
            <p:ph type="title"/>
          </p:nvPr>
        </p:nvSpPr>
        <p:spPr>
          <a:xfrm>
            <a:off x="609600" y="274638"/>
            <a:ext cx="9474535" cy="905506"/>
          </a:xfrm>
        </p:spPr>
        <p:txBody>
          <a:bodyPr>
            <a:normAutofit/>
          </a:bodyPr>
          <a:lstStyle>
            <a:lvl1pPr algn="l">
              <a:defRPr sz="2800" b="1"/>
            </a:lvl1pPr>
          </a:lstStyle>
          <a:p>
            <a:r>
              <a:rPr lang="en-US" dirty="0"/>
              <a:t>Click to edit Master title style</a:t>
            </a:r>
            <a:endParaRPr lang="en-GB" dirty="0"/>
          </a:p>
        </p:txBody>
      </p:sp>
      <p:pic>
        <p:nvPicPr>
          <p:cNvPr id="9" name="Picture 2" descr="C:\Users\usrlyj\Documents\LEAF\LEAF general documents\LEAF Logo.JPG">
            <a:extLst>
              <a:ext uri="{FF2B5EF4-FFF2-40B4-BE49-F238E27FC236}">
                <a16:creationId xmlns:a16="http://schemas.microsoft.com/office/drawing/2014/main" id="{64A3B1FB-B6E4-4411-8DC9-2D56A6C0654B}"/>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488488" y="283525"/>
            <a:ext cx="1444996" cy="8966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1626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BE9C4C-ECAC-4A76-BF26-B893E65D3EC6}" type="datetime1">
              <a:rPr lang="en-GB" smtClean="0"/>
              <a:t>11/01/2023</a:t>
            </a:fld>
            <a:endParaRPr lang="en-GB" dirty="0"/>
          </a:p>
        </p:txBody>
      </p:sp>
      <p:sp>
        <p:nvSpPr>
          <p:cNvPr id="3" name="Footer Placeholder 2"/>
          <p:cNvSpPr>
            <a:spLocks noGrp="1"/>
          </p:cNvSpPr>
          <p:nvPr>
            <p:ph type="ftr" sz="quarter" idx="11"/>
          </p:nvPr>
        </p:nvSpPr>
        <p:spPr/>
        <p:txBody>
          <a:bodyPr/>
          <a:lstStyle/>
          <a:p>
            <a:r>
              <a:rPr lang="en-US" dirty="0"/>
              <a:t>new parks                    updated 11 Jan 2023</a:t>
            </a:r>
            <a:endParaRPr lang="en-GB" dirty="0"/>
          </a:p>
        </p:txBody>
      </p:sp>
      <p:sp>
        <p:nvSpPr>
          <p:cNvPr id="4" name="Slide Number Placeholder 3"/>
          <p:cNvSpPr>
            <a:spLocks noGrp="1"/>
          </p:cNvSpPr>
          <p:nvPr>
            <p:ph type="sldNum" sz="quarter" idx="12"/>
          </p:nvPr>
        </p:nvSpPr>
        <p:spPr/>
        <p:txBody>
          <a:bodyPr/>
          <a:lstStyle/>
          <a:p>
            <a:fld id="{E5C8A926-C928-45A2-9802-20D0E491F10B}" type="slidenum">
              <a:rPr lang="en-GB" smtClean="0"/>
              <a:pPr/>
              <a:t>‹#›</a:t>
            </a:fld>
            <a:endParaRPr lang="en-GB" dirty="0"/>
          </a:p>
        </p:txBody>
      </p:sp>
    </p:spTree>
    <p:extLst>
      <p:ext uri="{BB962C8B-B14F-4D97-AF65-F5344CB8AC3E}">
        <p14:creationId xmlns:p14="http://schemas.microsoft.com/office/powerpoint/2010/main" val="42782712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922114"/>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09600" y="1412776"/>
            <a:ext cx="10972800" cy="47133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609600" y="6356352"/>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B530A4-5FD2-4CBC-A9D7-D195DA872A88}" type="datetime1">
              <a:rPr lang="en-GB" smtClean="0"/>
              <a:t>11/01/2023</a:t>
            </a:fld>
            <a:endParaRPr lang="en-GB" dirty="0"/>
          </a:p>
        </p:txBody>
      </p:sp>
      <p:sp>
        <p:nvSpPr>
          <p:cNvPr id="5" name="Footer Placeholder 4"/>
          <p:cNvSpPr>
            <a:spLocks noGrp="1"/>
          </p:cNvSpPr>
          <p:nvPr>
            <p:ph type="ftr" sz="quarter" idx="3"/>
          </p:nvPr>
        </p:nvSpPr>
        <p:spPr>
          <a:xfrm>
            <a:off x="4165600" y="6356352"/>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new parks                    updated 11 Jan 2023</a:t>
            </a:r>
            <a:endParaRPr lang="en-GB" dirty="0"/>
          </a:p>
        </p:txBody>
      </p:sp>
      <p:sp>
        <p:nvSpPr>
          <p:cNvPr id="6" name="Slide Number Placeholder 5"/>
          <p:cNvSpPr>
            <a:spLocks noGrp="1"/>
          </p:cNvSpPr>
          <p:nvPr>
            <p:ph type="sldNum" sz="quarter" idx="4"/>
          </p:nvPr>
        </p:nvSpPr>
        <p:spPr>
          <a:xfrm>
            <a:off x="8737600" y="6356352"/>
            <a:ext cx="2844800" cy="365125"/>
          </a:xfrm>
          <a:prstGeom prst="rect">
            <a:avLst/>
          </a:prstGeom>
        </p:spPr>
        <p:txBody>
          <a:bodyPr vert="horz" lIns="91440" tIns="45720" rIns="91440" bIns="45720" rtlCol="0" anchor="ctr"/>
          <a:lstStyle>
            <a:lvl1pPr algn="r">
              <a:defRPr sz="1200" b="1">
                <a:solidFill>
                  <a:schemeClr val="tx1">
                    <a:tint val="75000"/>
                  </a:schemeClr>
                </a:solidFill>
              </a:defRPr>
            </a:lvl1pPr>
          </a:lstStyle>
          <a:p>
            <a:fld id="{E5C8A926-C928-45A2-9802-20D0E491F10B}" type="slidenum">
              <a:rPr lang="en-GB" smtClean="0"/>
              <a:pPr/>
              <a:t>‹#›</a:t>
            </a:fld>
            <a:endParaRPr lang="en-GB" dirty="0"/>
          </a:p>
        </p:txBody>
      </p:sp>
    </p:spTree>
    <p:extLst>
      <p:ext uri="{BB962C8B-B14F-4D97-AF65-F5344CB8AC3E}">
        <p14:creationId xmlns:p14="http://schemas.microsoft.com/office/powerpoint/2010/main" val="4138609526"/>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4" r:id="rId4"/>
    <p:sldLayoutId id="2147483656" r:id="rId5"/>
    <p:sldLayoutId id="2147483655" r:id="rId6"/>
  </p:sldLayoutIdLst>
  <p:hf hdr="0" dt="0"/>
  <p:txStyles>
    <p:titleStyle>
      <a:lvl1pPr algn="l" defTabSz="914400" rtl="0" eaLnBrk="1" latinLnBrk="0" hangingPunct="1">
        <a:spcBef>
          <a:spcPct val="0"/>
        </a:spcBef>
        <a:buNone/>
        <a:defRPr sz="28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D4A20-3F18-46D4-B520-EF34383D1449}"/>
              </a:ext>
            </a:extLst>
          </p:cNvPr>
          <p:cNvSpPr>
            <a:spLocks noGrp="1"/>
          </p:cNvSpPr>
          <p:nvPr>
            <p:ph type="ctrTitle"/>
          </p:nvPr>
        </p:nvSpPr>
        <p:spPr/>
        <p:txBody>
          <a:bodyPr>
            <a:noAutofit/>
          </a:bodyPr>
          <a:lstStyle/>
          <a:p>
            <a:r>
              <a:rPr lang="en-SG" sz="3600" dirty="0"/>
              <a:t>&lt;Park Name&gt;</a:t>
            </a:r>
          </a:p>
        </p:txBody>
      </p:sp>
      <p:sp>
        <p:nvSpPr>
          <p:cNvPr id="3" name="Content Placeholder 2">
            <a:extLst>
              <a:ext uri="{FF2B5EF4-FFF2-40B4-BE49-F238E27FC236}">
                <a16:creationId xmlns:a16="http://schemas.microsoft.com/office/drawing/2014/main" id="{F05CB342-EE6C-42D7-9E75-9D82F6B8E0C5}"/>
              </a:ext>
            </a:extLst>
          </p:cNvPr>
          <p:cNvSpPr>
            <a:spLocks noGrp="1"/>
          </p:cNvSpPr>
          <p:nvPr>
            <p:ph type="subTitle" idx="1"/>
          </p:nvPr>
        </p:nvSpPr>
        <p:spPr/>
        <p:txBody>
          <a:bodyPr>
            <a:normAutofit/>
          </a:bodyPr>
          <a:lstStyle/>
          <a:p>
            <a:r>
              <a:rPr lang="en-GB" sz="2400" dirty="0">
                <a:cs typeface="Arial" panose="020B0604020202020204" pitchFamily="34" charset="0"/>
              </a:rPr>
              <a:t>Prepared by: XXX Co.</a:t>
            </a:r>
          </a:p>
          <a:p>
            <a:r>
              <a:rPr lang="en-GB" sz="2400" dirty="0">
                <a:cs typeface="Arial" panose="020B0604020202020204" pitchFamily="34" charset="0"/>
              </a:rPr>
              <a:t>Assessment Date: 01 January 2021</a:t>
            </a:r>
          </a:p>
        </p:txBody>
      </p:sp>
      <p:sp>
        <p:nvSpPr>
          <p:cNvPr id="4" name="Slide Number Placeholder 3">
            <a:extLst>
              <a:ext uri="{FF2B5EF4-FFF2-40B4-BE49-F238E27FC236}">
                <a16:creationId xmlns:a16="http://schemas.microsoft.com/office/drawing/2014/main" id="{E8ADBDFA-4A09-4BA8-B8AA-3827B8571A4E}"/>
              </a:ext>
            </a:extLst>
          </p:cNvPr>
          <p:cNvSpPr>
            <a:spLocks noGrp="1"/>
          </p:cNvSpPr>
          <p:nvPr>
            <p:ph type="sldNum" sz="quarter" idx="12"/>
          </p:nvPr>
        </p:nvSpPr>
        <p:spPr/>
        <p:txBody>
          <a:bodyPr/>
          <a:lstStyle/>
          <a:p>
            <a:fld id="{E5C8A926-C928-45A2-9802-20D0E491F10B}" type="slidenum">
              <a:rPr lang="en-GB" smtClean="0"/>
              <a:pPr/>
              <a:t>1</a:t>
            </a:fld>
            <a:endParaRPr lang="en-GB" dirty="0"/>
          </a:p>
        </p:txBody>
      </p:sp>
      <p:sp>
        <p:nvSpPr>
          <p:cNvPr id="5" name="Footer Placeholder 4">
            <a:extLst>
              <a:ext uri="{FF2B5EF4-FFF2-40B4-BE49-F238E27FC236}">
                <a16:creationId xmlns:a16="http://schemas.microsoft.com/office/drawing/2014/main" id="{3D9B4CCB-C450-D7C9-67B3-C9C48B9F37D0}"/>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28815455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10</a:t>
            </a:fld>
            <a:endParaRPr lang="en-GB" dirty="0"/>
          </a:p>
        </p:txBody>
      </p:sp>
      <p:sp>
        <p:nvSpPr>
          <p:cNvPr id="6" name="Title 5">
            <a:extLst>
              <a:ext uri="{FF2B5EF4-FFF2-40B4-BE49-F238E27FC236}">
                <a16:creationId xmlns:a16="http://schemas.microsoft.com/office/drawing/2014/main" id="{8C72A5C3-E985-42E2-A083-94AB8EE8F9AA}"/>
              </a:ext>
            </a:extLst>
          </p:cNvPr>
          <p:cNvSpPr>
            <a:spLocks noGrp="1"/>
          </p:cNvSpPr>
          <p:nvPr>
            <p:ph type="title"/>
          </p:nvPr>
        </p:nvSpPr>
        <p:spPr/>
        <p:txBody>
          <a:bodyPr/>
          <a:lstStyle/>
          <a:p>
            <a:r>
              <a:rPr lang="en-SG" sz="3600" dirty="0"/>
              <a:t>Part 1: Design &amp; Landscape</a:t>
            </a:r>
            <a:endParaRPr lang="en-GB" dirty="0"/>
          </a:p>
        </p:txBody>
      </p:sp>
      <p:graphicFrame>
        <p:nvGraphicFramePr>
          <p:cNvPr id="11" name="Table 6">
            <a:extLst>
              <a:ext uri="{FF2B5EF4-FFF2-40B4-BE49-F238E27FC236}">
                <a16:creationId xmlns:a16="http://schemas.microsoft.com/office/drawing/2014/main" id="{B06632C6-8705-46C5-8E38-838F4C1EB595}"/>
              </a:ext>
            </a:extLst>
          </p:cNvPr>
          <p:cNvGraphicFramePr>
            <a:graphicFrameLocks noGrp="1"/>
          </p:cNvGraphicFramePr>
          <p:nvPr>
            <p:extLst>
              <p:ext uri="{D42A27DB-BD31-4B8C-83A1-F6EECF244321}">
                <p14:modId xmlns:p14="http://schemas.microsoft.com/office/powerpoint/2010/main" val="2222300690"/>
              </p:ext>
            </p:extLst>
          </p:nvPr>
        </p:nvGraphicFramePr>
        <p:xfrm>
          <a:off x="767408" y="2060848"/>
          <a:ext cx="9614258" cy="2112365"/>
        </p:xfrm>
        <a:graphic>
          <a:graphicData uri="http://schemas.openxmlformats.org/drawingml/2006/table">
            <a:tbl>
              <a:tblPr firstRow="1" bandRow="1">
                <a:tableStyleId>{9D7B26C5-4107-4FEC-AEDC-1716B250A1EF}</a:tableStyleId>
              </a:tblPr>
              <a:tblGrid>
                <a:gridCol w="619660">
                  <a:extLst>
                    <a:ext uri="{9D8B030D-6E8A-4147-A177-3AD203B41FA5}">
                      <a16:colId xmlns:a16="http://schemas.microsoft.com/office/drawing/2014/main" val="2656123347"/>
                    </a:ext>
                  </a:extLst>
                </a:gridCol>
                <a:gridCol w="3622104">
                  <a:extLst>
                    <a:ext uri="{9D8B030D-6E8A-4147-A177-3AD203B41FA5}">
                      <a16:colId xmlns:a16="http://schemas.microsoft.com/office/drawing/2014/main" val="3686194030"/>
                    </a:ext>
                  </a:extLst>
                </a:gridCol>
                <a:gridCol w="2116640">
                  <a:extLst>
                    <a:ext uri="{9D8B030D-6E8A-4147-A177-3AD203B41FA5}">
                      <a16:colId xmlns:a16="http://schemas.microsoft.com/office/drawing/2014/main" val="2776025586"/>
                    </a:ext>
                  </a:extLst>
                </a:gridCol>
                <a:gridCol w="1627927">
                  <a:extLst>
                    <a:ext uri="{9D8B030D-6E8A-4147-A177-3AD203B41FA5}">
                      <a16:colId xmlns:a16="http://schemas.microsoft.com/office/drawing/2014/main" val="1615581147"/>
                    </a:ext>
                  </a:extLst>
                </a:gridCol>
                <a:gridCol w="1627927">
                  <a:extLst>
                    <a:ext uri="{9D8B030D-6E8A-4147-A177-3AD203B41FA5}">
                      <a16:colId xmlns:a16="http://schemas.microsoft.com/office/drawing/2014/main" val="4245491537"/>
                    </a:ext>
                  </a:extLst>
                </a:gridCol>
              </a:tblGrid>
              <a:tr h="483741">
                <a:tc>
                  <a:txBody>
                    <a:bodyPr/>
                    <a:lstStyle/>
                    <a:p>
                      <a:r>
                        <a:rPr lang="en-US" sz="1800" dirty="0"/>
                        <a:t>S/N</a:t>
                      </a:r>
                      <a:endParaRPr lang="en-SG" sz="1800" dirty="0"/>
                    </a:p>
                  </a:txBody>
                  <a:tcPr anchor="ctr"/>
                </a:tc>
                <a:tc>
                  <a:txBody>
                    <a:bodyPr/>
                    <a:lstStyle/>
                    <a:p>
                      <a:r>
                        <a:rPr lang="en-US" sz="1800" dirty="0"/>
                        <a:t>CRITERIA</a:t>
                      </a:r>
                      <a:endParaRPr lang="en-SG" sz="18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SG" sz="1800" dirty="0"/>
                        <a:t>TOTAL APPLICABLE SCORE</a:t>
                      </a:r>
                    </a:p>
                  </a:txBody>
                  <a:tcPr anchor="ctr"/>
                </a:tc>
                <a:tc>
                  <a:txBody>
                    <a:bodyPr/>
                    <a:lstStyle/>
                    <a:p>
                      <a:pPr algn="ctr" fontAlgn="ctr"/>
                      <a:r>
                        <a:rPr lang="en-SG" sz="1800" dirty="0"/>
                        <a:t>SELF-ASSESSED SCORE</a:t>
                      </a:r>
                    </a:p>
                  </a:txBody>
                  <a:tcPr anchor="ctr"/>
                </a:tc>
                <a:tc>
                  <a:txBody>
                    <a:bodyPr/>
                    <a:lstStyle/>
                    <a:p>
                      <a:pPr algn="ctr" fontAlgn="ctr"/>
                      <a:r>
                        <a:rPr lang="en-SG" sz="1800" dirty="0"/>
                        <a:t>ASSESSORS’ SCORE</a:t>
                      </a:r>
                    </a:p>
                  </a:txBody>
                  <a:tcPr anchor="ctr"/>
                </a:tc>
                <a:extLst>
                  <a:ext uri="{0D108BD9-81ED-4DB2-BD59-A6C34878D82A}">
                    <a16:rowId xmlns:a16="http://schemas.microsoft.com/office/drawing/2014/main" val="1358499331"/>
                  </a:ext>
                </a:extLst>
              </a:tr>
              <a:tr h="375005">
                <a:tc>
                  <a:txBody>
                    <a:bodyPr/>
                    <a:lstStyle/>
                    <a:p>
                      <a:r>
                        <a:rPr lang="en-US" sz="1800" dirty="0"/>
                        <a:t>1.1</a:t>
                      </a:r>
                      <a:endParaRPr lang="en-SG" sz="1800" dirty="0"/>
                    </a:p>
                  </a:txBody>
                  <a:tcPr anchor="ctr"/>
                </a:tc>
                <a:tc>
                  <a:txBody>
                    <a:bodyPr/>
                    <a:lstStyle/>
                    <a:p>
                      <a:pPr algn="l" fontAlgn="b"/>
                      <a:r>
                        <a:rPr lang="en-US" sz="1800" b="0" i="0" u="none" strike="noStrike" dirty="0">
                          <a:solidFill>
                            <a:srgbClr val="000000"/>
                          </a:solidFill>
                          <a:effectLst/>
                          <a:latin typeface="Calibri" panose="020F0502020204030204" pitchFamily="34" charset="0"/>
                        </a:rPr>
                        <a:t>Overall Landscape Concept and Layout</a:t>
                      </a:r>
                    </a:p>
                  </a:txBody>
                  <a:tcPr marL="0" marR="0" marT="0" marB="0" anchor="ctr"/>
                </a:tc>
                <a:tc>
                  <a:txBody>
                    <a:bodyPr/>
                    <a:lstStyle/>
                    <a:p>
                      <a:pPr algn="ctr" fontAlgn="b"/>
                      <a:r>
                        <a:rPr lang="en-SG" sz="1800" dirty="0"/>
                        <a:t>8</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4084075669"/>
                  </a:ext>
                </a:extLst>
              </a:tr>
              <a:tr h="276424">
                <a:tc>
                  <a:txBody>
                    <a:bodyPr/>
                    <a:lstStyle/>
                    <a:p>
                      <a:r>
                        <a:rPr lang="en-US" sz="1800" dirty="0"/>
                        <a:t>1.2</a:t>
                      </a:r>
                      <a:endParaRPr lang="en-SG" sz="1800" dirty="0"/>
                    </a:p>
                  </a:txBody>
                  <a:tcPr anchor="ctr"/>
                </a:tc>
                <a:tc>
                  <a:txBody>
                    <a:bodyPr/>
                    <a:lstStyle/>
                    <a:p>
                      <a:pPr algn="l" fontAlgn="b"/>
                      <a:r>
                        <a:rPr lang="en-GB" sz="1800" b="0" i="0" u="none" strike="noStrike" dirty="0">
                          <a:solidFill>
                            <a:srgbClr val="000000"/>
                          </a:solidFill>
                          <a:effectLst/>
                          <a:latin typeface="Calibri" panose="020F0502020204030204" pitchFamily="34" charset="0"/>
                        </a:rPr>
                        <a:t>User Comfort</a:t>
                      </a:r>
                    </a:p>
                  </a:txBody>
                  <a:tcPr marL="0" marR="0" marT="0" marB="0" anchor="ctr"/>
                </a:tc>
                <a:tc>
                  <a:txBody>
                    <a:bodyPr/>
                    <a:lstStyle/>
                    <a:p>
                      <a:pPr algn="ctr" fontAlgn="b"/>
                      <a:r>
                        <a:rPr lang="en-SG" sz="1800" dirty="0"/>
                        <a:t>9</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2612097455"/>
                  </a:ext>
                </a:extLst>
              </a:tr>
              <a:tr h="276424">
                <a:tc>
                  <a:txBody>
                    <a:bodyPr/>
                    <a:lstStyle/>
                    <a:p>
                      <a:r>
                        <a:rPr lang="en-US" sz="1800" dirty="0"/>
                        <a:t>1.3*</a:t>
                      </a:r>
                      <a:endParaRPr lang="en-SG" sz="1800" dirty="0"/>
                    </a:p>
                  </a:txBody>
                  <a:tcPr anchor="ctr">
                    <a:lnB w="12700" cap="flat" cmpd="sng" algn="ctr">
                      <a:solidFill>
                        <a:schemeClr val="tx1"/>
                      </a:solidFill>
                      <a:prstDash val="solid"/>
                      <a:round/>
                      <a:headEnd type="none" w="med" len="med"/>
                      <a:tailEnd type="none" w="med" len="med"/>
                    </a:lnB>
                  </a:tcPr>
                </a:tc>
                <a:tc>
                  <a:txBody>
                    <a:bodyPr/>
                    <a:lstStyle/>
                    <a:p>
                      <a:pPr algn="l" fontAlgn="b"/>
                      <a:r>
                        <a:rPr lang="en-GB" sz="1800" b="0" i="0" u="none" strike="noStrike" dirty="0">
                          <a:solidFill>
                            <a:srgbClr val="000000"/>
                          </a:solidFill>
                          <a:effectLst/>
                          <a:latin typeface="Calibri" panose="020F0502020204030204" pitchFamily="34" charset="0"/>
                        </a:rPr>
                        <a:t>Unique Park Features</a:t>
                      </a:r>
                    </a:p>
                  </a:txBody>
                  <a:tcPr marL="0" marR="0" marT="0" marB="0" anchor="ctr">
                    <a:lnB w="12700" cap="flat" cmpd="sng" algn="ctr">
                      <a:solidFill>
                        <a:schemeClr val="tx1"/>
                      </a:solidFill>
                      <a:prstDash val="solid"/>
                      <a:round/>
                      <a:headEnd type="none" w="med" len="med"/>
                      <a:tailEnd type="none" w="med" len="med"/>
                    </a:lnB>
                  </a:tcPr>
                </a:tc>
                <a:tc>
                  <a:txBody>
                    <a:bodyPr/>
                    <a:lstStyle/>
                    <a:p>
                      <a:pPr algn="ctr" fontAlgn="b"/>
                      <a:r>
                        <a:rPr lang="en-SG" sz="1800" dirty="0"/>
                        <a:t>3</a:t>
                      </a:r>
                    </a:p>
                  </a:txBody>
                  <a:tcPr anchor="ctr">
                    <a:lnB w="12700" cap="flat" cmpd="sng" algn="ctr">
                      <a:solidFill>
                        <a:schemeClr val="tx1"/>
                      </a:solidFill>
                      <a:prstDash val="solid"/>
                      <a:round/>
                      <a:headEnd type="none" w="med" len="med"/>
                      <a:tailEnd type="none" w="med" len="med"/>
                    </a:lnB>
                  </a:tcPr>
                </a:tc>
                <a:tc>
                  <a:txBody>
                    <a:bodyPr/>
                    <a:lstStyle/>
                    <a:p>
                      <a:pPr algn="ctr" fontAlgn="b"/>
                      <a:r>
                        <a:rPr lang="en-SG" sz="1800" dirty="0"/>
                        <a:t>X</a:t>
                      </a:r>
                    </a:p>
                  </a:txBody>
                  <a:tcPr anchor="ctr">
                    <a:lnB w="12700" cap="flat" cmpd="sng" algn="ctr">
                      <a:solidFill>
                        <a:schemeClr val="tx1"/>
                      </a:solidFill>
                      <a:prstDash val="solid"/>
                      <a:round/>
                      <a:headEnd type="none" w="med" len="med"/>
                      <a:tailEnd type="none" w="med" len="med"/>
                    </a:lnB>
                  </a:tcPr>
                </a:tc>
                <a:tc>
                  <a:txBody>
                    <a:bodyPr/>
                    <a:lstStyle/>
                    <a:p>
                      <a:pPr algn="ctr" fontAlgn="b"/>
                      <a:endParaRPr lang="en-SG" sz="180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5263646"/>
                  </a:ext>
                </a:extLst>
              </a:tr>
              <a:tr h="276424">
                <a:tc>
                  <a:txBody>
                    <a:bodyPr/>
                    <a:lstStyle/>
                    <a:p>
                      <a:endParaRPr lang="en-SG" sz="1800" b="1" dirty="0"/>
                    </a:p>
                  </a:txBody>
                  <a:tcPr anchor="ctr">
                    <a:lnT w="12700" cap="flat" cmpd="sng" algn="ctr">
                      <a:solidFill>
                        <a:schemeClr val="tx1"/>
                      </a:solidFill>
                      <a:prstDash val="solid"/>
                      <a:round/>
                      <a:headEnd type="none" w="med" len="med"/>
                      <a:tailEnd type="none" w="med" len="med"/>
                    </a:lnT>
                  </a:tcPr>
                </a:tc>
                <a:tc>
                  <a:txBody>
                    <a:bodyPr/>
                    <a:lstStyle/>
                    <a:p>
                      <a:r>
                        <a:rPr lang="en-US" sz="1800" b="1" dirty="0"/>
                        <a:t>TOTAL</a:t>
                      </a:r>
                      <a:endParaRPr lang="en-SG" sz="1800" b="1" dirty="0"/>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20</a:t>
                      </a:r>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X</a:t>
                      </a:r>
                    </a:p>
                  </a:txBody>
                  <a:tcPr anchor="ctr">
                    <a:lnT w="12700" cap="flat" cmpd="sng" algn="ctr">
                      <a:solidFill>
                        <a:schemeClr val="tx1"/>
                      </a:solidFill>
                      <a:prstDash val="solid"/>
                      <a:round/>
                      <a:headEnd type="none" w="med" len="med"/>
                      <a:tailEnd type="none" w="med" len="med"/>
                    </a:lnT>
                  </a:tcPr>
                </a:tc>
                <a:tc>
                  <a:txBody>
                    <a:bodyPr/>
                    <a:lstStyle/>
                    <a:p>
                      <a:pPr algn="ctr" fontAlgn="b"/>
                      <a:endParaRPr lang="en-SG" sz="1800" b="1"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593094084"/>
                  </a:ext>
                </a:extLst>
              </a:tr>
            </a:tbl>
          </a:graphicData>
        </a:graphic>
      </p:graphicFrame>
      <p:sp>
        <p:nvSpPr>
          <p:cNvPr id="2" name="Footer Placeholder 1">
            <a:extLst>
              <a:ext uri="{FF2B5EF4-FFF2-40B4-BE49-F238E27FC236}">
                <a16:creationId xmlns:a16="http://schemas.microsoft.com/office/drawing/2014/main" id="{E824DD42-6322-0F57-5A03-AE17770DC671}"/>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19564139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276872"/>
            <a:ext cx="11323884" cy="3849293"/>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11</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2: Community Wellbeing &amp; Engagement</a:t>
            </a:r>
            <a:br>
              <a:rPr lang="en-SG" sz="2800" dirty="0"/>
            </a:br>
            <a:r>
              <a:rPr lang="en-SG" sz="2000" dirty="0"/>
              <a:t>2.1 Wayfinding</a:t>
            </a:r>
          </a:p>
        </p:txBody>
      </p:sp>
      <p:graphicFrame>
        <p:nvGraphicFramePr>
          <p:cNvPr id="6" name="Table 5">
            <a:extLst>
              <a:ext uri="{FF2B5EF4-FFF2-40B4-BE49-F238E27FC236}">
                <a16:creationId xmlns:a16="http://schemas.microsoft.com/office/drawing/2014/main" id="{1A1E398A-34F6-434B-877D-C1E744292EC9}"/>
              </a:ext>
            </a:extLst>
          </p:cNvPr>
          <p:cNvGraphicFramePr>
            <a:graphicFrameLocks noGrp="1"/>
          </p:cNvGraphicFramePr>
          <p:nvPr>
            <p:extLst>
              <p:ext uri="{D42A27DB-BD31-4B8C-83A1-F6EECF244321}">
                <p14:modId xmlns:p14="http://schemas.microsoft.com/office/powerpoint/2010/main" val="1831172927"/>
              </p:ext>
            </p:extLst>
          </p:nvPr>
        </p:nvGraphicFramePr>
        <p:xfrm>
          <a:off x="695400" y="1192853"/>
          <a:ext cx="8821757" cy="822960"/>
        </p:xfrm>
        <a:graphic>
          <a:graphicData uri="http://schemas.openxmlformats.org/drawingml/2006/table">
            <a:tbl>
              <a:tblPr>
                <a:tableStyleId>{5940675A-B579-460E-94D1-54222C63F5DA}</a:tableStyleId>
              </a:tblPr>
              <a:tblGrid>
                <a:gridCol w="511233">
                  <a:extLst>
                    <a:ext uri="{9D8B030D-6E8A-4147-A177-3AD203B41FA5}">
                      <a16:colId xmlns:a16="http://schemas.microsoft.com/office/drawing/2014/main" val="3679446110"/>
                    </a:ext>
                  </a:extLst>
                </a:gridCol>
                <a:gridCol w="6898767">
                  <a:extLst>
                    <a:ext uri="{9D8B030D-6E8A-4147-A177-3AD203B41FA5}">
                      <a16:colId xmlns:a16="http://schemas.microsoft.com/office/drawing/2014/main" val="1452562166"/>
                    </a:ext>
                  </a:extLst>
                </a:gridCol>
                <a:gridCol w="181177">
                  <a:extLst>
                    <a:ext uri="{9D8B030D-6E8A-4147-A177-3AD203B41FA5}">
                      <a16:colId xmlns:a16="http://schemas.microsoft.com/office/drawing/2014/main" val="4108943563"/>
                    </a:ext>
                  </a:extLst>
                </a:gridCol>
                <a:gridCol w="49963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684074715"/>
                    </a:ext>
                  </a:extLst>
                </a:gridCol>
              </a:tblGrid>
              <a:tr h="204023">
                <a:tc gridSpan="3">
                  <a:txBody>
                    <a:bodyPr/>
                    <a:lstStyle/>
                    <a:p>
                      <a:pPr algn="l" fontAlgn="ctr"/>
                      <a:r>
                        <a:rPr lang="en-GB" sz="1200" b="1" i="0" u="none" strike="noStrike" dirty="0">
                          <a:solidFill>
                            <a:srgbClr val="000000"/>
                          </a:solidFill>
                          <a:effectLst/>
                          <a:latin typeface="Calibri" panose="020F0502020204030204" pitchFamily="34" charset="0"/>
                        </a:rPr>
                        <a:t>2.1a </a:t>
                      </a:r>
                      <a:r>
                        <a:rPr lang="en-US" sz="1200" b="1" i="0" u="none" strike="noStrike" dirty="0">
                          <a:solidFill>
                            <a:srgbClr val="000000"/>
                          </a:solidFill>
                          <a:effectLst/>
                          <a:latin typeface="Calibri" panose="020F0502020204030204" pitchFamily="34" charset="0"/>
                        </a:rPr>
                        <a:t>Understanding of wayfinding for users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tc hMerge="1">
                  <a:txBody>
                    <a:bodyPr/>
                    <a:lstStyle/>
                    <a:p>
                      <a:pPr algn="l" fontAlgn="b"/>
                      <a:r>
                        <a:rPr lang="en-GB" sz="1000" b="0" i="0" u="none" strike="noStrike" dirty="0">
                          <a:solidFill>
                            <a:srgbClr val="000000"/>
                          </a:solidFill>
                          <a:effectLst/>
                          <a:latin typeface="Calibri" panose="020F0502020204030204" pitchFamily="34" charset="0"/>
                        </a:rPr>
                        <a:t> </a:t>
                      </a:r>
                    </a:p>
                  </a:txBody>
                  <a:tcPr marL="0" marR="0" marT="0" marB="0" anchor="b"/>
                </a:tc>
                <a:tc hMerge="1">
                  <a:txBody>
                    <a:bodyPr/>
                    <a:lstStyle/>
                    <a:p>
                      <a:pPr algn="l" fontAlgn="b"/>
                      <a:r>
                        <a:rPr lang="en-GB" sz="1000" b="0" i="0" u="none" strike="noStrike" dirty="0">
                          <a:solidFill>
                            <a:srgbClr val="000000"/>
                          </a:solidFill>
                          <a:effectLst/>
                          <a:latin typeface="Calibri" panose="020F0502020204030204" pitchFamily="34" charset="0"/>
                        </a:rPr>
                        <a:t> </a:t>
                      </a: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Conducted basic study or analysis e.g. demographics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Conducted comprehensive study or analysis of various factors that affects wayfinding e.g. behaviour and flow </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2" name="Footer Placeholder 1">
            <a:extLst>
              <a:ext uri="{FF2B5EF4-FFF2-40B4-BE49-F238E27FC236}">
                <a16:creationId xmlns:a16="http://schemas.microsoft.com/office/drawing/2014/main" id="{9C762C89-E56F-E20C-7508-04273E2315F6}"/>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1964780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276872"/>
            <a:ext cx="11323884" cy="3849293"/>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12</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2: Community Wellbeing &amp; Engagement</a:t>
            </a:r>
            <a:br>
              <a:rPr lang="en-SG" sz="2800" dirty="0"/>
            </a:br>
            <a:r>
              <a:rPr lang="en-SG" sz="2000" dirty="0"/>
              <a:t>2.1 Wayfinding</a:t>
            </a:r>
          </a:p>
        </p:txBody>
      </p:sp>
      <p:graphicFrame>
        <p:nvGraphicFramePr>
          <p:cNvPr id="6" name="Table 5">
            <a:extLst>
              <a:ext uri="{FF2B5EF4-FFF2-40B4-BE49-F238E27FC236}">
                <a16:creationId xmlns:a16="http://schemas.microsoft.com/office/drawing/2014/main" id="{1A1E398A-34F6-434B-877D-C1E744292EC9}"/>
              </a:ext>
            </a:extLst>
          </p:cNvPr>
          <p:cNvGraphicFramePr>
            <a:graphicFrameLocks noGrp="1"/>
          </p:cNvGraphicFramePr>
          <p:nvPr>
            <p:extLst>
              <p:ext uri="{D42A27DB-BD31-4B8C-83A1-F6EECF244321}">
                <p14:modId xmlns:p14="http://schemas.microsoft.com/office/powerpoint/2010/main" val="3616905964"/>
              </p:ext>
            </p:extLst>
          </p:nvPr>
        </p:nvGraphicFramePr>
        <p:xfrm>
          <a:off x="695400" y="1192853"/>
          <a:ext cx="9181427" cy="1005840"/>
        </p:xfrm>
        <a:graphic>
          <a:graphicData uri="http://schemas.openxmlformats.org/drawingml/2006/table">
            <a:tbl>
              <a:tblPr>
                <a:tableStyleId>{5940675A-B579-460E-94D1-54222C63F5DA}</a:tableStyleId>
              </a:tblPr>
              <a:tblGrid>
                <a:gridCol w="870903">
                  <a:extLst>
                    <a:ext uri="{9D8B030D-6E8A-4147-A177-3AD203B41FA5}">
                      <a16:colId xmlns:a16="http://schemas.microsoft.com/office/drawing/2014/main" val="3679446110"/>
                    </a:ext>
                  </a:extLst>
                </a:gridCol>
                <a:gridCol w="6898767">
                  <a:extLst>
                    <a:ext uri="{9D8B030D-6E8A-4147-A177-3AD203B41FA5}">
                      <a16:colId xmlns:a16="http://schemas.microsoft.com/office/drawing/2014/main" val="1452562166"/>
                    </a:ext>
                  </a:extLst>
                </a:gridCol>
                <a:gridCol w="181177">
                  <a:extLst>
                    <a:ext uri="{9D8B030D-6E8A-4147-A177-3AD203B41FA5}">
                      <a16:colId xmlns:a16="http://schemas.microsoft.com/office/drawing/2014/main" val="4108943563"/>
                    </a:ext>
                  </a:extLst>
                </a:gridCol>
                <a:gridCol w="49963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684074715"/>
                    </a:ext>
                  </a:extLst>
                </a:gridCol>
              </a:tblGrid>
              <a:tr h="204023">
                <a:tc gridSpan="3">
                  <a:txBody>
                    <a:bodyPr/>
                    <a:lstStyle/>
                    <a:p>
                      <a:pPr algn="l" fontAlgn="ctr"/>
                      <a:r>
                        <a:rPr lang="en-GB" sz="1200" b="1" i="0" u="none" strike="noStrike" dirty="0">
                          <a:solidFill>
                            <a:srgbClr val="000000"/>
                          </a:solidFill>
                          <a:effectLst/>
                          <a:latin typeface="Calibri" panose="020F0502020204030204" pitchFamily="34" charset="0"/>
                        </a:rPr>
                        <a:t>2.1b </a:t>
                      </a:r>
                      <a:r>
                        <a:rPr lang="en-US" sz="1200" b="1" i="0" u="none" strike="noStrike" dirty="0">
                          <a:solidFill>
                            <a:srgbClr val="000000"/>
                          </a:solidFill>
                          <a:effectLst/>
                          <a:latin typeface="Calibri" panose="020F0502020204030204" pitchFamily="34" charset="0"/>
                        </a:rPr>
                        <a:t>Wayfinding tools at transport nodes nearest to site entrances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tc hMerge="1">
                  <a:txBody>
                    <a:bodyPr/>
                    <a:lstStyle/>
                    <a:p>
                      <a:pPr algn="l" fontAlgn="b"/>
                      <a:r>
                        <a:rPr lang="en-GB" sz="1000" b="0" i="0" u="none" strike="noStrike" dirty="0">
                          <a:solidFill>
                            <a:srgbClr val="000000"/>
                          </a:solidFill>
                          <a:effectLst/>
                          <a:latin typeface="Calibri" panose="020F0502020204030204" pitchFamily="34" charset="0"/>
                        </a:rPr>
                        <a:t> </a:t>
                      </a:r>
                    </a:p>
                  </a:txBody>
                  <a:tcPr marL="0" marR="0" marT="0" marB="0" anchor="b"/>
                </a:tc>
                <a:tc hMerge="1">
                  <a:txBody>
                    <a:bodyPr/>
                    <a:lstStyle/>
                    <a:p>
                      <a:pPr algn="l" fontAlgn="b"/>
                      <a:r>
                        <a:rPr lang="en-GB" sz="1000" b="0" i="0" u="none" strike="noStrike" dirty="0">
                          <a:solidFill>
                            <a:srgbClr val="000000"/>
                          </a:solidFill>
                          <a:effectLst/>
                          <a:latin typeface="Calibri" panose="020F0502020204030204" pitchFamily="34" charset="0"/>
                        </a:rPr>
                        <a:t> </a:t>
                      </a: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Low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some signage and map boards that are moderately effective in directing visitors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High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various signage and map boards that are clear and user-centric to direct visitors from surrounding transport nodes and at unclear site entrances within 400m radius around park.</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2" name="Footer Placeholder 1">
            <a:extLst>
              <a:ext uri="{FF2B5EF4-FFF2-40B4-BE49-F238E27FC236}">
                <a16:creationId xmlns:a16="http://schemas.microsoft.com/office/drawing/2014/main" id="{39CCDF15-852E-C37D-BE86-7131BB4E7D70}"/>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10522754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276872"/>
            <a:ext cx="11323884" cy="3849293"/>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13</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2: Community Wellbeing &amp; Engagement</a:t>
            </a:r>
            <a:br>
              <a:rPr lang="en-SG" sz="2800" dirty="0"/>
            </a:br>
            <a:r>
              <a:rPr lang="en-SG" sz="2000" dirty="0"/>
              <a:t>2.1 Wayfinding</a:t>
            </a:r>
          </a:p>
        </p:txBody>
      </p:sp>
      <p:graphicFrame>
        <p:nvGraphicFramePr>
          <p:cNvPr id="6" name="Table 5">
            <a:extLst>
              <a:ext uri="{FF2B5EF4-FFF2-40B4-BE49-F238E27FC236}">
                <a16:creationId xmlns:a16="http://schemas.microsoft.com/office/drawing/2014/main" id="{1A1E398A-34F6-434B-877D-C1E744292EC9}"/>
              </a:ext>
            </a:extLst>
          </p:cNvPr>
          <p:cNvGraphicFramePr>
            <a:graphicFrameLocks noGrp="1"/>
          </p:cNvGraphicFramePr>
          <p:nvPr>
            <p:extLst>
              <p:ext uri="{D42A27DB-BD31-4B8C-83A1-F6EECF244321}">
                <p14:modId xmlns:p14="http://schemas.microsoft.com/office/powerpoint/2010/main" val="1620483113"/>
              </p:ext>
            </p:extLst>
          </p:nvPr>
        </p:nvGraphicFramePr>
        <p:xfrm>
          <a:off x="695400" y="1192853"/>
          <a:ext cx="7915047" cy="822960"/>
        </p:xfrm>
        <a:graphic>
          <a:graphicData uri="http://schemas.openxmlformats.org/drawingml/2006/table">
            <a:tbl>
              <a:tblPr>
                <a:tableStyleId>{5940675A-B579-460E-94D1-54222C63F5DA}</a:tableStyleId>
              </a:tblPr>
              <a:tblGrid>
                <a:gridCol w="870903">
                  <a:extLst>
                    <a:ext uri="{9D8B030D-6E8A-4147-A177-3AD203B41FA5}">
                      <a16:colId xmlns:a16="http://schemas.microsoft.com/office/drawing/2014/main" val="3679446110"/>
                    </a:ext>
                  </a:extLst>
                </a:gridCol>
                <a:gridCol w="5632387">
                  <a:extLst>
                    <a:ext uri="{9D8B030D-6E8A-4147-A177-3AD203B41FA5}">
                      <a16:colId xmlns:a16="http://schemas.microsoft.com/office/drawing/2014/main" val="1452562166"/>
                    </a:ext>
                  </a:extLst>
                </a:gridCol>
                <a:gridCol w="181177">
                  <a:extLst>
                    <a:ext uri="{9D8B030D-6E8A-4147-A177-3AD203B41FA5}">
                      <a16:colId xmlns:a16="http://schemas.microsoft.com/office/drawing/2014/main" val="4108943563"/>
                    </a:ext>
                  </a:extLst>
                </a:gridCol>
                <a:gridCol w="49963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684074715"/>
                    </a:ext>
                  </a:extLst>
                </a:gridCol>
              </a:tblGrid>
              <a:tr h="204023">
                <a:tc gridSpan="3">
                  <a:txBody>
                    <a:bodyPr/>
                    <a:lstStyle/>
                    <a:p>
                      <a:pPr algn="l" fontAlgn="ctr"/>
                      <a:r>
                        <a:rPr lang="en-GB" sz="1200" b="1" i="0" u="none" strike="noStrike" dirty="0">
                          <a:solidFill>
                            <a:srgbClr val="000000"/>
                          </a:solidFill>
                          <a:effectLst/>
                          <a:latin typeface="Calibri" panose="020F0502020204030204" pitchFamily="34" charset="0"/>
                        </a:rPr>
                        <a:t>2.1c </a:t>
                      </a:r>
                      <a:r>
                        <a:rPr lang="en-US" sz="1200" b="1" i="0" u="none" strike="noStrike" dirty="0">
                          <a:solidFill>
                            <a:srgbClr val="000000"/>
                          </a:solidFill>
                          <a:effectLst/>
                          <a:latin typeface="Calibri" panose="020F0502020204030204" pitchFamily="34" charset="0"/>
                        </a:rPr>
                        <a:t>Wayfinding from surrounding areas to park</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tc hMerge="1">
                  <a:txBody>
                    <a:bodyPr/>
                    <a:lstStyle/>
                    <a:p>
                      <a:pPr algn="l" fontAlgn="b"/>
                      <a:r>
                        <a:rPr lang="en-GB" sz="1000" b="0" i="0" u="none" strike="noStrike" dirty="0">
                          <a:solidFill>
                            <a:srgbClr val="000000"/>
                          </a:solidFill>
                          <a:effectLst/>
                          <a:latin typeface="Calibri" panose="020F0502020204030204" pitchFamily="34" charset="0"/>
                        </a:rPr>
                        <a:t> </a:t>
                      </a:r>
                    </a:p>
                  </a:txBody>
                  <a:tcPr marL="0" marR="0" marT="0" marB="0" anchor="b"/>
                </a:tc>
                <a:tc hMerge="1">
                  <a:txBody>
                    <a:bodyPr/>
                    <a:lstStyle/>
                    <a:p>
                      <a:pPr algn="l" fontAlgn="b"/>
                      <a:r>
                        <a:rPr lang="en-GB" sz="1000" b="0" i="0" u="none" strike="noStrike" dirty="0">
                          <a:solidFill>
                            <a:srgbClr val="000000"/>
                          </a:solidFill>
                          <a:effectLst/>
                          <a:latin typeface="Calibri" panose="020F0502020204030204" pitchFamily="34" charset="0"/>
                        </a:rPr>
                        <a:t> </a:t>
                      </a: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Low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Some users may experience difficulty in navigating to park from surrounding areas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High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Most users can navigate to the park easily. Park is well integrated with surrounding areas.</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2" name="Footer Placeholder 1">
            <a:extLst>
              <a:ext uri="{FF2B5EF4-FFF2-40B4-BE49-F238E27FC236}">
                <a16:creationId xmlns:a16="http://schemas.microsoft.com/office/drawing/2014/main" id="{2E169200-025D-571B-87C0-90FA31C6A0BC}"/>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35799687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276872"/>
            <a:ext cx="11323884" cy="3849293"/>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14</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2: Community Wellbeing &amp; Engagement</a:t>
            </a:r>
            <a:br>
              <a:rPr lang="en-SG" sz="2800" dirty="0"/>
            </a:br>
            <a:r>
              <a:rPr lang="en-SG" sz="2000" dirty="0"/>
              <a:t>2.1 Wayfinding</a:t>
            </a:r>
          </a:p>
        </p:txBody>
      </p:sp>
      <p:graphicFrame>
        <p:nvGraphicFramePr>
          <p:cNvPr id="6" name="Table 5">
            <a:extLst>
              <a:ext uri="{FF2B5EF4-FFF2-40B4-BE49-F238E27FC236}">
                <a16:creationId xmlns:a16="http://schemas.microsoft.com/office/drawing/2014/main" id="{1A1E398A-34F6-434B-877D-C1E744292EC9}"/>
              </a:ext>
            </a:extLst>
          </p:cNvPr>
          <p:cNvGraphicFramePr>
            <a:graphicFrameLocks noGrp="1"/>
          </p:cNvGraphicFramePr>
          <p:nvPr>
            <p:extLst>
              <p:ext uri="{D42A27DB-BD31-4B8C-83A1-F6EECF244321}">
                <p14:modId xmlns:p14="http://schemas.microsoft.com/office/powerpoint/2010/main" val="2037494471"/>
              </p:ext>
            </p:extLst>
          </p:nvPr>
        </p:nvGraphicFramePr>
        <p:xfrm>
          <a:off x="695400" y="1192853"/>
          <a:ext cx="7133743" cy="822960"/>
        </p:xfrm>
        <a:graphic>
          <a:graphicData uri="http://schemas.openxmlformats.org/drawingml/2006/table">
            <a:tbl>
              <a:tblPr>
                <a:tableStyleId>{5940675A-B579-460E-94D1-54222C63F5DA}</a:tableStyleId>
              </a:tblPr>
              <a:tblGrid>
                <a:gridCol w="870903">
                  <a:extLst>
                    <a:ext uri="{9D8B030D-6E8A-4147-A177-3AD203B41FA5}">
                      <a16:colId xmlns:a16="http://schemas.microsoft.com/office/drawing/2014/main" val="3679446110"/>
                    </a:ext>
                  </a:extLst>
                </a:gridCol>
                <a:gridCol w="4851083">
                  <a:extLst>
                    <a:ext uri="{9D8B030D-6E8A-4147-A177-3AD203B41FA5}">
                      <a16:colId xmlns:a16="http://schemas.microsoft.com/office/drawing/2014/main" val="1452562166"/>
                    </a:ext>
                  </a:extLst>
                </a:gridCol>
                <a:gridCol w="181177">
                  <a:extLst>
                    <a:ext uri="{9D8B030D-6E8A-4147-A177-3AD203B41FA5}">
                      <a16:colId xmlns:a16="http://schemas.microsoft.com/office/drawing/2014/main" val="4108943563"/>
                    </a:ext>
                  </a:extLst>
                </a:gridCol>
                <a:gridCol w="49963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684074715"/>
                    </a:ext>
                  </a:extLst>
                </a:gridCol>
              </a:tblGrid>
              <a:tr h="204023">
                <a:tc gridSpan="3">
                  <a:txBody>
                    <a:bodyPr/>
                    <a:lstStyle/>
                    <a:p>
                      <a:pPr algn="l" fontAlgn="ctr"/>
                      <a:r>
                        <a:rPr lang="en-GB" sz="1200" b="1" i="0" u="none" strike="noStrike" dirty="0">
                          <a:solidFill>
                            <a:srgbClr val="000000"/>
                          </a:solidFill>
                          <a:effectLst/>
                          <a:latin typeface="Calibri" panose="020F0502020204030204" pitchFamily="34" charset="0"/>
                        </a:rPr>
                        <a:t>2.1d </a:t>
                      </a:r>
                      <a:r>
                        <a:rPr lang="en-US" sz="1200" b="1" i="0" u="none" strike="noStrike" dirty="0">
                          <a:solidFill>
                            <a:srgbClr val="000000"/>
                          </a:solidFill>
                          <a:effectLst/>
                          <a:latin typeface="Calibri" panose="020F0502020204030204" pitchFamily="34" charset="0"/>
                        </a:rPr>
                        <a:t>Wayfinding in park</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tc hMerge="1">
                  <a:txBody>
                    <a:bodyPr/>
                    <a:lstStyle/>
                    <a:p>
                      <a:pPr algn="l" fontAlgn="b"/>
                      <a:r>
                        <a:rPr lang="en-GB" sz="1000" b="0" i="0" u="none" strike="noStrike" dirty="0">
                          <a:solidFill>
                            <a:srgbClr val="000000"/>
                          </a:solidFill>
                          <a:effectLst/>
                          <a:latin typeface="Calibri" panose="020F0502020204030204" pitchFamily="34" charset="0"/>
                        </a:rPr>
                        <a:t> </a:t>
                      </a:r>
                    </a:p>
                  </a:txBody>
                  <a:tcPr marL="0" marR="0" marT="0" marB="0" anchor="b"/>
                </a:tc>
                <a:tc hMerge="1">
                  <a:txBody>
                    <a:bodyPr/>
                    <a:lstStyle/>
                    <a:p>
                      <a:pPr algn="l" fontAlgn="b"/>
                      <a:r>
                        <a:rPr lang="en-GB" sz="1000" b="0" i="0" u="none" strike="noStrike" dirty="0">
                          <a:solidFill>
                            <a:srgbClr val="000000"/>
                          </a:solidFill>
                          <a:effectLst/>
                          <a:latin typeface="Calibri" panose="020F0502020204030204" pitchFamily="34" charset="0"/>
                        </a:rPr>
                        <a:t> </a:t>
                      </a: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Low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Some areas of park are tough for users to navigate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High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Most users can effectively navigate at important transport nodes within park</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2" name="Footer Placeholder 1">
            <a:extLst>
              <a:ext uri="{FF2B5EF4-FFF2-40B4-BE49-F238E27FC236}">
                <a16:creationId xmlns:a16="http://schemas.microsoft.com/office/drawing/2014/main" id="{36FF6831-B975-67BA-FACC-D66F2527225C}"/>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17187200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15</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2: Community Wellbeing &amp; Engagement</a:t>
            </a:r>
            <a:br>
              <a:rPr lang="en-SG" sz="2800" dirty="0"/>
            </a:br>
            <a:r>
              <a:rPr lang="en-SG" sz="2000" dirty="0"/>
              <a:t>2.2 Universal Design</a:t>
            </a:r>
          </a:p>
        </p:txBody>
      </p:sp>
      <p:graphicFrame>
        <p:nvGraphicFramePr>
          <p:cNvPr id="6" name="Table 5">
            <a:extLst>
              <a:ext uri="{FF2B5EF4-FFF2-40B4-BE49-F238E27FC236}">
                <a16:creationId xmlns:a16="http://schemas.microsoft.com/office/drawing/2014/main" id="{1A1E398A-34F6-434B-877D-C1E744292EC9}"/>
              </a:ext>
            </a:extLst>
          </p:cNvPr>
          <p:cNvGraphicFramePr>
            <a:graphicFrameLocks noGrp="1"/>
          </p:cNvGraphicFramePr>
          <p:nvPr>
            <p:extLst>
              <p:ext uri="{D42A27DB-BD31-4B8C-83A1-F6EECF244321}">
                <p14:modId xmlns:p14="http://schemas.microsoft.com/office/powerpoint/2010/main" val="2979888922"/>
              </p:ext>
            </p:extLst>
          </p:nvPr>
        </p:nvGraphicFramePr>
        <p:xfrm>
          <a:off x="695400" y="1192853"/>
          <a:ext cx="5639892" cy="2377440"/>
        </p:xfrm>
        <a:graphic>
          <a:graphicData uri="http://schemas.openxmlformats.org/drawingml/2006/table">
            <a:tbl>
              <a:tblPr>
                <a:tableStyleId>{5940675A-B579-460E-94D1-54222C63F5DA}</a:tableStyleId>
              </a:tblPr>
              <a:tblGrid>
                <a:gridCol w="399415">
                  <a:extLst>
                    <a:ext uri="{9D8B030D-6E8A-4147-A177-3AD203B41FA5}">
                      <a16:colId xmlns:a16="http://schemas.microsoft.com/office/drawing/2014/main" val="3679446110"/>
                    </a:ext>
                  </a:extLst>
                </a:gridCol>
                <a:gridCol w="3816000">
                  <a:extLst>
                    <a:ext uri="{9D8B030D-6E8A-4147-A177-3AD203B41FA5}">
                      <a16:colId xmlns:a16="http://schemas.microsoft.com/office/drawing/2014/main" val="1452562166"/>
                    </a:ext>
                  </a:extLst>
                </a:gridCol>
                <a:gridCol w="184562">
                  <a:extLst>
                    <a:ext uri="{9D8B030D-6E8A-4147-A177-3AD203B41FA5}">
                      <a16:colId xmlns:a16="http://schemas.microsoft.com/office/drawing/2014/main" val="4108943563"/>
                    </a:ext>
                  </a:extLst>
                </a:gridCol>
                <a:gridCol w="508966">
                  <a:extLst>
                    <a:ext uri="{9D8B030D-6E8A-4147-A177-3AD203B41FA5}">
                      <a16:colId xmlns:a16="http://schemas.microsoft.com/office/drawing/2014/main" val="3697783855"/>
                    </a:ext>
                  </a:extLst>
                </a:gridCol>
                <a:gridCol w="730949">
                  <a:extLst>
                    <a:ext uri="{9D8B030D-6E8A-4147-A177-3AD203B41FA5}">
                      <a16:colId xmlns:a16="http://schemas.microsoft.com/office/drawing/2014/main" val="866453188"/>
                    </a:ext>
                  </a:extLst>
                </a:gridCol>
              </a:tblGrid>
              <a:tr h="204023">
                <a:tc gridSpan="3">
                  <a:txBody>
                    <a:bodyPr/>
                    <a:lstStyle/>
                    <a:p>
                      <a:pPr algn="l"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tc hMerge="1">
                  <a:txBody>
                    <a:bodyPr/>
                    <a:lstStyle/>
                    <a:p>
                      <a:pPr algn="l" fontAlgn="b"/>
                      <a:endParaRPr lang="en-GB" sz="1000" b="0" i="0" u="none" strike="noStrike">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1" u="none" strike="noStrike" dirty="0">
                          <a:effectLst/>
                        </a:rPr>
                        <a:t>2.2a</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tc>
                  <a:txBody>
                    <a:bodyPr/>
                    <a:lstStyle/>
                    <a:p>
                      <a:pPr algn="l" fontAlgn="ctr"/>
                      <a:r>
                        <a:rPr lang="en-US" sz="1200" b="1" u="none" strike="noStrike" dirty="0">
                          <a:effectLst/>
                        </a:rPr>
                        <a:t>Getting to and into park</a:t>
                      </a:r>
                      <a:br>
                        <a:rPr lang="en-US" sz="1200" u="none" strike="noStrike" dirty="0">
                          <a:effectLst/>
                        </a:rPr>
                      </a:br>
                      <a:r>
                        <a:rPr lang="en-US" sz="1200" u="none" strike="noStrike" dirty="0">
                          <a:effectLst/>
                        </a:rPr>
                        <a:t>Provided ramps, hand-railings, drop-off points, carpark lots</a:t>
                      </a:r>
                      <a:endParaRPr lang="en-US" sz="1200" b="1" i="0" u="none" strike="noStrike" dirty="0">
                        <a:solidFill>
                          <a:srgbClr val="000000"/>
                        </a:solidFill>
                        <a:effectLst/>
                        <a:latin typeface="Calibri" panose="020F0502020204030204" pitchFamily="34" charset="0"/>
                      </a:endParaRPr>
                    </a:p>
                  </a:txBody>
                  <a:tcPr marL="45720" marR="45720" anchor="ctr">
                    <a:noFill/>
                  </a:tcPr>
                </a:tc>
                <a:tc>
                  <a:txBody>
                    <a:bodyPr/>
                    <a:lstStyle/>
                    <a:p>
                      <a:pPr algn="ctr" fontAlgn="ctr"/>
                      <a:r>
                        <a:rPr lang="en-GB" sz="1200" u="none" strike="noStrike" dirty="0">
                          <a:effectLst/>
                        </a:rPr>
                        <a:t>1</a:t>
                      </a:r>
                      <a:endParaRPr lang="en-GB" sz="1200" b="0" i="0" u="none" strike="noStrike" dirty="0">
                        <a:solidFill>
                          <a:srgbClr val="000000"/>
                        </a:solidFill>
                        <a:effectLst/>
                        <a:latin typeface="Calibri" panose="020F0502020204030204" pitchFamily="34" charset="0"/>
                      </a:endParaRP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1" u="none" strike="noStrike" dirty="0">
                          <a:effectLst/>
                        </a:rPr>
                        <a:t>2.2b</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tc>
                  <a:txBody>
                    <a:bodyPr/>
                    <a:lstStyle/>
                    <a:p>
                      <a:pPr algn="l" fontAlgn="ctr"/>
                      <a:r>
                        <a:rPr lang="en-US" sz="1200" b="1" u="none" strike="noStrike" dirty="0">
                          <a:effectLst/>
                        </a:rPr>
                        <a:t>Within park, circulation and wayfinding inside park</a:t>
                      </a:r>
                    </a:p>
                    <a:p>
                      <a:pPr marL="171450" indent="-171450" algn="l" fontAlgn="ctr">
                        <a:buFont typeface="Arial" panose="020B0604020202020204" pitchFamily="34" charset="0"/>
                        <a:buChar char="•"/>
                      </a:pPr>
                      <a:r>
                        <a:rPr lang="en-US" sz="1200" u="none" strike="noStrike" dirty="0">
                          <a:effectLst/>
                        </a:rPr>
                        <a:t>Pathways</a:t>
                      </a:r>
                    </a:p>
                    <a:p>
                      <a:pPr marL="171450" indent="-171450" algn="l" fontAlgn="ctr">
                        <a:buFont typeface="Arial" panose="020B0604020202020204" pitchFamily="34" charset="0"/>
                        <a:buChar char="•"/>
                      </a:pPr>
                      <a:r>
                        <a:rPr lang="en-US" sz="1200" u="none" strike="noStrike" dirty="0">
                          <a:effectLst/>
                        </a:rPr>
                        <a:t>Informational signage for different user groups</a:t>
                      </a:r>
                    </a:p>
                    <a:p>
                      <a:pPr marL="171450" indent="-171450" algn="l" fontAlgn="ctr">
                        <a:buFont typeface="Arial" panose="020B0604020202020204" pitchFamily="34" charset="0"/>
                        <a:buChar char="•"/>
                      </a:pPr>
                      <a:r>
                        <a:rPr lang="en-US" sz="1200" u="none" strike="noStrike" dirty="0">
                          <a:effectLst/>
                        </a:rPr>
                        <a:t>Unobstructed viewing areas suitable for wheelchair</a:t>
                      </a:r>
                      <a:endParaRPr lang="en-US" sz="1200" b="1" i="0" u="none" strike="noStrike" dirty="0">
                        <a:solidFill>
                          <a:srgbClr val="000000"/>
                        </a:solidFill>
                        <a:effectLst/>
                        <a:latin typeface="Calibri" panose="020F0502020204030204" pitchFamily="34" charset="0"/>
                      </a:endParaRPr>
                    </a:p>
                  </a:txBody>
                  <a:tcPr marL="45720" marR="45720" anchor="ctr"/>
                </a:tc>
                <a:tc>
                  <a:txBody>
                    <a:bodyPr/>
                    <a:lstStyle/>
                    <a:p>
                      <a:pPr algn="ctr" fontAlgn="ctr"/>
                      <a:r>
                        <a:rPr lang="en-GB" sz="1200" u="none" strike="noStrike" dirty="0">
                          <a:effectLst/>
                        </a:rPr>
                        <a:t>1</a:t>
                      </a:r>
                      <a:endParaRPr lang="en-GB" sz="1200" b="0" i="0" u="none" strike="noStrike" dirty="0">
                        <a:solidFill>
                          <a:srgbClr val="000000"/>
                        </a:solidFill>
                        <a:effectLst/>
                        <a:latin typeface="Calibri" panose="020F0502020204030204" pitchFamily="34" charset="0"/>
                      </a:endParaRPr>
                    </a:p>
                  </a:txBody>
                  <a:tcPr marL="45720" marR="45720" anchor="ctr">
                    <a:noFill/>
                  </a:tcPr>
                </a:tc>
                <a:tc vMerge="1">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69337555"/>
                  </a:ext>
                </a:extLst>
              </a:tr>
              <a:tr h="204023">
                <a:tc>
                  <a:txBody>
                    <a:bodyPr/>
                    <a:lstStyle/>
                    <a:p>
                      <a:pPr algn="l" fontAlgn="ctr"/>
                      <a:r>
                        <a:rPr lang="en-GB" sz="1200" b="1" u="none" strike="noStrike" dirty="0">
                          <a:effectLst/>
                        </a:rPr>
                        <a:t>2.2c</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tc>
                  <a:txBody>
                    <a:bodyPr/>
                    <a:lstStyle/>
                    <a:p>
                      <a:pPr algn="l" fontAlgn="ctr"/>
                      <a:r>
                        <a:rPr lang="en-US" sz="1200" b="1" u="none" strike="noStrike" dirty="0">
                          <a:effectLst/>
                        </a:rPr>
                        <a:t>Amenities &amp; facilities</a:t>
                      </a:r>
                    </a:p>
                    <a:p>
                      <a:pPr marL="171450" indent="-171450" algn="l" fontAlgn="ctr">
                        <a:buFont typeface="Arial" panose="020B0604020202020204" pitchFamily="34" charset="0"/>
                        <a:buChar char="•"/>
                      </a:pPr>
                      <a:r>
                        <a:rPr lang="en-US" sz="1200" u="none" strike="noStrike" dirty="0">
                          <a:effectLst/>
                        </a:rPr>
                        <a:t>UD features in toilets, shelters, seats, auto-doors</a:t>
                      </a:r>
                    </a:p>
                    <a:p>
                      <a:pPr marL="171450" indent="-171450" algn="l" fontAlgn="ctr">
                        <a:buFont typeface="Arial" panose="020B0604020202020204" pitchFamily="34" charset="0"/>
                        <a:buChar char="•"/>
                      </a:pPr>
                      <a:r>
                        <a:rPr lang="en-US" sz="1200" u="none" strike="noStrike" dirty="0">
                          <a:effectLst/>
                        </a:rPr>
                        <a:t>Facilities for different user groups, e.g. nursing rooms, seats of varying heights, adjacent space for wheelchair</a:t>
                      </a:r>
                      <a:endParaRPr lang="en-US" sz="1200" b="1" i="0" u="none" strike="noStrike" dirty="0">
                        <a:solidFill>
                          <a:srgbClr val="000000"/>
                        </a:solidFill>
                        <a:effectLst/>
                        <a:latin typeface="Calibri" panose="020F0502020204030204" pitchFamily="34" charset="0"/>
                      </a:endParaRPr>
                    </a:p>
                  </a:txBody>
                  <a:tcPr marL="45720" marR="45720" anchor="ctr"/>
                </a:tc>
                <a:tc>
                  <a:txBody>
                    <a:bodyPr/>
                    <a:lstStyle/>
                    <a:p>
                      <a:pPr algn="ctr" fontAlgn="ctr"/>
                      <a:r>
                        <a:rPr lang="en-GB" sz="1200" u="none" strike="noStrike" dirty="0">
                          <a:effectLst/>
                        </a:rPr>
                        <a:t>1</a:t>
                      </a:r>
                      <a:endParaRPr lang="en-GB" sz="1200" b="0" i="0" u="none" strike="noStrike" dirty="0">
                        <a:solidFill>
                          <a:srgbClr val="000000"/>
                        </a:solidFill>
                        <a:effectLst/>
                        <a:latin typeface="Calibri" panose="020F0502020204030204" pitchFamily="34" charset="0"/>
                      </a:endParaRPr>
                    </a:p>
                  </a:txBody>
                  <a:tcPr marL="45720" marR="45720" anchor="ctr">
                    <a:noFill/>
                  </a:tcPr>
                </a:tc>
                <a:tc vMerge="1">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838482272"/>
                  </a:ext>
                </a:extLst>
              </a:tr>
            </a:tbl>
          </a:graphicData>
        </a:graphic>
      </p:graphicFrame>
      <p:sp>
        <p:nvSpPr>
          <p:cNvPr id="5" name="Content Placeholder 4">
            <a:extLst>
              <a:ext uri="{FF2B5EF4-FFF2-40B4-BE49-F238E27FC236}">
                <a16:creationId xmlns:a16="http://schemas.microsoft.com/office/drawing/2014/main" id="{EC339DF9-5A7C-590D-A812-E5A09463F19B}"/>
              </a:ext>
            </a:extLst>
          </p:cNvPr>
          <p:cNvSpPr>
            <a:spLocks noGrp="1"/>
          </p:cNvSpPr>
          <p:nvPr>
            <p:ph idx="1"/>
          </p:nvPr>
        </p:nvSpPr>
        <p:spPr>
          <a:xfrm>
            <a:off x="609600" y="3748725"/>
            <a:ext cx="11323884" cy="2377440"/>
          </a:xfrm>
        </p:spPr>
        <p:txBody>
          <a:bodyPr/>
          <a:lstStyle/>
          <a:p>
            <a:endParaRPr lang="en-GB" dirty="0"/>
          </a:p>
        </p:txBody>
      </p:sp>
      <p:sp>
        <p:nvSpPr>
          <p:cNvPr id="2" name="Footer Placeholder 1">
            <a:extLst>
              <a:ext uri="{FF2B5EF4-FFF2-40B4-BE49-F238E27FC236}">
                <a16:creationId xmlns:a16="http://schemas.microsoft.com/office/drawing/2014/main" id="{907580C6-E5D8-1C81-D4B2-F2CD5CA803CF}"/>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16169162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3068960"/>
            <a:ext cx="11323884" cy="3057205"/>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16</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2: Community Wellbeing &amp; Engagement</a:t>
            </a:r>
            <a:br>
              <a:rPr lang="en-SG" sz="2800" dirty="0"/>
            </a:br>
            <a:r>
              <a:rPr lang="en-SG" sz="2000" dirty="0"/>
              <a:t>2.1 Wayfinding</a:t>
            </a:r>
          </a:p>
        </p:txBody>
      </p:sp>
      <p:graphicFrame>
        <p:nvGraphicFramePr>
          <p:cNvPr id="6" name="Table 5">
            <a:extLst>
              <a:ext uri="{FF2B5EF4-FFF2-40B4-BE49-F238E27FC236}">
                <a16:creationId xmlns:a16="http://schemas.microsoft.com/office/drawing/2014/main" id="{1A1E398A-34F6-434B-877D-C1E744292EC9}"/>
              </a:ext>
            </a:extLst>
          </p:cNvPr>
          <p:cNvGraphicFramePr>
            <a:graphicFrameLocks noGrp="1"/>
          </p:cNvGraphicFramePr>
          <p:nvPr>
            <p:extLst>
              <p:ext uri="{D42A27DB-BD31-4B8C-83A1-F6EECF244321}">
                <p14:modId xmlns:p14="http://schemas.microsoft.com/office/powerpoint/2010/main" val="4126466841"/>
              </p:ext>
            </p:extLst>
          </p:nvPr>
        </p:nvGraphicFramePr>
        <p:xfrm>
          <a:off x="695400" y="1192853"/>
          <a:ext cx="7492096" cy="164592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5400000">
                  <a:extLst>
                    <a:ext uri="{9D8B030D-6E8A-4147-A177-3AD203B41FA5}">
                      <a16:colId xmlns:a16="http://schemas.microsoft.com/office/drawing/2014/main" val="1452562166"/>
                    </a:ext>
                  </a:extLst>
                </a:gridCol>
                <a:gridCol w="181177">
                  <a:extLst>
                    <a:ext uri="{9D8B030D-6E8A-4147-A177-3AD203B41FA5}">
                      <a16:colId xmlns:a16="http://schemas.microsoft.com/office/drawing/2014/main" val="4108943563"/>
                    </a:ext>
                  </a:extLst>
                </a:gridCol>
                <a:gridCol w="49963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684074715"/>
                    </a:ext>
                  </a:extLst>
                </a:gridCol>
              </a:tblGrid>
              <a:tr h="204023">
                <a:tc gridSpan="3">
                  <a:txBody>
                    <a:bodyPr/>
                    <a:lstStyle/>
                    <a:p>
                      <a:pPr algn="l" fontAlgn="ctr"/>
                      <a:r>
                        <a:rPr lang="en-GB" sz="1200" b="1" i="0" u="none" strike="noStrike" dirty="0">
                          <a:solidFill>
                            <a:srgbClr val="000000"/>
                          </a:solidFill>
                          <a:effectLst/>
                          <a:latin typeface="Calibri" panose="020F0502020204030204" pitchFamily="34" charset="0"/>
                        </a:rPr>
                        <a:t>2.1d </a:t>
                      </a:r>
                      <a:r>
                        <a:rPr lang="en-US" sz="1200" b="1" i="0" u="none" strike="noStrike" dirty="0">
                          <a:solidFill>
                            <a:srgbClr val="000000"/>
                          </a:solidFill>
                          <a:effectLst/>
                          <a:latin typeface="Calibri" panose="020F0502020204030204" pitchFamily="34" charset="0"/>
                        </a:rPr>
                        <a:t>Design and creative solutions to enhance accessibility for various user groups </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tc hMerge="1">
                  <a:txBody>
                    <a:bodyPr/>
                    <a:lstStyle/>
                    <a:p>
                      <a:pPr algn="l" fontAlgn="b"/>
                      <a:r>
                        <a:rPr lang="en-GB" sz="1000" b="0" i="0" u="none" strike="noStrike" dirty="0">
                          <a:solidFill>
                            <a:srgbClr val="000000"/>
                          </a:solidFill>
                          <a:effectLst/>
                          <a:latin typeface="Calibri" panose="020F0502020204030204" pitchFamily="34" charset="0"/>
                        </a:rPr>
                        <a:t> </a:t>
                      </a:r>
                    </a:p>
                  </a:txBody>
                  <a:tcPr marL="0" marR="0" marT="0" marB="0" anchor="b"/>
                </a:tc>
                <a:tc hMerge="1">
                  <a:txBody>
                    <a:bodyPr/>
                    <a:lstStyle/>
                    <a:p>
                      <a:pPr algn="l" fontAlgn="b"/>
                      <a:r>
                        <a:rPr lang="en-GB" sz="1000" b="0" i="0" u="none" strike="noStrike" dirty="0">
                          <a:solidFill>
                            <a:srgbClr val="000000"/>
                          </a:solidFill>
                          <a:effectLst/>
                          <a:latin typeface="Calibri" panose="020F0502020204030204" pitchFamily="34" charset="0"/>
                        </a:rPr>
                        <a:t> </a:t>
                      </a: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b"/>
                      <a:r>
                        <a:rPr lang="en-US" sz="1200" b="0" i="0" u="none" strike="noStrike" dirty="0">
                          <a:solidFill>
                            <a:srgbClr val="000000"/>
                          </a:solidFill>
                          <a:effectLst/>
                          <a:latin typeface="Calibri" panose="020F0502020204030204" pitchFamily="34" charset="0"/>
                        </a:rPr>
                        <a:t>Demonstrated simple efforts to enhance accessibility E.g. Availability of UD features information online, signages</a:t>
                      </a:r>
                    </a:p>
                  </a:txBody>
                  <a:tcPr marL="45720" marR="45720" anchor="b">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b"/>
                      <a:r>
                        <a:rPr lang="en-US" sz="1200" b="0" i="0" u="none" strike="noStrike" dirty="0">
                          <a:solidFill>
                            <a:srgbClr val="000000"/>
                          </a:solidFill>
                          <a:effectLst/>
                          <a:latin typeface="Calibri" panose="020F0502020204030204" pitchFamily="34" charset="0"/>
                        </a:rPr>
                        <a:t>Demonstrated efforts to enhance accessibility in design and planning stages</a:t>
                      </a:r>
                    </a:p>
                  </a:txBody>
                  <a:tcPr marL="45720" marR="45720" anchor="b">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082056588"/>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holistic approach in planning and design of UD features, including facilities, to enhance accessibility, complementary with overall landscapes and design aesthetics. E.g. Inclusive playgrounds, special routes for different user groups</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2" name="Footer Placeholder 1">
            <a:extLst>
              <a:ext uri="{FF2B5EF4-FFF2-40B4-BE49-F238E27FC236}">
                <a16:creationId xmlns:a16="http://schemas.microsoft.com/office/drawing/2014/main" id="{C199504B-CBCB-ED17-E1EF-B5A8F2406316}"/>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20836792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70612A9-3B92-4674-AD9C-F65AE66FE6E2}"/>
              </a:ext>
            </a:extLst>
          </p:cNvPr>
          <p:cNvSpPr>
            <a:spLocks noGrp="1"/>
          </p:cNvSpPr>
          <p:nvPr>
            <p:ph type="sldNum" sz="quarter" idx="12"/>
          </p:nvPr>
        </p:nvSpPr>
        <p:spPr/>
        <p:txBody>
          <a:bodyPr/>
          <a:lstStyle/>
          <a:p>
            <a:fld id="{E5C8A926-C928-45A2-9802-20D0E491F10B}" type="slidenum">
              <a:rPr lang="en-GB" smtClean="0"/>
              <a:pPr/>
              <a:t>17</a:t>
            </a:fld>
            <a:endParaRPr lang="en-GB" dirty="0"/>
          </a:p>
        </p:txBody>
      </p:sp>
      <p:sp>
        <p:nvSpPr>
          <p:cNvPr id="2" name="Title 1">
            <a:extLst>
              <a:ext uri="{FF2B5EF4-FFF2-40B4-BE49-F238E27FC236}">
                <a16:creationId xmlns:a16="http://schemas.microsoft.com/office/drawing/2014/main" id="{24420F52-8B93-4CCF-B5C4-B8721903A753}"/>
              </a:ext>
            </a:extLst>
          </p:cNvPr>
          <p:cNvSpPr>
            <a:spLocks noGrp="1"/>
          </p:cNvSpPr>
          <p:nvPr>
            <p:ph type="title"/>
          </p:nvPr>
        </p:nvSpPr>
        <p:spPr/>
        <p:txBody>
          <a:bodyPr>
            <a:normAutofit/>
          </a:bodyPr>
          <a:lstStyle/>
          <a:p>
            <a:pPr algn="l"/>
            <a:r>
              <a:rPr lang="en-SG" sz="2800" dirty="0"/>
              <a:t>PART 2: COMMUNITY WELLBEING AND ENGAGEMENT</a:t>
            </a:r>
          </a:p>
        </p:txBody>
      </p:sp>
      <p:graphicFrame>
        <p:nvGraphicFramePr>
          <p:cNvPr id="8" name="Table 6">
            <a:extLst>
              <a:ext uri="{FF2B5EF4-FFF2-40B4-BE49-F238E27FC236}">
                <a16:creationId xmlns:a16="http://schemas.microsoft.com/office/drawing/2014/main" id="{E549B50B-DC7C-4ECF-9E54-D71E0BD94A62}"/>
              </a:ext>
            </a:extLst>
          </p:cNvPr>
          <p:cNvGraphicFramePr>
            <a:graphicFrameLocks noGrp="1"/>
          </p:cNvGraphicFramePr>
          <p:nvPr>
            <p:extLst>
              <p:ext uri="{D42A27DB-BD31-4B8C-83A1-F6EECF244321}">
                <p14:modId xmlns:p14="http://schemas.microsoft.com/office/powerpoint/2010/main" val="1827157251"/>
              </p:ext>
            </p:extLst>
          </p:nvPr>
        </p:nvGraphicFramePr>
        <p:xfrm>
          <a:off x="839416" y="2185315"/>
          <a:ext cx="8987056" cy="1746605"/>
        </p:xfrm>
        <a:graphic>
          <a:graphicData uri="http://schemas.openxmlformats.org/drawingml/2006/table">
            <a:tbl>
              <a:tblPr firstRow="1" bandRow="1">
                <a:tableStyleId>{9D7B26C5-4107-4FEC-AEDC-1716B250A1EF}</a:tableStyleId>
              </a:tblPr>
              <a:tblGrid>
                <a:gridCol w="619660">
                  <a:extLst>
                    <a:ext uri="{9D8B030D-6E8A-4147-A177-3AD203B41FA5}">
                      <a16:colId xmlns:a16="http://schemas.microsoft.com/office/drawing/2014/main" val="2656123347"/>
                    </a:ext>
                  </a:extLst>
                </a:gridCol>
                <a:gridCol w="2994902">
                  <a:extLst>
                    <a:ext uri="{9D8B030D-6E8A-4147-A177-3AD203B41FA5}">
                      <a16:colId xmlns:a16="http://schemas.microsoft.com/office/drawing/2014/main" val="3686194030"/>
                    </a:ext>
                  </a:extLst>
                </a:gridCol>
                <a:gridCol w="2116640">
                  <a:extLst>
                    <a:ext uri="{9D8B030D-6E8A-4147-A177-3AD203B41FA5}">
                      <a16:colId xmlns:a16="http://schemas.microsoft.com/office/drawing/2014/main" val="2776025586"/>
                    </a:ext>
                  </a:extLst>
                </a:gridCol>
                <a:gridCol w="1627927">
                  <a:extLst>
                    <a:ext uri="{9D8B030D-6E8A-4147-A177-3AD203B41FA5}">
                      <a16:colId xmlns:a16="http://schemas.microsoft.com/office/drawing/2014/main" val="1615581147"/>
                    </a:ext>
                  </a:extLst>
                </a:gridCol>
                <a:gridCol w="1627927">
                  <a:extLst>
                    <a:ext uri="{9D8B030D-6E8A-4147-A177-3AD203B41FA5}">
                      <a16:colId xmlns:a16="http://schemas.microsoft.com/office/drawing/2014/main" val="3351598533"/>
                    </a:ext>
                  </a:extLst>
                </a:gridCol>
              </a:tblGrid>
              <a:tr h="483741">
                <a:tc>
                  <a:txBody>
                    <a:bodyPr/>
                    <a:lstStyle/>
                    <a:p>
                      <a:r>
                        <a:rPr lang="en-US" sz="1800" dirty="0"/>
                        <a:t>S/N</a:t>
                      </a:r>
                      <a:endParaRPr lang="en-SG" sz="1800" dirty="0"/>
                    </a:p>
                  </a:txBody>
                  <a:tcPr anchor="ctr"/>
                </a:tc>
                <a:tc>
                  <a:txBody>
                    <a:bodyPr/>
                    <a:lstStyle/>
                    <a:p>
                      <a:r>
                        <a:rPr lang="en-US" sz="1800" dirty="0"/>
                        <a:t>CRITERIA</a:t>
                      </a:r>
                      <a:endParaRPr lang="en-SG" sz="18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SG" sz="1800" dirty="0"/>
                        <a:t>TOTAL APPLICABLE SCORE</a:t>
                      </a:r>
                    </a:p>
                  </a:txBody>
                  <a:tcPr anchor="ctr"/>
                </a:tc>
                <a:tc>
                  <a:txBody>
                    <a:bodyPr/>
                    <a:lstStyle/>
                    <a:p>
                      <a:pPr algn="ctr" fontAlgn="ctr"/>
                      <a:r>
                        <a:rPr lang="en-SG" sz="1800" dirty="0"/>
                        <a:t>SELF-ASSESSED SCORE</a:t>
                      </a:r>
                    </a:p>
                  </a:txBody>
                  <a:tcPr anchor="ctr"/>
                </a:tc>
                <a:tc>
                  <a:txBody>
                    <a:bodyPr/>
                    <a:lstStyle/>
                    <a:p>
                      <a:pPr algn="ctr" fontAlgn="ctr"/>
                      <a:r>
                        <a:rPr lang="en-SG" sz="1800" dirty="0"/>
                        <a:t>ASSESSORS’ SCORE</a:t>
                      </a:r>
                    </a:p>
                  </a:txBody>
                  <a:tcPr anchor="ctr"/>
                </a:tc>
                <a:extLst>
                  <a:ext uri="{0D108BD9-81ED-4DB2-BD59-A6C34878D82A}">
                    <a16:rowId xmlns:a16="http://schemas.microsoft.com/office/drawing/2014/main" val="1358499331"/>
                  </a:ext>
                </a:extLst>
              </a:tr>
              <a:tr h="375005">
                <a:tc>
                  <a:txBody>
                    <a:bodyPr/>
                    <a:lstStyle/>
                    <a:p>
                      <a:pPr algn="l" fontAlgn="b"/>
                      <a:r>
                        <a:rPr lang="en-GB" dirty="0"/>
                        <a:t>2.1</a:t>
                      </a:r>
                    </a:p>
                  </a:txBody>
                  <a:tcPr marL="45720" marR="45720" anchor="b"/>
                </a:tc>
                <a:tc>
                  <a:txBody>
                    <a:bodyPr/>
                    <a:lstStyle/>
                    <a:p>
                      <a:pPr algn="l" fontAlgn="b"/>
                      <a:r>
                        <a:rPr lang="en-GB" dirty="0"/>
                        <a:t>Wayfinding</a:t>
                      </a:r>
                    </a:p>
                  </a:txBody>
                  <a:tcPr marL="45720" marR="45720" anchor="b"/>
                </a:tc>
                <a:tc>
                  <a:txBody>
                    <a:bodyPr/>
                    <a:lstStyle/>
                    <a:p>
                      <a:pPr algn="ctr" fontAlgn="b"/>
                      <a:r>
                        <a:rPr lang="en-SG" sz="1800" dirty="0"/>
                        <a:t>8</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4084075669"/>
                  </a:ext>
                </a:extLst>
              </a:tr>
              <a:tr h="276424">
                <a:tc>
                  <a:txBody>
                    <a:bodyPr/>
                    <a:lstStyle/>
                    <a:p>
                      <a:pPr algn="l" fontAlgn="b"/>
                      <a:r>
                        <a:rPr lang="en-GB" dirty="0"/>
                        <a:t>2.2*</a:t>
                      </a:r>
                    </a:p>
                  </a:txBody>
                  <a:tcPr marL="45720" marR="45720" anchor="b">
                    <a:lnB w="12700" cap="flat" cmpd="sng" algn="ctr">
                      <a:solidFill>
                        <a:schemeClr val="tx1"/>
                      </a:solidFill>
                      <a:prstDash val="solid"/>
                      <a:round/>
                      <a:headEnd type="none" w="med" len="med"/>
                      <a:tailEnd type="none" w="med" len="med"/>
                    </a:lnB>
                  </a:tcPr>
                </a:tc>
                <a:tc>
                  <a:txBody>
                    <a:bodyPr/>
                    <a:lstStyle/>
                    <a:p>
                      <a:pPr algn="l" fontAlgn="b"/>
                      <a:r>
                        <a:rPr lang="en-GB" dirty="0"/>
                        <a:t>Universal Design</a:t>
                      </a:r>
                    </a:p>
                  </a:txBody>
                  <a:tcPr marL="45720" marR="45720" anchor="b">
                    <a:lnB w="12700" cap="flat" cmpd="sng" algn="ctr">
                      <a:solidFill>
                        <a:schemeClr val="tx1"/>
                      </a:solidFill>
                      <a:prstDash val="solid"/>
                      <a:round/>
                      <a:headEnd type="none" w="med" len="med"/>
                      <a:tailEnd type="none" w="med" len="med"/>
                    </a:lnB>
                  </a:tcPr>
                </a:tc>
                <a:tc>
                  <a:txBody>
                    <a:bodyPr/>
                    <a:lstStyle/>
                    <a:p>
                      <a:pPr algn="ctr" fontAlgn="b"/>
                      <a:r>
                        <a:rPr lang="en-SG" sz="1800" dirty="0"/>
                        <a:t>6</a:t>
                      </a:r>
                    </a:p>
                  </a:txBody>
                  <a:tcPr anchor="ctr">
                    <a:lnB w="12700" cap="flat" cmpd="sng" algn="ctr">
                      <a:solidFill>
                        <a:schemeClr val="tx1"/>
                      </a:solidFill>
                      <a:prstDash val="solid"/>
                      <a:round/>
                      <a:headEnd type="none" w="med" len="med"/>
                      <a:tailEnd type="none" w="med" len="med"/>
                    </a:lnB>
                  </a:tcPr>
                </a:tc>
                <a:tc>
                  <a:txBody>
                    <a:bodyPr/>
                    <a:lstStyle/>
                    <a:p>
                      <a:pPr algn="ctr" fontAlgn="b"/>
                      <a:r>
                        <a:rPr lang="en-SG" sz="1800" dirty="0"/>
                        <a:t>X</a:t>
                      </a:r>
                    </a:p>
                  </a:txBody>
                  <a:tcPr anchor="ctr">
                    <a:lnB w="12700" cap="flat" cmpd="sng" algn="ctr">
                      <a:solidFill>
                        <a:schemeClr val="tx1"/>
                      </a:solidFill>
                      <a:prstDash val="solid"/>
                      <a:round/>
                      <a:headEnd type="none" w="med" len="med"/>
                      <a:tailEnd type="none" w="med" len="med"/>
                    </a:lnB>
                  </a:tcPr>
                </a:tc>
                <a:tc>
                  <a:txBody>
                    <a:bodyPr/>
                    <a:lstStyle/>
                    <a:p>
                      <a:pPr algn="ctr" fontAlgn="b"/>
                      <a:endParaRPr lang="en-SG" sz="180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5263646"/>
                  </a:ext>
                </a:extLst>
              </a:tr>
              <a:tr h="276424">
                <a:tc>
                  <a:txBody>
                    <a:bodyPr/>
                    <a:lstStyle/>
                    <a:p>
                      <a:endParaRPr lang="en-SG" sz="1800" b="1" dirty="0"/>
                    </a:p>
                  </a:txBody>
                  <a:tcPr anchor="ctr">
                    <a:lnT w="12700" cap="flat" cmpd="sng" algn="ctr">
                      <a:solidFill>
                        <a:schemeClr val="tx1"/>
                      </a:solidFill>
                      <a:prstDash val="solid"/>
                      <a:round/>
                      <a:headEnd type="none" w="med" len="med"/>
                      <a:tailEnd type="none" w="med" len="med"/>
                    </a:lnT>
                  </a:tcPr>
                </a:tc>
                <a:tc>
                  <a:txBody>
                    <a:bodyPr/>
                    <a:lstStyle/>
                    <a:p>
                      <a:r>
                        <a:rPr lang="en-US" sz="1800" b="1" dirty="0"/>
                        <a:t>TOTAL</a:t>
                      </a:r>
                      <a:endParaRPr lang="en-SG" sz="1800" b="1" dirty="0"/>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14</a:t>
                      </a:r>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X</a:t>
                      </a:r>
                    </a:p>
                  </a:txBody>
                  <a:tcPr anchor="ctr">
                    <a:lnT w="12700" cap="flat" cmpd="sng" algn="ctr">
                      <a:solidFill>
                        <a:schemeClr val="tx1"/>
                      </a:solidFill>
                      <a:prstDash val="solid"/>
                      <a:round/>
                      <a:headEnd type="none" w="med" len="med"/>
                      <a:tailEnd type="none" w="med" len="med"/>
                    </a:lnT>
                  </a:tcPr>
                </a:tc>
                <a:tc>
                  <a:txBody>
                    <a:bodyPr/>
                    <a:lstStyle/>
                    <a:p>
                      <a:pPr algn="ctr" fontAlgn="b"/>
                      <a:endParaRPr lang="en-SG" sz="1800" b="1"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593094084"/>
                  </a:ext>
                </a:extLst>
              </a:tr>
            </a:tbl>
          </a:graphicData>
        </a:graphic>
      </p:graphicFrame>
      <p:sp>
        <p:nvSpPr>
          <p:cNvPr id="4" name="Footer Placeholder 3">
            <a:extLst>
              <a:ext uri="{FF2B5EF4-FFF2-40B4-BE49-F238E27FC236}">
                <a16:creationId xmlns:a16="http://schemas.microsoft.com/office/drawing/2014/main" id="{272DB5D2-4F33-097B-6A4B-597CD3F89761}"/>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1851601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348880"/>
            <a:ext cx="11323884" cy="3777285"/>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18</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3: Community Wellbeing &amp; Engagement</a:t>
            </a:r>
            <a:br>
              <a:rPr lang="en-SG" sz="2800" dirty="0"/>
            </a:br>
            <a:r>
              <a:rPr lang="en-SG" sz="1800" dirty="0"/>
              <a:t>3.1 Facilities &amp; Amenities</a:t>
            </a:r>
            <a:endParaRPr lang="en-SG" sz="2800" dirty="0"/>
          </a:p>
        </p:txBody>
      </p:sp>
      <p:graphicFrame>
        <p:nvGraphicFramePr>
          <p:cNvPr id="7" name="Table 6">
            <a:extLst>
              <a:ext uri="{FF2B5EF4-FFF2-40B4-BE49-F238E27FC236}">
                <a16:creationId xmlns:a16="http://schemas.microsoft.com/office/drawing/2014/main" id="{1AF6BB16-D325-4964-A2F6-9078EAAC7AE9}"/>
              </a:ext>
            </a:extLst>
          </p:cNvPr>
          <p:cNvGraphicFramePr>
            <a:graphicFrameLocks noGrp="1"/>
          </p:cNvGraphicFramePr>
          <p:nvPr>
            <p:extLst>
              <p:ext uri="{D42A27DB-BD31-4B8C-83A1-F6EECF244321}">
                <p14:modId xmlns:p14="http://schemas.microsoft.com/office/powerpoint/2010/main" val="696347519"/>
              </p:ext>
            </p:extLst>
          </p:nvPr>
        </p:nvGraphicFramePr>
        <p:xfrm>
          <a:off x="718721" y="1180144"/>
          <a:ext cx="5539307" cy="1005840"/>
        </p:xfrm>
        <a:graphic>
          <a:graphicData uri="http://schemas.openxmlformats.org/drawingml/2006/table">
            <a:tbl>
              <a:tblPr>
                <a:tableStyleId>{5940675A-B579-460E-94D1-54222C63F5DA}</a:tableStyleId>
              </a:tblPr>
              <a:tblGrid>
                <a:gridCol w="464503">
                  <a:extLst>
                    <a:ext uri="{9D8B030D-6E8A-4147-A177-3AD203B41FA5}">
                      <a16:colId xmlns:a16="http://schemas.microsoft.com/office/drawing/2014/main" val="3679446110"/>
                    </a:ext>
                  </a:extLst>
                </a:gridCol>
                <a:gridCol w="3655949">
                  <a:extLst>
                    <a:ext uri="{9D8B030D-6E8A-4147-A177-3AD203B41FA5}">
                      <a16:colId xmlns:a16="http://schemas.microsoft.com/office/drawing/2014/main" val="1452562166"/>
                    </a:ext>
                  </a:extLst>
                </a:gridCol>
                <a:gridCol w="183066">
                  <a:extLst>
                    <a:ext uri="{9D8B030D-6E8A-4147-A177-3AD203B41FA5}">
                      <a16:colId xmlns:a16="http://schemas.microsoft.com/office/drawing/2014/main" val="4108943563"/>
                    </a:ext>
                  </a:extLst>
                </a:gridCol>
                <a:gridCol w="504840">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134395042"/>
                    </a:ext>
                  </a:extLst>
                </a:gridCol>
              </a:tblGrid>
              <a:tr h="204023">
                <a:tc gridSpan="3">
                  <a:txBody>
                    <a:bodyPr/>
                    <a:lstStyle/>
                    <a:p>
                      <a:pPr algn="l" fontAlgn="ctr"/>
                      <a:r>
                        <a:rPr lang="en-US" sz="1200" b="1" i="0" u="none" strike="noStrike" dirty="0">
                          <a:solidFill>
                            <a:srgbClr val="000000"/>
                          </a:solidFill>
                          <a:effectLst/>
                          <a:latin typeface="Calibri" panose="020F0502020204030204" pitchFamily="34" charset="0"/>
                        </a:rPr>
                        <a:t>3.1a Understanding of users' usage patterns</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Conducted basic study or understanding of user groups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Conducted comprehensive study or analysis conducted for various factors E.g. user needs, experience, behaviour </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2" name="Footer Placeholder 1">
            <a:extLst>
              <a:ext uri="{FF2B5EF4-FFF2-40B4-BE49-F238E27FC236}">
                <a16:creationId xmlns:a16="http://schemas.microsoft.com/office/drawing/2014/main" id="{38001714-4F8A-174C-EE26-AE70779BCF51}"/>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16134346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780928"/>
            <a:ext cx="11323884" cy="3345237"/>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19</a:t>
            </a:fld>
            <a:endParaRPr lang="en-GB" dirty="0"/>
          </a:p>
        </p:txBody>
      </p:sp>
      <p:graphicFrame>
        <p:nvGraphicFramePr>
          <p:cNvPr id="7" name="Table 6">
            <a:extLst>
              <a:ext uri="{FF2B5EF4-FFF2-40B4-BE49-F238E27FC236}">
                <a16:creationId xmlns:a16="http://schemas.microsoft.com/office/drawing/2014/main" id="{1AF6BB16-D325-4964-A2F6-9078EAAC7AE9}"/>
              </a:ext>
            </a:extLst>
          </p:cNvPr>
          <p:cNvGraphicFramePr>
            <a:graphicFrameLocks noGrp="1"/>
          </p:cNvGraphicFramePr>
          <p:nvPr>
            <p:extLst>
              <p:ext uri="{D42A27DB-BD31-4B8C-83A1-F6EECF244321}">
                <p14:modId xmlns:p14="http://schemas.microsoft.com/office/powerpoint/2010/main" val="1137227241"/>
              </p:ext>
            </p:extLst>
          </p:nvPr>
        </p:nvGraphicFramePr>
        <p:xfrm>
          <a:off x="718721" y="1180144"/>
          <a:ext cx="7319194" cy="128016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5220000">
                  <a:extLst>
                    <a:ext uri="{9D8B030D-6E8A-4147-A177-3AD203B41FA5}">
                      <a16:colId xmlns:a16="http://schemas.microsoft.com/office/drawing/2014/main" val="1452562166"/>
                    </a:ext>
                  </a:extLst>
                </a:gridCol>
                <a:gridCol w="183066">
                  <a:extLst>
                    <a:ext uri="{9D8B030D-6E8A-4147-A177-3AD203B41FA5}">
                      <a16:colId xmlns:a16="http://schemas.microsoft.com/office/drawing/2014/main" val="4108943563"/>
                    </a:ext>
                  </a:extLst>
                </a:gridCol>
                <a:gridCol w="504840">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134395042"/>
                    </a:ext>
                  </a:extLst>
                </a:gridCol>
              </a:tblGrid>
              <a:tr h="204023">
                <a:tc gridSpan="3">
                  <a:txBody>
                    <a:bodyPr/>
                    <a:lstStyle/>
                    <a:p>
                      <a:pPr algn="l" fontAlgn="ctr"/>
                      <a:r>
                        <a:rPr lang="en-US" sz="1200" b="1" i="0" u="none" strike="noStrike" dirty="0">
                          <a:solidFill>
                            <a:srgbClr val="000000"/>
                          </a:solidFill>
                          <a:effectLst/>
                          <a:latin typeface="Calibri" panose="020F0502020204030204" pitchFamily="34" charset="0"/>
                        </a:rPr>
                        <a:t>3.1b Provision of amenities and facilities</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range of amenities and facilities available that are suitable for some users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range of amenities and facilities available that are suitable for most users </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687154834"/>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comprehensive range of amenities and facilities at appropriate locations that support needs of various user groups</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14" name="Title 2">
            <a:extLst>
              <a:ext uri="{FF2B5EF4-FFF2-40B4-BE49-F238E27FC236}">
                <a16:creationId xmlns:a16="http://schemas.microsoft.com/office/drawing/2014/main" id="{CD582EBB-B250-A625-2B08-01453FBFA2A1}"/>
              </a:ext>
            </a:extLst>
          </p:cNvPr>
          <p:cNvSpPr>
            <a:spLocks noGrp="1"/>
          </p:cNvSpPr>
          <p:nvPr>
            <p:ph type="title"/>
          </p:nvPr>
        </p:nvSpPr>
        <p:spPr>
          <a:xfrm>
            <a:off x="609600" y="274638"/>
            <a:ext cx="9474535" cy="905506"/>
          </a:xfrm>
        </p:spPr>
        <p:txBody>
          <a:bodyPr>
            <a:normAutofit/>
          </a:bodyPr>
          <a:lstStyle/>
          <a:p>
            <a:r>
              <a:rPr lang="en-SG" sz="2800" dirty="0"/>
              <a:t>Part 3: Community Wellbeing &amp; Engagement</a:t>
            </a:r>
            <a:br>
              <a:rPr lang="en-SG" sz="2800" dirty="0"/>
            </a:br>
            <a:r>
              <a:rPr lang="en-SG" sz="1800" dirty="0"/>
              <a:t>3.1 Facilities &amp; Amenities</a:t>
            </a:r>
            <a:endParaRPr lang="en-SG" sz="2800" dirty="0"/>
          </a:p>
        </p:txBody>
      </p:sp>
      <p:sp>
        <p:nvSpPr>
          <p:cNvPr id="2" name="Footer Placeholder 1">
            <a:extLst>
              <a:ext uri="{FF2B5EF4-FFF2-40B4-BE49-F238E27FC236}">
                <a16:creationId xmlns:a16="http://schemas.microsoft.com/office/drawing/2014/main" id="{9EBF778A-3BD2-A142-E45D-D6CBD15F9993}"/>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1035091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E4E6A71-D3A0-461C-B85D-90246F55F1F3}"/>
              </a:ext>
            </a:extLst>
          </p:cNvPr>
          <p:cNvSpPr>
            <a:spLocks noGrp="1"/>
          </p:cNvSpPr>
          <p:nvPr>
            <p:ph type="sldNum" sz="quarter" idx="12"/>
          </p:nvPr>
        </p:nvSpPr>
        <p:spPr/>
        <p:txBody>
          <a:bodyPr/>
          <a:lstStyle/>
          <a:p>
            <a:fld id="{E5C8A926-C928-45A2-9802-20D0E491F10B}" type="slidenum">
              <a:rPr lang="en-GB" smtClean="0"/>
              <a:pPr/>
              <a:t>2</a:t>
            </a:fld>
            <a:endParaRPr lang="en-GB" dirty="0"/>
          </a:p>
        </p:txBody>
      </p:sp>
      <p:sp>
        <p:nvSpPr>
          <p:cNvPr id="2" name="TextBox 1">
            <a:extLst>
              <a:ext uri="{FF2B5EF4-FFF2-40B4-BE49-F238E27FC236}">
                <a16:creationId xmlns:a16="http://schemas.microsoft.com/office/drawing/2014/main" id="{65F915F6-F430-43AA-A351-F2D92F6CEC60}"/>
              </a:ext>
            </a:extLst>
          </p:cNvPr>
          <p:cNvSpPr txBox="1"/>
          <p:nvPr/>
        </p:nvSpPr>
        <p:spPr>
          <a:xfrm>
            <a:off x="4223792" y="836712"/>
            <a:ext cx="3122703" cy="2308324"/>
          </a:xfrm>
          <a:prstGeom prst="rect">
            <a:avLst/>
          </a:prstGeom>
          <a:noFill/>
        </p:spPr>
        <p:txBody>
          <a:bodyPr wrap="square" rtlCol="0">
            <a:spAutoFit/>
          </a:bodyPr>
          <a:lstStyle/>
          <a:p>
            <a:r>
              <a:rPr lang="en-US" dirty="0"/>
              <a:t>Development Owner: </a:t>
            </a:r>
          </a:p>
          <a:p>
            <a:r>
              <a:rPr lang="en-US" b="1" dirty="0"/>
              <a:t>XXX</a:t>
            </a:r>
          </a:p>
          <a:p>
            <a:endParaRPr lang="en-US" b="1" dirty="0"/>
          </a:p>
          <a:p>
            <a:r>
              <a:rPr lang="en-US" dirty="0"/>
              <a:t>Landscape Architect: </a:t>
            </a:r>
          </a:p>
          <a:p>
            <a:r>
              <a:rPr lang="en-US" b="1" dirty="0"/>
              <a:t>XXX</a:t>
            </a:r>
          </a:p>
          <a:p>
            <a:endParaRPr lang="en-SG" dirty="0"/>
          </a:p>
          <a:p>
            <a:r>
              <a:rPr lang="en-SG" dirty="0"/>
              <a:t>Architect: </a:t>
            </a:r>
          </a:p>
          <a:p>
            <a:r>
              <a:rPr lang="en-US" b="1" dirty="0"/>
              <a:t>XXX</a:t>
            </a:r>
            <a:endParaRPr lang="en-SG" b="1" dirty="0"/>
          </a:p>
        </p:txBody>
      </p:sp>
      <p:sp>
        <p:nvSpPr>
          <p:cNvPr id="7" name="TextBox 6">
            <a:extLst>
              <a:ext uri="{FF2B5EF4-FFF2-40B4-BE49-F238E27FC236}">
                <a16:creationId xmlns:a16="http://schemas.microsoft.com/office/drawing/2014/main" id="{CE7A1419-72FB-463D-A94D-DEF1EC7336C4}"/>
              </a:ext>
            </a:extLst>
          </p:cNvPr>
          <p:cNvSpPr txBox="1"/>
          <p:nvPr/>
        </p:nvSpPr>
        <p:spPr>
          <a:xfrm>
            <a:off x="983432" y="836712"/>
            <a:ext cx="3122703" cy="3970318"/>
          </a:xfrm>
          <a:prstGeom prst="rect">
            <a:avLst/>
          </a:prstGeom>
          <a:noFill/>
        </p:spPr>
        <p:txBody>
          <a:bodyPr wrap="square" rtlCol="0">
            <a:spAutoFit/>
          </a:bodyPr>
          <a:lstStyle/>
          <a:p>
            <a:r>
              <a:rPr lang="en-US" dirty="0"/>
              <a:t>Project Name:</a:t>
            </a:r>
          </a:p>
          <a:p>
            <a:r>
              <a:rPr lang="en-US" b="1" dirty="0"/>
              <a:t>XXX</a:t>
            </a:r>
          </a:p>
          <a:p>
            <a:endParaRPr lang="en-US" b="1" dirty="0"/>
          </a:p>
          <a:p>
            <a:r>
              <a:rPr lang="en-US" dirty="0"/>
              <a:t>Type:</a:t>
            </a:r>
          </a:p>
          <a:p>
            <a:r>
              <a:rPr lang="en-US" b="1" dirty="0"/>
              <a:t>Regional/Nature/Town Park</a:t>
            </a:r>
          </a:p>
          <a:p>
            <a:endParaRPr lang="en-US" dirty="0"/>
          </a:p>
          <a:p>
            <a:r>
              <a:rPr lang="en-US" dirty="0"/>
              <a:t>Address: </a:t>
            </a:r>
          </a:p>
          <a:p>
            <a:r>
              <a:rPr lang="en-US" b="1" dirty="0"/>
              <a:t>XXX</a:t>
            </a:r>
          </a:p>
          <a:p>
            <a:endParaRPr lang="en-SG" dirty="0"/>
          </a:p>
          <a:p>
            <a:r>
              <a:rPr lang="en-SG" dirty="0"/>
              <a:t>Site Area: </a:t>
            </a:r>
          </a:p>
          <a:p>
            <a:r>
              <a:rPr lang="en-SG" b="1" dirty="0"/>
              <a:t>XXX</a:t>
            </a:r>
          </a:p>
          <a:p>
            <a:endParaRPr lang="en-SG" dirty="0"/>
          </a:p>
          <a:p>
            <a:r>
              <a:rPr lang="en-SG" dirty="0"/>
              <a:t>Completion Date: </a:t>
            </a:r>
          </a:p>
          <a:p>
            <a:r>
              <a:rPr lang="en-SG" b="1" dirty="0"/>
              <a:t>XXX</a:t>
            </a:r>
          </a:p>
        </p:txBody>
      </p:sp>
      <p:sp>
        <p:nvSpPr>
          <p:cNvPr id="3" name="Footer Placeholder 2">
            <a:extLst>
              <a:ext uri="{FF2B5EF4-FFF2-40B4-BE49-F238E27FC236}">
                <a16:creationId xmlns:a16="http://schemas.microsoft.com/office/drawing/2014/main" id="{BB675A45-0701-AAFF-0201-4EC12C3AF61B}"/>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19313454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780928"/>
            <a:ext cx="11323884" cy="3345237"/>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20</a:t>
            </a:fld>
            <a:endParaRPr lang="en-GB" dirty="0"/>
          </a:p>
        </p:txBody>
      </p:sp>
      <p:graphicFrame>
        <p:nvGraphicFramePr>
          <p:cNvPr id="7" name="Table 6">
            <a:extLst>
              <a:ext uri="{FF2B5EF4-FFF2-40B4-BE49-F238E27FC236}">
                <a16:creationId xmlns:a16="http://schemas.microsoft.com/office/drawing/2014/main" id="{1AF6BB16-D325-4964-A2F6-9078EAAC7AE9}"/>
              </a:ext>
            </a:extLst>
          </p:cNvPr>
          <p:cNvGraphicFramePr>
            <a:graphicFrameLocks noGrp="1"/>
          </p:cNvGraphicFramePr>
          <p:nvPr>
            <p:extLst>
              <p:ext uri="{D42A27DB-BD31-4B8C-83A1-F6EECF244321}">
                <p14:modId xmlns:p14="http://schemas.microsoft.com/office/powerpoint/2010/main" val="3679199606"/>
              </p:ext>
            </p:extLst>
          </p:nvPr>
        </p:nvGraphicFramePr>
        <p:xfrm>
          <a:off x="718721" y="1180144"/>
          <a:ext cx="6383194" cy="128016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4284000">
                  <a:extLst>
                    <a:ext uri="{9D8B030D-6E8A-4147-A177-3AD203B41FA5}">
                      <a16:colId xmlns:a16="http://schemas.microsoft.com/office/drawing/2014/main" val="1452562166"/>
                    </a:ext>
                  </a:extLst>
                </a:gridCol>
                <a:gridCol w="183066">
                  <a:extLst>
                    <a:ext uri="{9D8B030D-6E8A-4147-A177-3AD203B41FA5}">
                      <a16:colId xmlns:a16="http://schemas.microsoft.com/office/drawing/2014/main" val="4108943563"/>
                    </a:ext>
                  </a:extLst>
                </a:gridCol>
                <a:gridCol w="504840">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134395042"/>
                    </a:ext>
                  </a:extLst>
                </a:gridCol>
              </a:tblGrid>
              <a:tr h="204023">
                <a:tc gridSpan="3">
                  <a:txBody>
                    <a:bodyPr/>
                    <a:lstStyle/>
                    <a:p>
                      <a:pPr algn="l" fontAlgn="ctr"/>
                      <a:r>
                        <a:rPr lang="en-US" sz="1200" b="1" i="0" u="none" strike="noStrike" dirty="0">
                          <a:solidFill>
                            <a:srgbClr val="000000"/>
                          </a:solidFill>
                          <a:effectLst/>
                          <a:latin typeface="Calibri" panose="020F0502020204030204" pitchFamily="34" charset="0"/>
                        </a:rPr>
                        <a:t>3.1c Design of facilities &amp; amenities</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Design are user-centric for some user groups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Design are user-centric for most user groups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687154834"/>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Design are user-centric, incorporates biophilic design elements to encourage wellbeing, encourages social interaction between users</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5" name="Title 2">
            <a:extLst>
              <a:ext uri="{FF2B5EF4-FFF2-40B4-BE49-F238E27FC236}">
                <a16:creationId xmlns:a16="http://schemas.microsoft.com/office/drawing/2014/main" id="{1E3CFE6D-D3EA-35DE-6667-ED9B02C79490}"/>
              </a:ext>
            </a:extLst>
          </p:cNvPr>
          <p:cNvSpPr>
            <a:spLocks noGrp="1"/>
          </p:cNvSpPr>
          <p:nvPr>
            <p:ph type="title"/>
          </p:nvPr>
        </p:nvSpPr>
        <p:spPr>
          <a:xfrm>
            <a:off x="609600" y="274638"/>
            <a:ext cx="9474535" cy="905506"/>
          </a:xfrm>
        </p:spPr>
        <p:txBody>
          <a:bodyPr>
            <a:normAutofit/>
          </a:bodyPr>
          <a:lstStyle/>
          <a:p>
            <a:r>
              <a:rPr lang="en-SG" sz="2800" dirty="0"/>
              <a:t>Part 3: Community Wellbeing &amp; Engagement</a:t>
            </a:r>
            <a:br>
              <a:rPr lang="en-SG" sz="2800" dirty="0"/>
            </a:br>
            <a:r>
              <a:rPr lang="en-SG" sz="1800" dirty="0"/>
              <a:t>3.1 Facilities &amp; Amenities</a:t>
            </a:r>
            <a:endParaRPr lang="en-SG" sz="2800" dirty="0"/>
          </a:p>
        </p:txBody>
      </p:sp>
      <p:sp>
        <p:nvSpPr>
          <p:cNvPr id="2" name="Footer Placeholder 1">
            <a:extLst>
              <a:ext uri="{FF2B5EF4-FFF2-40B4-BE49-F238E27FC236}">
                <a16:creationId xmlns:a16="http://schemas.microsoft.com/office/drawing/2014/main" id="{D72985E9-22C7-43B8-498C-DCA946512EB2}"/>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37686118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3501008"/>
            <a:ext cx="11323884" cy="2625157"/>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21</a:t>
            </a:fld>
            <a:endParaRPr lang="en-GB" dirty="0"/>
          </a:p>
        </p:txBody>
      </p:sp>
      <p:graphicFrame>
        <p:nvGraphicFramePr>
          <p:cNvPr id="7" name="Table 6">
            <a:extLst>
              <a:ext uri="{FF2B5EF4-FFF2-40B4-BE49-F238E27FC236}">
                <a16:creationId xmlns:a16="http://schemas.microsoft.com/office/drawing/2014/main" id="{96F812DB-F307-445A-86EA-465BAC73D6A8}"/>
              </a:ext>
            </a:extLst>
          </p:cNvPr>
          <p:cNvGraphicFramePr>
            <a:graphicFrameLocks noGrp="1"/>
          </p:cNvGraphicFramePr>
          <p:nvPr>
            <p:extLst>
              <p:ext uri="{D42A27DB-BD31-4B8C-83A1-F6EECF244321}">
                <p14:modId xmlns:p14="http://schemas.microsoft.com/office/powerpoint/2010/main" val="3509777897"/>
              </p:ext>
            </p:extLst>
          </p:nvPr>
        </p:nvGraphicFramePr>
        <p:xfrm>
          <a:off x="695400" y="1180144"/>
          <a:ext cx="7073541" cy="109728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4957318">
                  <a:extLst>
                    <a:ext uri="{9D8B030D-6E8A-4147-A177-3AD203B41FA5}">
                      <a16:colId xmlns:a16="http://schemas.microsoft.com/office/drawing/2014/main" val="1452562166"/>
                    </a:ext>
                  </a:extLst>
                </a:gridCol>
                <a:gridCol w="187598">
                  <a:extLst>
                    <a:ext uri="{9D8B030D-6E8A-4147-A177-3AD203B41FA5}">
                      <a16:colId xmlns:a16="http://schemas.microsoft.com/office/drawing/2014/main" val="4108943563"/>
                    </a:ext>
                  </a:extLst>
                </a:gridCol>
                <a:gridCol w="517337">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343872274"/>
                    </a:ext>
                  </a:extLst>
                </a:gridCol>
              </a:tblGrid>
              <a:tr h="0">
                <a:tc gridSpan="3">
                  <a:txBody>
                    <a:bodyPr/>
                    <a:lstStyle/>
                    <a:p>
                      <a:pPr algn="l" fontAlgn="ctr"/>
                      <a:r>
                        <a:rPr lang="en-US" sz="1200" b="1" i="0" u="none" strike="noStrike" dirty="0">
                          <a:solidFill>
                            <a:srgbClr val="000000"/>
                          </a:solidFill>
                          <a:effectLst/>
                          <a:latin typeface="Calibri" panose="020F0502020204030204" pitchFamily="34" charset="0"/>
                        </a:rPr>
                        <a:t>3.2a Provision of outdoor lighting</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Main circulation pathways are well-lit</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Majority of circulation paths, facilities and amenities are well-lit</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4148298266"/>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Majority or all of park are well-lit and meet recommendations, where possible</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5" name="Title 2">
            <a:extLst>
              <a:ext uri="{FF2B5EF4-FFF2-40B4-BE49-F238E27FC236}">
                <a16:creationId xmlns:a16="http://schemas.microsoft.com/office/drawing/2014/main" id="{FCC8B393-D658-B02A-092E-30400EEC924D}"/>
              </a:ext>
            </a:extLst>
          </p:cNvPr>
          <p:cNvSpPr>
            <a:spLocks noGrp="1"/>
          </p:cNvSpPr>
          <p:nvPr>
            <p:ph type="title"/>
          </p:nvPr>
        </p:nvSpPr>
        <p:spPr>
          <a:xfrm>
            <a:off x="609600" y="274638"/>
            <a:ext cx="9474535" cy="905506"/>
          </a:xfrm>
        </p:spPr>
        <p:txBody>
          <a:bodyPr>
            <a:normAutofit/>
          </a:bodyPr>
          <a:lstStyle/>
          <a:p>
            <a:r>
              <a:rPr lang="en-SG" sz="2800" dirty="0"/>
              <a:t>Part 3: Community Wellbeing &amp; Engagement</a:t>
            </a:r>
            <a:br>
              <a:rPr lang="en-SG" sz="2800" dirty="0"/>
            </a:br>
            <a:r>
              <a:rPr lang="en-SG" sz="1800" dirty="0"/>
              <a:t>3.2 Lighting</a:t>
            </a:r>
            <a:endParaRPr lang="en-SG" sz="2800" dirty="0"/>
          </a:p>
        </p:txBody>
      </p:sp>
      <p:graphicFrame>
        <p:nvGraphicFramePr>
          <p:cNvPr id="9" name="Table 8">
            <a:extLst>
              <a:ext uri="{FF2B5EF4-FFF2-40B4-BE49-F238E27FC236}">
                <a16:creationId xmlns:a16="http://schemas.microsoft.com/office/drawing/2014/main" id="{6F7BC9C8-61C4-B16A-E84A-032A0B7BBF5F}"/>
              </a:ext>
            </a:extLst>
          </p:cNvPr>
          <p:cNvGraphicFramePr>
            <a:graphicFrameLocks noGrp="1"/>
          </p:cNvGraphicFramePr>
          <p:nvPr>
            <p:extLst>
              <p:ext uri="{D42A27DB-BD31-4B8C-83A1-F6EECF244321}">
                <p14:modId xmlns:p14="http://schemas.microsoft.com/office/powerpoint/2010/main" val="3362994357"/>
              </p:ext>
            </p:extLst>
          </p:nvPr>
        </p:nvGraphicFramePr>
        <p:xfrm>
          <a:off x="695400" y="2277424"/>
          <a:ext cx="7073541" cy="100584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4957318">
                  <a:extLst>
                    <a:ext uri="{9D8B030D-6E8A-4147-A177-3AD203B41FA5}">
                      <a16:colId xmlns:a16="http://schemas.microsoft.com/office/drawing/2014/main" val="1452562166"/>
                    </a:ext>
                  </a:extLst>
                </a:gridCol>
                <a:gridCol w="187598">
                  <a:extLst>
                    <a:ext uri="{9D8B030D-6E8A-4147-A177-3AD203B41FA5}">
                      <a16:colId xmlns:a16="http://schemas.microsoft.com/office/drawing/2014/main" val="4108943563"/>
                    </a:ext>
                  </a:extLst>
                </a:gridCol>
                <a:gridCol w="517337">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343872274"/>
                    </a:ext>
                  </a:extLst>
                </a:gridCol>
              </a:tblGrid>
              <a:tr h="0">
                <a:tc gridSpan="3">
                  <a:txBody>
                    <a:bodyPr/>
                    <a:lstStyle/>
                    <a:p>
                      <a:pPr algn="l" fontAlgn="ctr"/>
                      <a:r>
                        <a:rPr lang="en-US" sz="1200" b="1" i="0" u="none" strike="noStrike" dirty="0">
                          <a:solidFill>
                            <a:srgbClr val="000000"/>
                          </a:solidFill>
                          <a:effectLst/>
                          <a:latin typeface="Calibri" panose="020F0502020204030204" pitchFamily="34" charset="0"/>
                        </a:rPr>
                        <a:t>3.2b Lighting design and strategies</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efforts to enhance lighting design and usage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Implemented effective lighting strategies to achieve purposeful objectives e.g. wayfinding, impact on biodiversity, integrate with surrounding landscape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4148298266"/>
                  </a:ext>
                </a:extLst>
              </a:tr>
            </a:tbl>
          </a:graphicData>
        </a:graphic>
      </p:graphicFrame>
      <p:sp>
        <p:nvSpPr>
          <p:cNvPr id="2" name="Footer Placeholder 1">
            <a:extLst>
              <a:ext uri="{FF2B5EF4-FFF2-40B4-BE49-F238E27FC236}">
                <a16:creationId xmlns:a16="http://schemas.microsoft.com/office/drawing/2014/main" id="{073487B3-8C4C-9895-6210-F614FB0670B9}"/>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6549748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924944"/>
            <a:ext cx="11323884" cy="3201221"/>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22</a:t>
            </a:fld>
            <a:endParaRPr lang="en-GB" dirty="0"/>
          </a:p>
        </p:txBody>
      </p:sp>
      <p:graphicFrame>
        <p:nvGraphicFramePr>
          <p:cNvPr id="7" name="Table 6">
            <a:extLst>
              <a:ext uri="{FF2B5EF4-FFF2-40B4-BE49-F238E27FC236}">
                <a16:creationId xmlns:a16="http://schemas.microsoft.com/office/drawing/2014/main" id="{96F812DB-F307-445A-86EA-465BAC73D6A8}"/>
              </a:ext>
            </a:extLst>
          </p:cNvPr>
          <p:cNvGraphicFramePr>
            <a:graphicFrameLocks noGrp="1"/>
          </p:cNvGraphicFramePr>
          <p:nvPr>
            <p:extLst>
              <p:ext uri="{D42A27DB-BD31-4B8C-83A1-F6EECF244321}">
                <p14:modId xmlns:p14="http://schemas.microsoft.com/office/powerpoint/2010/main" val="3210537050"/>
              </p:ext>
            </p:extLst>
          </p:nvPr>
        </p:nvGraphicFramePr>
        <p:xfrm>
          <a:off x="695400" y="1180144"/>
          <a:ext cx="8128223" cy="146304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6012000">
                  <a:extLst>
                    <a:ext uri="{9D8B030D-6E8A-4147-A177-3AD203B41FA5}">
                      <a16:colId xmlns:a16="http://schemas.microsoft.com/office/drawing/2014/main" val="1452562166"/>
                    </a:ext>
                  </a:extLst>
                </a:gridCol>
                <a:gridCol w="187598">
                  <a:extLst>
                    <a:ext uri="{9D8B030D-6E8A-4147-A177-3AD203B41FA5}">
                      <a16:colId xmlns:a16="http://schemas.microsoft.com/office/drawing/2014/main" val="4108943563"/>
                    </a:ext>
                  </a:extLst>
                </a:gridCol>
                <a:gridCol w="517337">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343872274"/>
                    </a:ext>
                  </a:extLst>
                </a:gridCol>
              </a:tblGrid>
              <a:tr h="0">
                <a:tc gridSpan="3">
                  <a:txBody>
                    <a:bodyPr/>
                    <a:lstStyle/>
                    <a:p>
                      <a:pPr algn="l" fontAlgn="ctr"/>
                      <a:r>
                        <a:rPr lang="en-US" sz="1200" b="1" i="0" u="none" strike="noStrike" dirty="0">
                          <a:solidFill>
                            <a:srgbClr val="000000"/>
                          </a:solidFill>
                          <a:effectLst/>
                          <a:latin typeface="Calibri" panose="020F0502020204030204" pitchFamily="34" charset="0"/>
                        </a:rPr>
                        <a:t>3.3a Provision of toilets</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some toilets, may not be sufficient for volume of visitors and size of park</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sufficient toilets for volume of visitors and size of park, equipped with basic amenities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4148298266"/>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sufficient toilets equipped with comprehensive amenities suited for park user groups. e.g. child seats, wheelchair and child-friendly wash basins, shower stalls, bike stand, vending machines, drinking fountain</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5" name="Title 2">
            <a:extLst>
              <a:ext uri="{FF2B5EF4-FFF2-40B4-BE49-F238E27FC236}">
                <a16:creationId xmlns:a16="http://schemas.microsoft.com/office/drawing/2014/main" id="{FCC8B393-D658-B02A-092E-30400EEC924D}"/>
              </a:ext>
            </a:extLst>
          </p:cNvPr>
          <p:cNvSpPr>
            <a:spLocks noGrp="1"/>
          </p:cNvSpPr>
          <p:nvPr>
            <p:ph type="title"/>
          </p:nvPr>
        </p:nvSpPr>
        <p:spPr>
          <a:xfrm>
            <a:off x="609600" y="274638"/>
            <a:ext cx="9474535" cy="905506"/>
          </a:xfrm>
        </p:spPr>
        <p:txBody>
          <a:bodyPr>
            <a:normAutofit/>
          </a:bodyPr>
          <a:lstStyle/>
          <a:p>
            <a:r>
              <a:rPr lang="en-SG" sz="2800" dirty="0"/>
              <a:t>Part 3: Community Wellbeing &amp; Engagement</a:t>
            </a:r>
            <a:br>
              <a:rPr lang="en-SG" sz="2800" dirty="0"/>
            </a:br>
            <a:r>
              <a:rPr lang="en-SG" sz="1800" dirty="0"/>
              <a:t>3.3 Toilets</a:t>
            </a:r>
            <a:endParaRPr lang="en-SG" sz="2800" dirty="0"/>
          </a:p>
        </p:txBody>
      </p:sp>
      <p:sp>
        <p:nvSpPr>
          <p:cNvPr id="2" name="Footer Placeholder 1">
            <a:extLst>
              <a:ext uri="{FF2B5EF4-FFF2-40B4-BE49-F238E27FC236}">
                <a16:creationId xmlns:a16="http://schemas.microsoft.com/office/drawing/2014/main" id="{6901A055-FCA6-A431-C201-86D77EEF76B9}"/>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14779331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492896"/>
            <a:ext cx="11323884" cy="3633269"/>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23</a:t>
            </a:fld>
            <a:endParaRPr lang="en-GB" dirty="0"/>
          </a:p>
        </p:txBody>
      </p:sp>
      <p:graphicFrame>
        <p:nvGraphicFramePr>
          <p:cNvPr id="7" name="Table 6">
            <a:extLst>
              <a:ext uri="{FF2B5EF4-FFF2-40B4-BE49-F238E27FC236}">
                <a16:creationId xmlns:a16="http://schemas.microsoft.com/office/drawing/2014/main" id="{96F812DB-F307-445A-86EA-465BAC73D6A8}"/>
              </a:ext>
            </a:extLst>
          </p:cNvPr>
          <p:cNvGraphicFramePr>
            <a:graphicFrameLocks noGrp="1"/>
          </p:cNvGraphicFramePr>
          <p:nvPr>
            <p:extLst>
              <p:ext uri="{D42A27DB-BD31-4B8C-83A1-F6EECF244321}">
                <p14:modId xmlns:p14="http://schemas.microsoft.com/office/powerpoint/2010/main" val="1934941851"/>
              </p:ext>
            </p:extLst>
          </p:nvPr>
        </p:nvGraphicFramePr>
        <p:xfrm>
          <a:off x="695400" y="1180144"/>
          <a:ext cx="8960380" cy="109728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6844157">
                  <a:extLst>
                    <a:ext uri="{9D8B030D-6E8A-4147-A177-3AD203B41FA5}">
                      <a16:colId xmlns:a16="http://schemas.microsoft.com/office/drawing/2014/main" val="1452562166"/>
                    </a:ext>
                  </a:extLst>
                </a:gridCol>
                <a:gridCol w="187598">
                  <a:extLst>
                    <a:ext uri="{9D8B030D-6E8A-4147-A177-3AD203B41FA5}">
                      <a16:colId xmlns:a16="http://schemas.microsoft.com/office/drawing/2014/main" val="4108943563"/>
                    </a:ext>
                  </a:extLst>
                </a:gridCol>
                <a:gridCol w="517337">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343872274"/>
                    </a:ext>
                  </a:extLst>
                </a:gridCol>
              </a:tblGrid>
              <a:tr h="0">
                <a:tc gridSpan="3">
                  <a:txBody>
                    <a:bodyPr/>
                    <a:lstStyle/>
                    <a:p>
                      <a:pPr algn="l" fontAlgn="ctr"/>
                      <a:r>
                        <a:rPr lang="en-US" sz="1200" b="1" i="0" u="none" strike="noStrike" dirty="0">
                          <a:solidFill>
                            <a:srgbClr val="000000"/>
                          </a:solidFill>
                          <a:effectLst/>
                          <a:latin typeface="Calibri" panose="020F0502020204030204" pitchFamily="34" charset="0"/>
                        </a:rPr>
                        <a:t>3.3b Design and placement of toilet facilities</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Toilets are relatively accessible and have basic design features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Toilets are accessible, well-ventilated and have basic design features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4148298266"/>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Toilets are accessible, well-ventilated with good user-centric signage, designed with various natural elements</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5" name="Title 2">
            <a:extLst>
              <a:ext uri="{FF2B5EF4-FFF2-40B4-BE49-F238E27FC236}">
                <a16:creationId xmlns:a16="http://schemas.microsoft.com/office/drawing/2014/main" id="{FCC8B393-D658-B02A-092E-30400EEC924D}"/>
              </a:ext>
            </a:extLst>
          </p:cNvPr>
          <p:cNvSpPr>
            <a:spLocks noGrp="1"/>
          </p:cNvSpPr>
          <p:nvPr>
            <p:ph type="title"/>
          </p:nvPr>
        </p:nvSpPr>
        <p:spPr>
          <a:xfrm>
            <a:off x="609600" y="274638"/>
            <a:ext cx="9474535" cy="905506"/>
          </a:xfrm>
        </p:spPr>
        <p:txBody>
          <a:bodyPr>
            <a:normAutofit/>
          </a:bodyPr>
          <a:lstStyle/>
          <a:p>
            <a:r>
              <a:rPr lang="en-SG" sz="2800" dirty="0"/>
              <a:t>Part 3: Community Wellbeing &amp; Engagement</a:t>
            </a:r>
            <a:br>
              <a:rPr lang="en-SG" sz="2800" dirty="0"/>
            </a:br>
            <a:r>
              <a:rPr lang="en-SG" sz="1800" dirty="0"/>
              <a:t>3.3 Toilets</a:t>
            </a:r>
            <a:endParaRPr lang="en-SG" sz="2800" dirty="0"/>
          </a:p>
        </p:txBody>
      </p:sp>
      <p:sp>
        <p:nvSpPr>
          <p:cNvPr id="2" name="Footer Placeholder 1">
            <a:extLst>
              <a:ext uri="{FF2B5EF4-FFF2-40B4-BE49-F238E27FC236}">
                <a16:creationId xmlns:a16="http://schemas.microsoft.com/office/drawing/2014/main" id="{CA498076-A44E-37AE-FA69-3AABB3E86B16}"/>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4808008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564904"/>
            <a:ext cx="11323884" cy="3561261"/>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24</a:t>
            </a:fld>
            <a:endParaRPr lang="en-GB" dirty="0"/>
          </a:p>
        </p:txBody>
      </p:sp>
      <p:graphicFrame>
        <p:nvGraphicFramePr>
          <p:cNvPr id="7" name="Table 6">
            <a:extLst>
              <a:ext uri="{FF2B5EF4-FFF2-40B4-BE49-F238E27FC236}">
                <a16:creationId xmlns:a16="http://schemas.microsoft.com/office/drawing/2014/main" id="{96F812DB-F307-445A-86EA-465BAC73D6A8}"/>
              </a:ext>
            </a:extLst>
          </p:cNvPr>
          <p:cNvGraphicFramePr>
            <a:graphicFrameLocks noGrp="1"/>
          </p:cNvGraphicFramePr>
          <p:nvPr>
            <p:extLst>
              <p:ext uri="{D42A27DB-BD31-4B8C-83A1-F6EECF244321}">
                <p14:modId xmlns:p14="http://schemas.microsoft.com/office/powerpoint/2010/main" val="648787408"/>
              </p:ext>
            </p:extLst>
          </p:nvPr>
        </p:nvGraphicFramePr>
        <p:xfrm>
          <a:off x="695400" y="1180144"/>
          <a:ext cx="8480638" cy="109728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6364415">
                  <a:extLst>
                    <a:ext uri="{9D8B030D-6E8A-4147-A177-3AD203B41FA5}">
                      <a16:colId xmlns:a16="http://schemas.microsoft.com/office/drawing/2014/main" val="1452562166"/>
                    </a:ext>
                  </a:extLst>
                </a:gridCol>
                <a:gridCol w="187598">
                  <a:extLst>
                    <a:ext uri="{9D8B030D-6E8A-4147-A177-3AD203B41FA5}">
                      <a16:colId xmlns:a16="http://schemas.microsoft.com/office/drawing/2014/main" val="4108943563"/>
                    </a:ext>
                  </a:extLst>
                </a:gridCol>
                <a:gridCol w="517337">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343872274"/>
                    </a:ext>
                  </a:extLst>
                </a:gridCol>
              </a:tblGrid>
              <a:tr h="0">
                <a:tc gridSpan="3">
                  <a:txBody>
                    <a:bodyPr/>
                    <a:lstStyle/>
                    <a:p>
                      <a:pPr algn="l" fontAlgn="ctr"/>
                      <a:r>
                        <a:rPr lang="en-US" sz="1200" b="1" i="0" u="none" strike="noStrike" dirty="0">
                          <a:solidFill>
                            <a:srgbClr val="000000"/>
                          </a:solidFill>
                          <a:effectLst/>
                          <a:latin typeface="Calibri" panose="020F0502020204030204" pitchFamily="34" charset="0"/>
                        </a:rPr>
                        <a:t>3.4a Community engagement in park creation process</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Ad-hoc engagement of users or community in park creation process e.g. mural painting, tree planting</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Engaged users in early phases e.g. Public consultation at planning or design stage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4148298266"/>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Engaged various stakeholders from early phases through to park completion e.g. school partnerships</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5" name="Title 2">
            <a:extLst>
              <a:ext uri="{FF2B5EF4-FFF2-40B4-BE49-F238E27FC236}">
                <a16:creationId xmlns:a16="http://schemas.microsoft.com/office/drawing/2014/main" id="{FCC8B393-D658-B02A-092E-30400EEC924D}"/>
              </a:ext>
            </a:extLst>
          </p:cNvPr>
          <p:cNvSpPr>
            <a:spLocks noGrp="1"/>
          </p:cNvSpPr>
          <p:nvPr>
            <p:ph type="title"/>
          </p:nvPr>
        </p:nvSpPr>
        <p:spPr>
          <a:xfrm>
            <a:off x="609600" y="274638"/>
            <a:ext cx="9474535" cy="905506"/>
          </a:xfrm>
        </p:spPr>
        <p:txBody>
          <a:bodyPr>
            <a:normAutofit/>
          </a:bodyPr>
          <a:lstStyle/>
          <a:p>
            <a:r>
              <a:rPr lang="en-SG" sz="2800" dirty="0"/>
              <a:t>Part 3: Community Wellbeing &amp; Engagement</a:t>
            </a:r>
            <a:br>
              <a:rPr lang="en-SG" sz="2800" dirty="0"/>
            </a:br>
            <a:r>
              <a:rPr lang="en-SG" sz="1800" dirty="0"/>
              <a:t>3.4 Community Engagement</a:t>
            </a:r>
            <a:endParaRPr lang="en-SG" sz="2800" dirty="0"/>
          </a:p>
        </p:txBody>
      </p:sp>
      <p:sp>
        <p:nvSpPr>
          <p:cNvPr id="2" name="Footer Placeholder 1">
            <a:extLst>
              <a:ext uri="{FF2B5EF4-FFF2-40B4-BE49-F238E27FC236}">
                <a16:creationId xmlns:a16="http://schemas.microsoft.com/office/drawing/2014/main" id="{6131F9D3-412A-CABC-DF73-74E498529FB4}"/>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7950160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564904"/>
            <a:ext cx="11323884" cy="3561261"/>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25</a:t>
            </a:fld>
            <a:endParaRPr lang="en-GB" dirty="0"/>
          </a:p>
        </p:txBody>
      </p:sp>
      <p:graphicFrame>
        <p:nvGraphicFramePr>
          <p:cNvPr id="7" name="Table 6">
            <a:extLst>
              <a:ext uri="{FF2B5EF4-FFF2-40B4-BE49-F238E27FC236}">
                <a16:creationId xmlns:a16="http://schemas.microsoft.com/office/drawing/2014/main" id="{96F812DB-F307-445A-86EA-465BAC73D6A8}"/>
              </a:ext>
            </a:extLst>
          </p:cNvPr>
          <p:cNvGraphicFramePr>
            <a:graphicFrameLocks noGrp="1"/>
          </p:cNvGraphicFramePr>
          <p:nvPr>
            <p:extLst>
              <p:ext uri="{D42A27DB-BD31-4B8C-83A1-F6EECF244321}">
                <p14:modId xmlns:p14="http://schemas.microsoft.com/office/powerpoint/2010/main" val="3056238166"/>
              </p:ext>
            </p:extLst>
          </p:nvPr>
        </p:nvGraphicFramePr>
        <p:xfrm>
          <a:off x="695400" y="1180144"/>
          <a:ext cx="9924945" cy="109728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7808722">
                  <a:extLst>
                    <a:ext uri="{9D8B030D-6E8A-4147-A177-3AD203B41FA5}">
                      <a16:colId xmlns:a16="http://schemas.microsoft.com/office/drawing/2014/main" val="1452562166"/>
                    </a:ext>
                  </a:extLst>
                </a:gridCol>
                <a:gridCol w="187598">
                  <a:extLst>
                    <a:ext uri="{9D8B030D-6E8A-4147-A177-3AD203B41FA5}">
                      <a16:colId xmlns:a16="http://schemas.microsoft.com/office/drawing/2014/main" val="4108943563"/>
                    </a:ext>
                  </a:extLst>
                </a:gridCol>
                <a:gridCol w="517337">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343872274"/>
                    </a:ext>
                  </a:extLst>
                </a:gridCol>
              </a:tblGrid>
              <a:tr h="0">
                <a:tc gridSpan="3">
                  <a:txBody>
                    <a:bodyPr/>
                    <a:lstStyle/>
                    <a:p>
                      <a:pPr algn="l" fontAlgn="ctr"/>
                      <a:r>
                        <a:rPr lang="en-US" sz="1200" b="1" i="0" u="none" strike="noStrike" dirty="0">
                          <a:solidFill>
                            <a:srgbClr val="000000"/>
                          </a:solidFill>
                          <a:effectLst/>
                          <a:latin typeface="Calibri" panose="020F0502020204030204" pitchFamily="34" charset="0"/>
                        </a:rPr>
                        <a:t>3.4b Community engagement and active stewardship</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GB" sz="1200" b="0" i="0" u="none" strike="noStrike" dirty="0">
                          <a:solidFill>
                            <a:srgbClr val="000000"/>
                          </a:solidFill>
                          <a:effectLst/>
                          <a:latin typeface="Calibri" panose="020F0502020204030204" pitchFamily="34" charset="0"/>
                        </a:rPr>
                        <a:t>Provided basic engagement plans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comprehensive engagement plans of &lt;3years with a significant group through variety of ways or in-depth methods.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4148298266"/>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comprehensive long-term engagement plans of &gt;3 years with different groups, through variety of methods</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5" name="Title 2">
            <a:extLst>
              <a:ext uri="{FF2B5EF4-FFF2-40B4-BE49-F238E27FC236}">
                <a16:creationId xmlns:a16="http://schemas.microsoft.com/office/drawing/2014/main" id="{FCC8B393-D658-B02A-092E-30400EEC924D}"/>
              </a:ext>
            </a:extLst>
          </p:cNvPr>
          <p:cNvSpPr>
            <a:spLocks noGrp="1"/>
          </p:cNvSpPr>
          <p:nvPr>
            <p:ph type="title"/>
          </p:nvPr>
        </p:nvSpPr>
        <p:spPr>
          <a:xfrm>
            <a:off x="609600" y="274638"/>
            <a:ext cx="9474535" cy="905506"/>
          </a:xfrm>
        </p:spPr>
        <p:txBody>
          <a:bodyPr>
            <a:normAutofit/>
          </a:bodyPr>
          <a:lstStyle/>
          <a:p>
            <a:r>
              <a:rPr lang="en-SG" sz="2800" dirty="0"/>
              <a:t>Part 3: Community Wellbeing &amp; Engagement</a:t>
            </a:r>
            <a:br>
              <a:rPr lang="en-SG" sz="2800" dirty="0"/>
            </a:br>
            <a:r>
              <a:rPr lang="en-SG" sz="1800" dirty="0"/>
              <a:t>3.4 Community Engagement</a:t>
            </a:r>
            <a:endParaRPr lang="en-SG" sz="2800" dirty="0"/>
          </a:p>
        </p:txBody>
      </p:sp>
      <p:sp>
        <p:nvSpPr>
          <p:cNvPr id="2" name="Footer Placeholder 1">
            <a:extLst>
              <a:ext uri="{FF2B5EF4-FFF2-40B4-BE49-F238E27FC236}">
                <a16:creationId xmlns:a16="http://schemas.microsoft.com/office/drawing/2014/main" id="{102A3323-6454-5187-B054-B4CE5DCD9E23}"/>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2714916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276872"/>
            <a:ext cx="11323884" cy="3849293"/>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26</a:t>
            </a:fld>
            <a:endParaRPr lang="en-GB" dirty="0"/>
          </a:p>
        </p:txBody>
      </p:sp>
      <p:graphicFrame>
        <p:nvGraphicFramePr>
          <p:cNvPr id="7" name="Table 6">
            <a:extLst>
              <a:ext uri="{FF2B5EF4-FFF2-40B4-BE49-F238E27FC236}">
                <a16:creationId xmlns:a16="http://schemas.microsoft.com/office/drawing/2014/main" id="{96F812DB-F307-445A-86EA-465BAC73D6A8}"/>
              </a:ext>
            </a:extLst>
          </p:cNvPr>
          <p:cNvGraphicFramePr>
            <a:graphicFrameLocks noGrp="1"/>
          </p:cNvGraphicFramePr>
          <p:nvPr>
            <p:extLst>
              <p:ext uri="{D42A27DB-BD31-4B8C-83A1-F6EECF244321}">
                <p14:modId xmlns:p14="http://schemas.microsoft.com/office/powerpoint/2010/main" val="1977805850"/>
              </p:ext>
            </p:extLst>
          </p:nvPr>
        </p:nvGraphicFramePr>
        <p:xfrm>
          <a:off x="695400" y="1180144"/>
          <a:ext cx="7337828" cy="82296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5221605">
                  <a:extLst>
                    <a:ext uri="{9D8B030D-6E8A-4147-A177-3AD203B41FA5}">
                      <a16:colId xmlns:a16="http://schemas.microsoft.com/office/drawing/2014/main" val="1452562166"/>
                    </a:ext>
                  </a:extLst>
                </a:gridCol>
                <a:gridCol w="187598">
                  <a:extLst>
                    <a:ext uri="{9D8B030D-6E8A-4147-A177-3AD203B41FA5}">
                      <a16:colId xmlns:a16="http://schemas.microsoft.com/office/drawing/2014/main" val="4108943563"/>
                    </a:ext>
                  </a:extLst>
                </a:gridCol>
                <a:gridCol w="517337">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343872274"/>
                    </a:ext>
                  </a:extLst>
                </a:gridCol>
              </a:tblGrid>
              <a:tr h="0">
                <a:tc gridSpan="3">
                  <a:txBody>
                    <a:bodyPr/>
                    <a:lstStyle/>
                    <a:p>
                      <a:pPr algn="l" fontAlgn="ctr"/>
                      <a:r>
                        <a:rPr lang="en-US" sz="1200" b="1" i="0" u="none" strike="noStrike" dirty="0">
                          <a:solidFill>
                            <a:srgbClr val="000000"/>
                          </a:solidFill>
                          <a:effectLst/>
                          <a:latin typeface="Calibri" panose="020F0502020204030204" pitchFamily="34" charset="0"/>
                        </a:rPr>
                        <a:t>3.4c Opportunities for informal and formal social interaction and cultural events</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spaces for opportunities for social interaction and/or events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Designed facilities to </a:t>
                      </a:r>
                      <a:r>
                        <a:rPr lang="en-GB" sz="1200" b="0" i="0" u="none" strike="noStrike" noProof="0" dirty="0">
                          <a:solidFill>
                            <a:srgbClr val="000000"/>
                          </a:solidFill>
                          <a:effectLst/>
                          <a:latin typeface="Calibri" panose="020F0502020204030204" pitchFamily="34" charset="0"/>
                        </a:rPr>
                        <a:t>maximise</a:t>
                      </a:r>
                      <a:r>
                        <a:rPr lang="en-US" sz="1200" b="0" i="0" u="none" strike="noStrike" dirty="0">
                          <a:solidFill>
                            <a:srgbClr val="000000"/>
                          </a:solidFill>
                          <a:effectLst/>
                          <a:latin typeface="Calibri" panose="020F0502020204030204" pitchFamily="34" charset="0"/>
                        </a:rPr>
                        <a:t> and encourage social interaction and formal events</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5" name="Title 2">
            <a:extLst>
              <a:ext uri="{FF2B5EF4-FFF2-40B4-BE49-F238E27FC236}">
                <a16:creationId xmlns:a16="http://schemas.microsoft.com/office/drawing/2014/main" id="{FCC8B393-D658-B02A-092E-30400EEC924D}"/>
              </a:ext>
            </a:extLst>
          </p:cNvPr>
          <p:cNvSpPr>
            <a:spLocks noGrp="1"/>
          </p:cNvSpPr>
          <p:nvPr>
            <p:ph type="title"/>
          </p:nvPr>
        </p:nvSpPr>
        <p:spPr>
          <a:xfrm>
            <a:off x="609600" y="274638"/>
            <a:ext cx="9474535" cy="905506"/>
          </a:xfrm>
        </p:spPr>
        <p:txBody>
          <a:bodyPr>
            <a:normAutofit/>
          </a:bodyPr>
          <a:lstStyle/>
          <a:p>
            <a:r>
              <a:rPr lang="en-SG" sz="2800" dirty="0"/>
              <a:t>Part 3: Community Wellbeing &amp; Engagement</a:t>
            </a:r>
            <a:br>
              <a:rPr lang="en-SG" sz="2800" dirty="0"/>
            </a:br>
            <a:r>
              <a:rPr lang="en-SG" sz="1800" dirty="0"/>
              <a:t>3.4 Community Engagement</a:t>
            </a:r>
            <a:endParaRPr lang="en-SG" sz="2800" dirty="0"/>
          </a:p>
        </p:txBody>
      </p:sp>
      <p:sp>
        <p:nvSpPr>
          <p:cNvPr id="2" name="Footer Placeholder 1">
            <a:extLst>
              <a:ext uri="{FF2B5EF4-FFF2-40B4-BE49-F238E27FC236}">
                <a16:creationId xmlns:a16="http://schemas.microsoft.com/office/drawing/2014/main" id="{1F99D147-03CC-D7EC-5C61-ADAF67936307}"/>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10537037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27</a:t>
            </a:fld>
            <a:endParaRPr lang="en-GB" dirty="0"/>
          </a:p>
        </p:txBody>
      </p:sp>
      <p:sp>
        <p:nvSpPr>
          <p:cNvPr id="6" name="Title 5">
            <a:extLst>
              <a:ext uri="{FF2B5EF4-FFF2-40B4-BE49-F238E27FC236}">
                <a16:creationId xmlns:a16="http://schemas.microsoft.com/office/drawing/2014/main" id="{8C72A5C3-E985-42E2-A083-94AB8EE8F9AA}"/>
              </a:ext>
            </a:extLst>
          </p:cNvPr>
          <p:cNvSpPr>
            <a:spLocks noGrp="1"/>
          </p:cNvSpPr>
          <p:nvPr>
            <p:ph type="title"/>
          </p:nvPr>
        </p:nvSpPr>
        <p:spPr/>
        <p:txBody>
          <a:bodyPr/>
          <a:lstStyle/>
          <a:p>
            <a:r>
              <a:rPr lang="en-SG" sz="3600" dirty="0"/>
              <a:t>Part 3: Environmental Sustainability</a:t>
            </a:r>
            <a:endParaRPr lang="en-GB" dirty="0"/>
          </a:p>
        </p:txBody>
      </p:sp>
      <p:graphicFrame>
        <p:nvGraphicFramePr>
          <p:cNvPr id="11" name="Table 6">
            <a:extLst>
              <a:ext uri="{FF2B5EF4-FFF2-40B4-BE49-F238E27FC236}">
                <a16:creationId xmlns:a16="http://schemas.microsoft.com/office/drawing/2014/main" id="{B06632C6-8705-46C5-8E38-838F4C1EB595}"/>
              </a:ext>
            </a:extLst>
          </p:cNvPr>
          <p:cNvGraphicFramePr>
            <a:graphicFrameLocks noGrp="1"/>
          </p:cNvGraphicFramePr>
          <p:nvPr>
            <p:extLst>
              <p:ext uri="{D42A27DB-BD31-4B8C-83A1-F6EECF244321}">
                <p14:modId xmlns:p14="http://schemas.microsoft.com/office/powerpoint/2010/main" val="2286031027"/>
              </p:ext>
            </p:extLst>
          </p:nvPr>
        </p:nvGraphicFramePr>
        <p:xfrm>
          <a:off x="767408" y="2060848"/>
          <a:ext cx="9055101" cy="2590800"/>
        </p:xfrm>
        <a:graphic>
          <a:graphicData uri="http://schemas.openxmlformats.org/drawingml/2006/table">
            <a:tbl>
              <a:tblPr firstRow="1" bandRow="1">
                <a:tableStyleId>{9D7B26C5-4107-4FEC-AEDC-1716B250A1EF}</a:tableStyleId>
              </a:tblPr>
              <a:tblGrid>
                <a:gridCol w="687705">
                  <a:extLst>
                    <a:ext uri="{9D8B030D-6E8A-4147-A177-3AD203B41FA5}">
                      <a16:colId xmlns:a16="http://schemas.microsoft.com/office/drawing/2014/main" val="2656123347"/>
                    </a:ext>
                  </a:extLst>
                </a:gridCol>
                <a:gridCol w="2994902">
                  <a:extLst>
                    <a:ext uri="{9D8B030D-6E8A-4147-A177-3AD203B41FA5}">
                      <a16:colId xmlns:a16="http://schemas.microsoft.com/office/drawing/2014/main" val="3686194030"/>
                    </a:ext>
                  </a:extLst>
                </a:gridCol>
                <a:gridCol w="2116640">
                  <a:extLst>
                    <a:ext uri="{9D8B030D-6E8A-4147-A177-3AD203B41FA5}">
                      <a16:colId xmlns:a16="http://schemas.microsoft.com/office/drawing/2014/main" val="2776025586"/>
                    </a:ext>
                  </a:extLst>
                </a:gridCol>
                <a:gridCol w="1627927">
                  <a:extLst>
                    <a:ext uri="{9D8B030D-6E8A-4147-A177-3AD203B41FA5}">
                      <a16:colId xmlns:a16="http://schemas.microsoft.com/office/drawing/2014/main" val="1615581147"/>
                    </a:ext>
                  </a:extLst>
                </a:gridCol>
                <a:gridCol w="1627927">
                  <a:extLst>
                    <a:ext uri="{9D8B030D-6E8A-4147-A177-3AD203B41FA5}">
                      <a16:colId xmlns:a16="http://schemas.microsoft.com/office/drawing/2014/main" val="3490504501"/>
                    </a:ext>
                  </a:extLst>
                </a:gridCol>
              </a:tblGrid>
              <a:tr h="483741">
                <a:tc>
                  <a:txBody>
                    <a:bodyPr/>
                    <a:lstStyle/>
                    <a:p>
                      <a:r>
                        <a:rPr lang="en-US" sz="1800" dirty="0"/>
                        <a:t>S/N</a:t>
                      </a:r>
                      <a:endParaRPr lang="en-SG" sz="1800" dirty="0"/>
                    </a:p>
                  </a:txBody>
                  <a:tcPr anchor="ctr"/>
                </a:tc>
                <a:tc>
                  <a:txBody>
                    <a:bodyPr/>
                    <a:lstStyle/>
                    <a:p>
                      <a:r>
                        <a:rPr lang="en-US" sz="1800" dirty="0"/>
                        <a:t>CRITERIA</a:t>
                      </a:r>
                      <a:endParaRPr lang="en-SG" sz="18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SG" sz="1800" dirty="0"/>
                        <a:t>TOTAL APPLICABLE SCORE</a:t>
                      </a:r>
                    </a:p>
                  </a:txBody>
                  <a:tcPr anchor="ctr"/>
                </a:tc>
                <a:tc>
                  <a:txBody>
                    <a:bodyPr/>
                    <a:lstStyle/>
                    <a:p>
                      <a:pPr algn="ctr" fontAlgn="ctr"/>
                      <a:r>
                        <a:rPr lang="en-SG" sz="1800" dirty="0"/>
                        <a:t>SELF-ASSESSED SCORE</a:t>
                      </a:r>
                    </a:p>
                  </a:txBody>
                  <a:tcPr anchor="ctr"/>
                </a:tc>
                <a:tc>
                  <a:txBody>
                    <a:bodyPr/>
                    <a:lstStyle/>
                    <a:p>
                      <a:pPr algn="ctr" fontAlgn="ctr"/>
                      <a:r>
                        <a:rPr lang="en-SG" sz="1800" dirty="0"/>
                        <a:t>ASSESSORS’ SCORE</a:t>
                      </a:r>
                    </a:p>
                  </a:txBody>
                  <a:tcPr anchor="ctr"/>
                </a:tc>
                <a:extLst>
                  <a:ext uri="{0D108BD9-81ED-4DB2-BD59-A6C34878D82A}">
                    <a16:rowId xmlns:a16="http://schemas.microsoft.com/office/drawing/2014/main" val="1358499331"/>
                  </a:ext>
                </a:extLst>
              </a:tr>
              <a:tr h="375005">
                <a:tc>
                  <a:txBody>
                    <a:bodyPr/>
                    <a:lstStyle/>
                    <a:p>
                      <a:pPr algn="l" fontAlgn="b"/>
                      <a:r>
                        <a:rPr lang="en-GB" sz="2000" b="0" i="0" u="none" strike="noStrike" dirty="0">
                          <a:solidFill>
                            <a:srgbClr val="000000"/>
                          </a:solidFill>
                          <a:effectLst/>
                          <a:latin typeface="Calibri" panose="020F0502020204030204" pitchFamily="34" charset="0"/>
                        </a:rPr>
                        <a:t>3.1</a:t>
                      </a:r>
                    </a:p>
                  </a:txBody>
                  <a:tcPr anchor="ctr"/>
                </a:tc>
                <a:tc>
                  <a:txBody>
                    <a:bodyPr/>
                    <a:lstStyle/>
                    <a:p>
                      <a:pPr algn="l" fontAlgn="b"/>
                      <a:r>
                        <a:rPr lang="en-GB" sz="2000" b="0" i="0" u="none" strike="noStrike" dirty="0">
                          <a:solidFill>
                            <a:srgbClr val="000000"/>
                          </a:solidFill>
                          <a:effectLst/>
                          <a:latin typeface="Calibri" panose="020F0502020204030204" pitchFamily="34" charset="0"/>
                        </a:rPr>
                        <a:t>Facilities &amp; Amenities</a:t>
                      </a:r>
                    </a:p>
                  </a:txBody>
                  <a:tcPr anchor="ctr"/>
                </a:tc>
                <a:tc>
                  <a:txBody>
                    <a:bodyPr/>
                    <a:lstStyle/>
                    <a:p>
                      <a:pPr algn="ctr" fontAlgn="b"/>
                      <a:r>
                        <a:rPr lang="en-SG" sz="1800" dirty="0"/>
                        <a:t>8</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4084075669"/>
                  </a:ext>
                </a:extLst>
              </a:tr>
              <a:tr h="276424">
                <a:tc>
                  <a:txBody>
                    <a:bodyPr/>
                    <a:lstStyle/>
                    <a:p>
                      <a:pPr algn="l" fontAlgn="b"/>
                      <a:r>
                        <a:rPr lang="en-GB" sz="2000" b="0" i="0" u="none" strike="noStrike" dirty="0">
                          <a:solidFill>
                            <a:srgbClr val="000000"/>
                          </a:solidFill>
                          <a:effectLst/>
                          <a:latin typeface="Calibri" panose="020F0502020204030204" pitchFamily="34" charset="0"/>
                        </a:rPr>
                        <a:t>3.2*</a:t>
                      </a:r>
                    </a:p>
                  </a:txBody>
                  <a:tcPr anchor="ctr"/>
                </a:tc>
                <a:tc>
                  <a:txBody>
                    <a:bodyPr/>
                    <a:lstStyle/>
                    <a:p>
                      <a:pPr algn="l" fontAlgn="b"/>
                      <a:r>
                        <a:rPr lang="en-GB" sz="2000" b="0" i="0" u="none" strike="noStrike" dirty="0">
                          <a:solidFill>
                            <a:srgbClr val="000000"/>
                          </a:solidFill>
                          <a:effectLst/>
                          <a:latin typeface="Calibri" panose="020F0502020204030204" pitchFamily="34" charset="0"/>
                        </a:rPr>
                        <a:t>Lighting</a:t>
                      </a:r>
                    </a:p>
                  </a:txBody>
                  <a:tcPr anchor="ctr"/>
                </a:tc>
                <a:tc>
                  <a:txBody>
                    <a:bodyPr/>
                    <a:lstStyle/>
                    <a:p>
                      <a:pPr algn="ctr" fontAlgn="b"/>
                      <a:r>
                        <a:rPr lang="en-SG" sz="1800" dirty="0"/>
                        <a:t>5</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2612097455"/>
                  </a:ext>
                </a:extLst>
              </a:tr>
              <a:tr h="276424">
                <a:tc>
                  <a:txBody>
                    <a:bodyPr/>
                    <a:lstStyle/>
                    <a:p>
                      <a:pPr algn="l" fontAlgn="b"/>
                      <a:r>
                        <a:rPr lang="en-GB" sz="2000" b="0" i="0" u="none" strike="noStrike" dirty="0">
                          <a:solidFill>
                            <a:srgbClr val="000000"/>
                          </a:solidFill>
                          <a:effectLst/>
                          <a:latin typeface="Calibri" panose="020F0502020204030204" pitchFamily="34" charset="0"/>
                        </a:rPr>
                        <a:t>3.3*</a:t>
                      </a:r>
                    </a:p>
                  </a:txBody>
                  <a:tcPr anchor="ctr"/>
                </a:tc>
                <a:tc>
                  <a:txBody>
                    <a:bodyPr/>
                    <a:lstStyle/>
                    <a:p>
                      <a:pPr algn="l" fontAlgn="b"/>
                      <a:r>
                        <a:rPr lang="en-GB" sz="2000" b="0" i="0" u="none" strike="noStrike" dirty="0">
                          <a:solidFill>
                            <a:srgbClr val="000000"/>
                          </a:solidFill>
                          <a:effectLst/>
                          <a:latin typeface="Calibri" panose="020F0502020204030204" pitchFamily="34" charset="0"/>
                        </a:rPr>
                        <a:t>Toilets</a:t>
                      </a:r>
                    </a:p>
                  </a:txBody>
                  <a:tcPr anchor="ctr"/>
                </a:tc>
                <a:tc>
                  <a:txBody>
                    <a:bodyPr/>
                    <a:lstStyle/>
                    <a:p>
                      <a:pPr algn="ctr" fontAlgn="b"/>
                      <a:r>
                        <a:rPr lang="en-SG" sz="1800" dirty="0"/>
                        <a:t>6</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1000722650"/>
                  </a:ext>
                </a:extLst>
              </a:tr>
              <a:tr h="276424">
                <a:tc>
                  <a:txBody>
                    <a:bodyPr/>
                    <a:lstStyle/>
                    <a:p>
                      <a:pPr algn="l" fontAlgn="b"/>
                      <a:r>
                        <a:rPr lang="en-GB" sz="2000" b="0" i="0" u="none" strike="noStrike" dirty="0">
                          <a:solidFill>
                            <a:srgbClr val="000000"/>
                          </a:solidFill>
                          <a:effectLst/>
                          <a:latin typeface="Calibri" panose="020F0502020204030204" pitchFamily="34" charset="0"/>
                        </a:rPr>
                        <a:t>3.4*</a:t>
                      </a:r>
                    </a:p>
                  </a:txBody>
                  <a:tcPr anchor="ctr">
                    <a:lnB w="12700" cap="flat" cmpd="sng" algn="ctr">
                      <a:solidFill>
                        <a:schemeClr val="tx1"/>
                      </a:solidFill>
                      <a:prstDash val="solid"/>
                      <a:round/>
                      <a:headEnd type="none" w="med" len="med"/>
                      <a:tailEnd type="none" w="med" len="med"/>
                    </a:lnB>
                  </a:tcPr>
                </a:tc>
                <a:tc>
                  <a:txBody>
                    <a:bodyPr/>
                    <a:lstStyle/>
                    <a:p>
                      <a:pPr algn="l" fontAlgn="b"/>
                      <a:r>
                        <a:rPr lang="en-GB" sz="2000" b="0" i="0" u="none" strike="noStrike" dirty="0">
                          <a:solidFill>
                            <a:srgbClr val="000000"/>
                          </a:solidFill>
                          <a:effectLst/>
                          <a:latin typeface="Calibri" panose="020F0502020204030204" pitchFamily="34" charset="0"/>
                        </a:rPr>
                        <a:t>Community Engagement</a:t>
                      </a:r>
                    </a:p>
                  </a:txBody>
                  <a:tcPr anchor="ctr">
                    <a:lnB w="12700" cap="flat" cmpd="sng" algn="ctr">
                      <a:solidFill>
                        <a:schemeClr val="tx1"/>
                      </a:solidFill>
                      <a:prstDash val="solid"/>
                      <a:round/>
                      <a:headEnd type="none" w="med" len="med"/>
                      <a:tailEnd type="none" w="med" len="med"/>
                    </a:lnB>
                  </a:tcPr>
                </a:tc>
                <a:tc>
                  <a:txBody>
                    <a:bodyPr/>
                    <a:lstStyle/>
                    <a:p>
                      <a:pPr algn="ctr" fontAlgn="b"/>
                      <a:r>
                        <a:rPr lang="en-SG" sz="1800" dirty="0"/>
                        <a:t>8</a:t>
                      </a:r>
                    </a:p>
                  </a:txBody>
                  <a:tcPr anchor="ctr">
                    <a:lnB w="12700" cap="flat" cmpd="sng" algn="ctr">
                      <a:solidFill>
                        <a:schemeClr val="tx1"/>
                      </a:solidFill>
                      <a:prstDash val="solid"/>
                      <a:round/>
                      <a:headEnd type="none" w="med" len="med"/>
                      <a:tailEnd type="none" w="med" len="med"/>
                    </a:lnB>
                  </a:tcPr>
                </a:tc>
                <a:tc>
                  <a:txBody>
                    <a:bodyPr/>
                    <a:lstStyle/>
                    <a:p>
                      <a:pPr algn="ctr" fontAlgn="b"/>
                      <a:r>
                        <a:rPr lang="en-SG" sz="1800" dirty="0"/>
                        <a:t>X</a:t>
                      </a:r>
                    </a:p>
                  </a:txBody>
                  <a:tcPr anchor="ctr">
                    <a:lnB w="12700" cap="flat" cmpd="sng" algn="ctr">
                      <a:solidFill>
                        <a:schemeClr val="tx1"/>
                      </a:solidFill>
                      <a:prstDash val="solid"/>
                      <a:round/>
                      <a:headEnd type="none" w="med" len="med"/>
                      <a:tailEnd type="none" w="med" len="med"/>
                    </a:lnB>
                  </a:tcPr>
                </a:tc>
                <a:tc>
                  <a:txBody>
                    <a:bodyPr/>
                    <a:lstStyle/>
                    <a:p>
                      <a:pPr algn="ctr" fontAlgn="b"/>
                      <a:endParaRPr lang="en-SG" sz="180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5263646"/>
                  </a:ext>
                </a:extLst>
              </a:tr>
              <a:tr h="276424">
                <a:tc>
                  <a:txBody>
                    <a:bodyPr/>
                    <a:lstStyle/>
                    <a:p>
                      <a:endParaRPr lang="en-SG" sz="1800" b="1" dirty="0"/>
                    </a:p>
                  </a:txBody>
                  <a:tcPr anchor="ctr">
                    <a:lnT w="12700" cap="flat" cmpd="sng" algn="ctr">
                      <a:solidFill>
                        <a:schemeClr val="tx1"/>
                      </a:solidFill>
                      <a:prstDash val="solid"/>
                      <a:round/>
                      <a:headEnd type="none" w="med" len="med"/>
                      <a:tailEnd type="none" w="med" len="med"/>
                    </a:lnT>
                  </a:tcPr>
                </a:tc>
                <a:tc>
                  <a:txBody>
                    <a:bodyPr/>
                    <a:lstStyle/>
                    <a:p>
                      <a:r>
                        <a:rPr lang="en-US" sz="1800" b="1" dirty="0"/>
                        <a:t>TOTAL</a:t>
                      </a:r>
                      <a:endParaRPr lang="en-SG" sz="1800" b="1" dirty="0"/>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27</a:t>
                      </a:r>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X</a:t>
                      </a:r>
                    </a:p>
                  </a:txBody>
                  <a:tcPr anchor="ctr">
                    <a:lnT w="12700" cap="flat" cmpd="sng" algn="ctr">
                      <a:solidFill>
                        <a:schemeClr val="tx1"/>
                      </a:solidFill>
                      <a:prstDash val="solid"/>
                      <a:round/>
                      <a:headEnd type="none" w="med" len="med"/>
                      <a:tailEnd type="none" w="med" len="med"/>
                    </a:lnT>
                  </a:tcPr>
                </a:tc>
                <a:tc>
                  <a:txBody>
                    <a:bodyPr/>
                    <a:lstStyle/>
                    <a:p>
                      <a:pPr algn="ctr" fontAlgn="b"/>
                      <a:endParaRPr lang="en-SG" sz="1800" b="1"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593094084"/>
                  </a:ext>
                </a:extLst>
              </a:tr>
            </a:tbl>
          </a:graphicData>
        </a:graphic>
      </p:graphicFrame>
      <p:sp>
        <p:nvSpPr>
          <p:cNvPr id="2" name="Footer Placeholder 1">
            <a:extLst>
              <a:ext uri="{FF2B5EF4-FFF2-40B4-BE49-F238E27FC236}">
                <a16:creationId xmlns:a16="http://schemas.microsoft.com/office/drawing/2014/main" id="{E40A6279-14D9-C076-B3E4-77EFA7FE31DB}"/>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13707011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393510" y="1412776"/>
            <a:ext cx="5539974" cy="4713389"/>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28</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4: Environmental Sustainability</a:t>
            </a:r>
            <a:br>
              <a:rPr lang="en-SG" sz="2800" dirty="0"/>
            </a:br>
            <a:r>
              <a:rPr lang="en-SG" sz="1800" dirty="0"/>
              <a:t>4.1 Management of Resources</a:t>
            </a:r>
            <a:endParaRPr lang="en-SG" sz="2800" dirty="0"/>
          </a:p>
        </p:txBody>
      </p:sp>
      <p:graphicFrame>
        <p:nvGraphicFramePr>
          <p:cNvPr id="6" name="Table 5">
            <a:extLst>
              <a:ext uri="{FF2B5EF4-FFF2-40B4-BE49-F238E27FC236}">
                <a16:creationId xmlns:a16="http://schemas.microsoft.com/office/drawing/2014/main" id="{1F5D69D9-F877-47CE-8657-7CB1E7C58364}"/>
              </a:ext>
            </a:extLst>
          </p:cNvPr>
          <p:cNvGraphicFramePr>
            <a:graphicFrameLocks noGrp="1"/>
          </p:cNvGraphicFramePr>
          <p:nvPr>
            <p:extLst>
              <p:ext uri="{D42A27DB-BD31-4B8C-83A1-F6EECF244321}">
                <p14:modId xmlns:p14="http://schemas.microsoft.com/office/powerpoint/2010/main" val="3038536816"/>
              </p:ext>
            </p:extLst>
          </p:nvPr>
        </p:nvGraphicFramePr>
        <p:xfrm>
          <a:off x="695400" y="1192853"/>
          <a:ext cx="5552699" cy="1097280"/>
        </p:xfrm>
        <a:graphic>
          <a:graphicData uri="http://schemas.openxmlformats.org/drawingml/2006/table">
            <a:tbl>
              <a:tblPr>
                <a:tableStyleId>{5940675A-B579-460E-94D1-54222C63F5DA}</a:tableStyleId>
              </a:tblPr>
              <a:tblGrid>
                <a:gridCol w="4068000">
                  <a:extLst>
                    <a:ext uri="{9D8B030D-6E8A-4147-A177-3AD203B41FA5}">
                      <a16:colId xmlns:a16="http://schemas.microsoft.com/office/drawing/2014/main" val="3679446110"/>
                    </a:ext>
                  </a:extLst>
                </a:gridCol>
                <a:gridCol w="248846">
                  <a:extLst>
                    <a:ext uri="{9D8B030D-6E8A-4147-A177-3AD203B41FA5}">
                      <a16:colId xmlns:a16="http://schemas.microsoft.com/office/drawing/2014/main" val="393296761"/>
                    </a:ext>
                  </a:extLst>
                </a:gridCol>
                <a:gridCol w="504904">
                  <a:extLst>
                    <a:ext uri="{9D8B030D-6E8A-4147-A177-3AD203B41FA5}">
                      <a16:colId xmlns:a16="http://schemas.microsoft.com/office/drawing/2014/main" val="3697783855"/>
                    </a:ext>
                  </a:extLst>
                </a:gridCol>
                <a:gridCol w="730949">
                  <a:extLst>
                    <a:ext uri="{9D8B030D-6E8A-4147-A177-3AD203B41FA5}">
                      <a16:colId xmlns:a16="http://schemas.microsoft.com/office/drawing/2014/main" val="3199742301"/>
                    </a:ext>
                  </a:extLst>
                </a:gridCol>
              </a:tblGrid>
              <a:tr h="204023">
                <a:tc gridSpan="2">
                  <a:txBody>
                    <a:bodyPr/>
                    <a:lstStyle/>
                    <a:p>
                      <a:pPr algn="l" fontAlgn="ctr"/>
                      <a:r>
                        <a:rPr lang="en-US" sz="1200" b="1" i="0" u="none" strike="noStrike" dirty="0">
                          <a:solidFill>
                            <a:srgbClr val="000000"/>
                          </a:solidFill>
                          <a:effectLst/>
                          <a:latin typeface="Calibri" panose="020F0502020204030204" pitchFamily="34" charset="0"/>
                        </a:rPr>
                        <a:t>4.1a Percentage of horticultural waste recycled</a:t>
                      </a:r>
                    </a:p>
                  </a:txBody>
                  <a:tcPr marL="45720" marR="45720" anchor="ctr">
                    <a:solidFill>
                      <a:schemeClr val="bg1">
                        <a:lumMod val="85000"/>
                      </a:schemeClr>
                    </a:solidFill>
                  </a:tcPr>
                </a:tc>
                <a:tc hMerge="1">
                  <a:txBody>
                    <a:bodyPr/>
                    <a:lstStyle/>
                    <a:p>
                      <a:endParaRPr lang="en-GB"/>
                    </a:p>
                  </a:txBody>
                  <a:tcPr>
                    <a:solidFill>
                      <a:schemeClr val="bg1">
                        <a:lumMod val="85000"/>
                      </a:schemeClr>
                    </a:solidFill>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ctr" fontAlgn="ctr"/>
                      <a:r>
                        <a:rPr lang="en-GB" sz="1200" b="0" i="0" u="none" strike="noStrike" dirty="0">
                          <a:solidFill>
                            <a:srgbClr val="000000"/>
                          </a:solidFill>
                          <a:effectLst/>
                          <a:latin typeface="Calibri" panose="020F0502020204030204" pitchFamily="34" charset="0"/>
                        </a:rPr>
                        <a:t>&gt;10% to 30% </a:t>
                      </a:r>
                    </a:p>
                  </a:txBody>
                  <a:tcPr marL="0" marR="0" marT="0" marB="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1</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ctr" fontAlgn="ctr"/>
                      <a:r>
                        <a:rPr lang="en-GB" sz="1200" b="0" i="0" u="none" strike="noStrike" dirty="0">
                          <a:solidFill>
                            <a:srgbClr val="000000"/>
                          </a:solidFill>
                          <a:effectLst/>
                          <a:latin typeface="Calibri" panose="020F0502020204030204" pitchFamily="34" charset="0"/>
                        </a:rPr>
                        <a:t>&gt;30% to 70%</a:t>
                      </a:r>
                    </a:p>
                  </a:txBody>
                  <a:tcPr marL="0" marR="0" marT="0" marB="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2</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r h="204023">
                <a:tc>
                  <a:txBody>
                    <a:bodyPr/>
                    <a:lstStyle/>
                    <a:p>
                      <a:pPr algn="ctr" fontAlgn="ctr"/>
                      <a:r>
                        <a:rPr lang="en-GB" sz="1200" b="0" i="0" u="none" strike="noStrike" dirty="0">
                          <a:solidFill>
                            <a:srgbClr val="000000"/>
                          </a:solidFill>
                          <a:effectLst/>
                          <a:latin typeface="Calibri" panose="020F0502020204030204" pitchFamily="34" charset="0"/>
                        </a:rPr>
                        <a:t>&gt;70%</a:t>
                      </a:r>
                    </a:p>
                  </a:txBody>
                  <a:tcPr marL="0" marR="0" marT="0" marB="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3</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486947850"/>
                  </a:ext>
                </a:extLst>
              </a:tr>
            </a:tbl>
          </a:graphicData>
        </a:graphic>
      </p:graphicFrame>
      <p:graphicFrame>
        <p:nvGraphicFramePr>
          <p:cNvPr id="7" name="Table 6">
            <a:extLst>
              <a:ext uri="{FF2B5EF4-FFF2-40B4-BE49-F238E27FC236}">
                <a16:creationId xmlns:a16="http://schemas.microsoft.com/office/drawing/2014/main" id="{1AF6BB16-D325-4964-A2F6-9078EAAC7AE9}"/>
              </a:ext>
            </a:extLst>
          </p:cNvPr>
          <p:cNvGraphicFramePr>
            <a:graphicFrameLocks noGrp="1"/>
          </p:cNvGraphicFramePr>
          <p:nvPr>
            <p:extLst>
              <p:ext uri="{D42A27DB-BD31-4B8C-83A1-F6EECF244321}">
                <p14:modId xmlns:p14="http://schemas.microsoft.com/office/powerpoint/2010/main" val="3933221049"/>
              </p:ext>
            </p:extLst>
          </p:nvPr>
        </p:nvGraphicFramePr>
        <p:xfrm>
          <a:off x="695400" y="2290133"/>
          <a:ext cx="5539307" cy="822960"/>
        </p:xfrm>
        <a:graphic>
          <a:graphicData uri="http://schemas.openxmlformats.org/drawingml/2006/table">
            <a:tbl>
              <a:tblPr>
                <a:tableStyleId>{5940675A-B579-460E-94D1-54222C63F5DA}</a:tableStyleId>
              </a:tblPr>
              <a:tblGrid>
                <a:gridCol w="464503">
                  <a:extLst>
                    <a:ext uri="{9D8B030D-6E8A-4147-A177-3AD203B41FA5}">
                      <a16:colId xmlns:a16="http://schemas.microsoft.com/office/drawing/2014/main" val="3679446110"/>
                    </a:ext>
                  </a:extLst>
                </a:gridCol>
                <a:gridCol w="3655949">
                  <a:extLst>
                    <a:ext uri="{9D8B030D-6E8A-4147-A177-3AD203B41FA5}">
                      <a16:colId xmlns:a16="http://schemas.microsoft.com/office/drawing/2014/main" val="1452562166"/>
                    </a:ext>
                  </a:extLst>
                </a:gridCol>
                <a:gridCol w="183066">
                  <a:extLst>
                    <a:ext uri="{9D8B030D-6E8A-4147-A177-3AD203B41FA5}">
                      <a16:colId xmlns:a16="http://schemas.microsoft.com/office/drawing/2014/main" val="4108943563"/>
                    </a:ext>
                  </a:extLst>
                </a:gridCol>
                <a:gridCol w="504840">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134395042"/>
                    </a:ext>
                  </a:extLst>
                </a:gridCol>
              </a:tblGrid>
              <a:tr h="204023">
                <a:tc gridSpan="3">
                  <a:txBody>
                    <a:bodyPr/>
                    <a:lstStyle/>
                    <a:p>
                      <a:pPr algn="l" fontAlgn="ctr"/>
                      <a:r>
                        <a:rPr lang="en-US" sz="1200" b="1" i="0" u="none" strike="noStrike" dirty="0">
                          <a:solidFill>
                            <a:srgbClr val="000000"/>
                          </a:solidFill>
                          <a:effectLst/>
                          <a:latin typeface="Calibri" panose="020F0502020204030204" pitchFamily="34" charset="0"/>
                        </a:rPr>
                        <a:t>4.1b On-site recycling of horticultural waste</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Recycles some horticultural waste on-site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Recycles significant amount of horticultural waste on-site</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graphicFrame>
        <p:nvGraphicFramePr>
          <p:cNvPr id="2" name="Table 1">
            <a:extLst>
              <a:ext uri="{FF2B5EF4-FFF2-40B4-BE49-F238E27FC236}">
                <a16:creationId xmlns:a16="http://schemas.microsoft.com/office/drawing/2014/main" id="{B7A7CB06-4C28-595D-29E0-99522DFD8BB2}"/>
              </a:ext>
            </a:extLst>
          </p:cNvPr>
          <p:cNvGraphicFramePr>
            <a:graphicFrameLocks noGrp="1"/>
          </p:cNvGraphicFramePr>
          <p:nvPr>
            <p:extLst>
              <p:ext uri="{D42A27DB-BD31-4B8C-83A1-F6EECF244321}">
                <p14:modId xmlns:p14="http://schemas.microsoft.com/office/powerpoint/2010/main" val="4037398462"/>
              </p:ext>
            </p:extLst>
          </p:nvPr>
        </p:nvGraphicFramePr>
        <p:xfrm>
          <a:off x="695400" y="3090210"/>
          <a:ext cx="5539974" cy="1280160"/>
        </p:xfrm>
        <a:graphic>
          <a:graphicData uri="http://schemas.openxmlformats.org/drawingml/2006/table">
            <a:tbl>
              <a:tblPr>
                <a:tableStyleId>{5940675A-B579-460E-94D1-54222C63F5DA}</a:tableStyleId>
              </a:tblPr>
              <a:tblGrid>
                <a:gridCol w="4104000">
                  <a:extLst>
                    <a:ext uri="{9D8B030D-6E8A-4147-A177-3AD203B41FA5}">
                      <a16:colId xmlns:a16="http://schemas.microsoft.com/office/drawing/2014/main" val="3679446110"/>
                    </a:ext>
                  </a:extLst>
                </a:gridCol>
                <a:gridCol w="187622">
                  <a:extLst>
                    <a:ext uri="{9D8B030D-6E8A-4147-A177-3AD203B41FA5}">
                      <a16:colId xmlns:a16="http://schemas.microsoft.com/office/drawing/2014/main" val="393296761"/>
                    </a:ext>
                  </a:extLst>
                </a:gridCol>
                <a:gridCol w="517403">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283313368"/>
                    </a:ext>
                  </a:extLst>
                </a:gridCol>
              </a:tblGrid>
              <a:tr h="204023">
                <a:tc gridSpan="2">
                  <a:txBody>
                    <a:bodyPr/>
                    <a:lstStyle/>
                    <a:p>
                      <a:pPr algn="l" fontAlgn="ctr"/>
                      <a:r>
                        <a:rPr lang="en-US" sz="1200" b="1" i="0" u="none" strike="noStrike" dirty="0">
                          <a:solidFill>
                            <a:srgbClr val="000000"/>
                          </a:solidFill>
                          <a:effectLst/>
                          <a:latin typeface="Calibri" panose="020F0502020204030204" pitchFamily="34" charset="0"/>
                        </a:rPr>
                        <a:t>4.1c Use of non-potable water used for irrigation</a:t>
                      </a:r>
                    </a:p>
                  </a:txBody>
                  <a:tcPr marL="45720" marR="45720" anchor="ctr">
                    <a:solidFill>
                      <a:schemeClr val="bg1">
                        <a:lumMod val="85000"/>
                      </a:schemeClr>
                    </a:solidFill>
                  </a:tcPr>
                </a:tc>
                <a:tc hMerge="1">
                  <a:txBody>
                    <a:bodyPr/>
                    <a:lstStyle/>
                    <a:p>
                      <a:endParaRPr lang="en-GB" dirty="0"/>
                    </a:p>
                  </a:txBody>
                  <a:tcPr>
                    <a:solidFill>
                      <a:schemeClr val="bg1">
                        <a:lumMod val="85000"/>
                      </a:schemeClr>
                    </a:solidFill>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US" sz="1200" b="0" i="0" u="none" strike="noStrike" dirty="0">
                          <a:solidFill>
                            <a:srgbClr val="000000"/>
                          </a:solidFill>
                          <a:effectLst/>
                          <a:latin typeface="Calibri" panose="020F0502020204030204" pitchFamily="34" charset="0"/>
                        </a:rPr>
                        <a:t>Uses 10 to &lt;50% non-potable water for irrigation</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1</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US" sz="1200" b="0" i="0" u="none" strike="noStrike" dirty="0">
                          <a:solidFill>
                            <a:srgbClr val="000000"/>
                          </a:solidFill>
                          <a:effectLst/>
                          <a:latin typeface="Calibri" panose="020F0502020204030204" pitchFamily="34" charset="0"/>
                        </a:rPr>
                        <a:t>Uses ≥50% non-potable water for irrigation</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2</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r h="204023">
                <a:tc>
                  <a:txBody>
                    <a:bodyPr/>
                    <a:lstStyle/>
                    <a:p>
                      <a:pPr algn="l" fontAlgn="ctr"/>
                      <a:r>
                        <a:rPr lang="en-US" sz="1200" b="0" i="0" u="none" strike="noStrike" dirty="0">
                          <a:solidFill>
                            <a:srgbClr val="000000"/>
                          </a:solidFill>
                          <a:effectLst/>
                          <a:latin typeface="Calibri" panose="020F0502020204030204" pitchFamily="34" charset="0"/>
                        </a:rPr>
                        <a:t>Uses ≥50% non-potable water for irrigation, and requires minimal irrigation for plants to thrive</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3</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4" name="Footer Placeholder 3">
            <a:extLst>
              <a:ext uri="{FF2B5EF4-FFF2-40B4-BE49-F238E27FC236}">
                <a16:creationId xmlns:a16="http://schemas.microsoft.com/office/drawing/2014/main" id="{305B2D06-AD68-5B2F-9876-62E5836E78E5}"/>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18565386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564904"/>
            <a:ext cx="11323884" cy="3561261"/>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29</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4: Environmental Sustainability</a:t>
            </a:r>
            <a:br>
              <a:rPr lang="en-SG" sz="2800" dirty="0"/>
            </a:br>
            <a:r>
              <a:rPr lang="en-SG" sz="1800" dirty="0"/>
              <a:t>4.1 Management of Resources</a:t>
            </a:r>
            <a:endParaRPr lang="en-SG" sz="2800" dirty="0"/>
          </a:p>
        </p:txBody>
      </p:sp>
      <p:graphicFrame>
        <p:nvGraphicFramePr>
          <p:cNvPr id="7" name="Table 6">
            <a:extLst>
              <a:ext uri="{FF2B5EF4-FFF2-40B4-BE49-F238E27FC236}">
                <a16:creationId xmlns:a16="http://schemas.microsoft.com/office/drawing/2014/main" id="{96F812DB-F307-445A-86EA-465BAC73D6A8}"/>
              </a:ext>
            </a:extLst>
          </p:cNvPr>
          <p:cNvGraphicFramePr>
            <a:graphicFrameLocks noGrp="1"/>
          </p:cNvGraphicFramePr>
          <p:nvPr>
            <p:extLst>
              <p:ext uri="{D42A27DB-BD31-4B8C-83A1-F6EECF244321}">
                <p14:modId xmlns:p14="http://schemas.microsoft.com/office/powerpoint/2010/main" val="766334241"/>
              </p:ext>
            </p:extLst>
          </p:nvPr>
        </p:nvGraphicFramePr>
        <p:xfrm>
          <a:off x="695400" y="1180144"/>
          <a:ext cx="8815884" cy="1280160"/>
        </p:xfrm>
        <a:graphic>
          <a:graphicData uri="http://schemas.openxmlformats.org/drawingml/2006/table">
            <a:tbl>
              <a:tblPr>
                <a:tableStyleId>{5940675A-B579-460E-94D1-54222C63F5DA}</a:tableStyleId>
              </a:tblPr>
              <a:tblGrid>
                <a:gridCol w="1224000">
                  <a:extLst>
                    <a:ext uri="{9D8B030D-6E8A-4147-A177-3AD203B41FA5}">
                      <a16:colId xmlns:a16="http://schemas.microsoft.com/office/drawing/2014/main" val="3679446110"/>
                    </a:ext>
                  </a:extLst>
                </a:gridCol>
                <a:gridCol w="6156000">
                  <a:extLst>
                    <a:ext uri="{9D8B030D-6E8A-4147-A177-3AD203B41FA5}">
                      <a16:colId xmlns:a16="http://schemas.microsoft.com/office/drawing/2014/main" val="1452562166"/>
                    </a:ext>
                  </a:extLst>
                </a:gridCol>
                <a:gridCol w="187598">
                  <a:extLst>
                    <a:ext uri="{9D8B030D-6E8A-4147-A177-3AD203B41FA5}">
                      <a16:colId xmlns:a16="http://schemas.microsoft.com/office/drawing/2014/main" val="4108943563"/>
                    </a:ext>
                  </a:extLst>
                </a:gridCol>
                <a:gridCol w="517337">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343872274"/>
                    </a:ext>
                  </a:extLst>
                </a:gridCol>
              </a:tblGrid>
              <a:tr h="0">
                <a:tc gridSpan="3">
                  <a:txBody>
                    <a:bodyPr/>
                    <a:lstStyle/>
                    <a:p>
                      <a:pPr algn="l" fontAlgn="ctr"/>
                      <a:r>
                        <a:rPr lang="en-US" sz="1200" b="1" i="0" u="none" strike="noStrike" dirty="0">
                          <a:solidFill>
                            <a:srgbClr val="000000"/>
                          </a:solidFill>
                          <a:effectLst/>
                          <a:latin typeface="Calibri" panose="020F0502020204030204" pitchFamily="34" charset="0"/>
                        </a:rPr>
                        <a:t>4.1d Active energy efficiency</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Low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some efforts to incorporate energy-efficient features or use renewable energy</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Moderate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moderate efforts to incorporate energy-efficient features or use renewable energy</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082607206"/>
                  </a:ext>
                </a:extLst>
              </a:tr>
              <a:tr h="204023">
                <a:tc>
                  <a:txBody>
                    <a:bodyPr/>
                    <a:lstStyle/>
                    <a:p>
                      <a:pPr algn="l" fontAlgn="ctr"/>
                      <a:r>
                        <a:rPr lang="en-GB" sz="1200" b="0" i="0" u="none" strike="noStrike" dirty="0">
                          <a:solidFill>
                            <a:srgbClr val="000000"/>
                          </a:solidFill>
                          <a:effectLst/>
                          <a:latin typeface="Calibri" panose="020F0502020204030204" pitchFamily="34" charset="0"/>
                        </a:rPr>
                        <a:t>High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strong efforts to incorporate energy-efficient features or use renewable energy, significantly reduced energy usage</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2" name="Footer Placeholder 1">
            <a:extLst>
              <a:ext uri="{FF2B5EF4-FFF2-40B4-BE49-F238E27FC236}">
                <a16:creationId xmlns:a16="http://schemas.microsoft.com/office/drawing/2014/main" id="{31322F3E-A889-F65A-F7C2-82978F5E4EBF}"/>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2791555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4D5C025-2E61-4E3F-992C-E2C7C4DBA914}"/>
              </a:ext>
            </a:extLst>
          </p:cNvPr>
          <p:cNvSpPr>
            <a:spLocks noGrp="1"/>
          </p:cNvSpPr>
          <p:nvPr>
            <p:ph type="title"/>
          </p:nvPr>
        </p:nvSpPr>
        <p:spPr/>
        <p:txBody>
          <a:bodyPr>
            <a:normAutofit/>
          </a:bodyPr>
          <a:lstStyle/>
          <a:p>
            <a:r>
              <a:rPr lang="en-SG" dirty="0"/>
              <a:t>SCORES SUMMARY</a:t>
            </a:r>
          </a:p>
        </p:txBody>
      </p:sp>
      <p:sp>
        <p:nvSpPr>
          <p:cNvPr id="2" name="Slide Number Placeholder 1">
            <a:extLst>
              <a:ext uri="{FF2B5EF4-FFF2-40B4-BE49-F238E27FC236}">
                <a16:creationId xmlns:a16="http://schemas.microsoft.com/office/drawing/2014/main" id="{D0AD9CA2-A184-43F4-8051-0E5110D2E1A8}"/>
              </a:ext>
            </a:extLst>
          </p:cNvPr>
          <p:cNvSpPr>
            <a:spLocks noGrp="1"/>
          </p:cNvSpPr>
          <p:nvPr>
            <p:ph type="sldNum" sz="quarter" idx="12"/>
          </p:nvPr>
        </p:nvSpPr>
        <p:spPr/>
        <p:txBody>
          <a:bodyPr/>
          <a:lstStyle/>
          <a:p>
            <a:fld id="{E5C8A926-C928-45A2-9802-20D0E491F10B}" type="slidenum">
              <a:rPr lang="en-GB" smtClean="0"/>
              <a:pPr/>
              <a:t>3</a:t>
            </a:fld>
            <a:endParaRPr lang="en-GB" dirty="0"/>
          </a:p>
        </p:txBody>
      </p:sp>
      <p:graphicFrame>
        <p:nvGraphicFramePr>
          <p:cNvPr id="6" name="Table 12">
            <a:extLst>
              <a:ext uri="{FF2B5EF4-FFF2-40B4-BE49-F238E27FC236}">
                <a16:creationId xmlns:a16="http://schemas.microsoft.com/office/drawing/2014/main" id="{AD62102D-95C8-4029-A36A-D08DC9BF4016}"/>
              </a:ext>
            </a:extLst>
          </p:cNvPr>
          <p:cNvGraphicFramePr>
            <a:graphicFrameLocks noGrp="1"/>
          </p:cNvGraphicFramePr>
          <p:nvPr>
            <p:extLst>
              <p:ext uri="{D42A27DB-BD31-4B8C-83A1-F6EECF244321}">
                <p14:modId xmlns:p14="http://schemas.microsoft.com/office/powerpoint/2010/main" val="3824828391"/>
              </p:ext>
            </p:extLst>
          </p:nvPr>
        </p:nvGraphicFramePr>
        <p:xfrm>
          <a:off x="767408" y="1772816"/>
          <a:ext cx="10100757" cy="4340860"/>
        </p:xfrm>
        <a:graphic>
          <a:graphicData uri="http://schemas.openxmlformats.org/drawingml/2006/table">
            <a:tbl>
              <a:tblPr firstRow="1" bandRow="1">
                <a:tableStyleId>{9D7B26C5-4107-4FEC-AEDC-1716B250A1EF}</a:tableStyleId>
              </a:tblPr>
              <a:tblGrid>
                <a:gridCol w="592455">
                  <a:extLst>
                    <a:ext uri="{9D8B030D-6E8A-4147-A177-3AD203B41FA5}">
                      <a16:colId xmlns:a16="http://schemas.microsoft.com/office/drawing/2014/main" val="1776648508"/>
                    </a:ext>
                  </a:extLst>
                </a:gridCol>
                <a:gridCol w="4228910">
                  <a:extLst>
                    <a:ext uri="{9D8B030D-6E8A-4147-A177-3AD203B41FA5}">
                      <a16:colId xmlns:a16="http://schemas.microsoft.com/office/drawing/2014/main" val="867132773"/>
                    </a:ext>
                  </a:extLst>
                </a:gridCol>
                <a:gridCol w="2016000">
                  <a:extLst>
                    <a:ext uri="{9D8B030D-6E8A-4147-A177-3AD203B41FA5}">
                      <a16:colId xmlns:a16="http://schemas.microsoft.com/office/drawing/2014/main" val="4234092641"/>
                    </a:ext>
                  </a:extLst>
                </a:gridCol>
                <a:gridCol w="1631696">
                  <a:extLst>
                    <a:ext uri="{9D8B030D-6E8A-4147-A177-3AD203B41FA5}">
                      <a16:colId xmlns:a16="http://schemas.microsoft.com/office/drawing/2014/main" val="4280387688"/>
                    </a:ext>
                  </a:extLst>
                </a:gridCol>
                <a:gridCol w="1631696">
                  <a:extLst>
                    <a:ext uri="{9D8B030D-6E8A-4147-A177-3AD203B41FA5}">
                      <a16:colId xmlns:a16="http://schemas.microsoft.com/office/drawing/2014/main" val="809490963"/>
                    </a:ext>
                  </a:extLst>
                </a:gridCol>
              </a:tblGrid>
              <a:tr h="370840">
                <a:tc>
                  <a:txBody>
                    <a:bodyPr/>
                    <a:lstStyle/>
                    <a:p>
                      <a:pPr algn="l" fontAlgn="ctr"/>
                      <a:r>
                        <a:rPr lang="en-SG" dirty="0"/>
                        <a:t>S/N</a:t>
                      </a:r>
                    </a:p>
                  </a:txBody>
                  <a:tcPr anchor="ctr"/>
                </a:tc>
                <a:tc>
                  <a:txBody>
                    <a:bodyPr/>
                    <a:lstStyle/>
                    <a:p>
                      <a:pPr algn="l" fontAlgn="ctr"/>
                      <a:r>
                        <a:rPr lang="en-SG" dirty="0"/>
                        <a:t>CRITERIA</a:t>
                      </a:r>
                    </a:p>
                  </a:txBody>
                  <a:tcPr anchor="ctr"/>
                </a:tc>
                <a:tc>
                  <a:txBody>
                    <a:bodyPr/>
                    <a:lstStyle/>
                    <a:p>
                      <a:pPr algn="ctr" fontAlgn="ctr"/>
                      <a:r>
                        <a:rPr lang="en-SG" dirty="0"/>
                        <a:t>TOTAL APPLICABLE SCORE</a:t>
                      </a:r>
                    </a:p>
                  </a:txBody>
                  <a:tcPr anchor="ctr"/>
                </a:tc>
                <a:tc>
                  <a:txBody>
                    <a:bodyPr/>
                    <a:lstStyle/>
                    <a:p>
                      <a:pPr algn="ctr" fontAlgn="ctr"/>
                      <a:r>
                        <a:rPr lang="en-SG" dirty="0"/>
                        <a:t>SELF-ASSESSED SCORE</a:t>
                      </a:r>
                    </a:p>
                  </a:txBody>
                  <a:tcPr anchor="ctr"/>
                </a:tc>
                <a:tc>
                  <a:txBody>
                    <a:bodyPr/>
                    <a:lstStyle/>
                    <a:p>
                      <a:pPr algn="ctr" fontAlgn="ctr"/>
                      <a:r>
                        <a:rPr lang="en-SG" dirty="0"/>
                        <a:t>ASSESSORS’ SCORE</a:t>
                      </a:r>
                    </a:p>
                  </a:txBody>
                  <a:tcPr anchor="ctr"/>
                </a:tc>
                <a:extLst>
                  <a:ext uri="{0D108BD9-81ED-4DB2-BD59-A6C34878D82A}">
                    <a16:rowId xmlns:a16="http://schemas.microsoft.com/office/drawing/2014/main" val="3855183408"/>
                  </a:ext>
                </a:extLst>
              </a:tr>
              <a:tr h="370840">
                <a:tc>
                  <a:txBody>
                    <a:bodyPr/>
                    <a:lstStyle/>
                    <a:p>
                      <a:pPr algn="l" fontAlgn="b"/>
                      <a:r>
                        <a:rPr lang="en-SG" dirty="0"/>
                        <a:t>1</a:t>
                      </a:r>
                    </a:p>
                  </a:txBody>
                  <a:tcPr anchor="b"/>
                </a:tc>
                <a:tc>
                  <a:txBody>
                    <a:bodyPr/>
                    <a:lstStyle/>
                    <a:p>
                      <a:pPr algn="l" fontAlgn="b"/>
                      <a:r>
                        <a:rPr lang="en-SG" dirty="0"/>
                        <a:t>DESIGN &amp; LANDSCAPE</a:t>
                      </a:r>
                    </a:p>
                  </a:txBody>
                  <a:tcPr anchor="b"/>
                </a:tc>
                <a:tc>
                  <a:txBody>
                    <a:bodyPr/>
                    <a:lstStyle/>
                    <a:p>
                      <a:pPr algn="ctr" fontAlgn="b"/>
                      <a:r>
                        <a:rPr lang="en-SG" dirty="0"/>
                        <a:t>20</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4176690377"/>
                  </a:ext>
                </a:extLst>
              </a:tr>
              <a:tr h="370840">
                <a:tc>
                  <a:txBody>
                    <a:bodyPr/>
                    <a:lstStyle/>
                    <a:p>
                      <a:pPr algn="l" fontAlgn="b"/>
                      <a:r>
                        <a:rPr lang="en-SG" dirty="0"/>
                        <a:t>2</a:t>
                      </a:r>
                    </a:p>
                  </a:txBody>
                  <a:tcPr anchor="b"/>
                </a:tc>
                <a:tc>
                  <a:txBody>
                    <a:bodyPr/>
                    <a:lstStyle/>
                    <a:p>
                      <a:pPr algn="l" fontAlgn="b"/>
                      <a:r>
                        <a:rPr lang="en-SG" dirty="0"/>
                        <a:t>ACCESSIBILITY</a:t>
                      </a:r>
                    </a:p>
                  </a:txBody>
                  <a:tcPr anchor="b"/>
                </a:tc>
                <a:tc>
                  <a:txBody>
                    <a:bodyPr/>
                    <a:lstStyle/>
                    <a:p>
                      <a:pPr algn="ctr" fontAlgn="b"/>
                      <a:r>
                        <a:rPr lang="en-SG" dirty="0"/>
                        <a:t>14</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206241522"/>
                  </a:ext>
                </a:extLst>
              </a:tr>
              <a:tr h="370840">
                <a:tc>
                  <a:txBody>
                    <a:bodyPr/>
                    <a:lstStyle/>
                    <a:p>
                      <a:pPr algn="l" fontAlgn="b"/>
                      <a:r>
                        <a:rPr lang="en-SG" dirty="0"/>
                        <a:t>3</a:t>
                      </a:r>
                    </a:p>
                  </a:txBody>
                  <a:tcPr anchor="b"/>
                </a:tc>
                <a:tc>
                  <a:txBody>
                    <a:bodyPr/>
                    <a:lstStyle/>
                    <a:p>
                      <a:pPr algn="l" fontAlgn="b"/>
                      <a:r>
                        <a:rPr lang="en-SG" dirty="0"/>
                        <a:t>COMMUNITY WELLBEING &amp; ENGAGEMENT</a:t>
                      </a:r>
                    </a:p>
                  </a:txBody>
                  <a:tcPr anchor="b"/>
                </a:tc>
                <a:tc>
                  <a:txBody>
                    <a:bodyPr/>
                    <a:lstStyle/>
                    <a:p>
                      <a:pPr algn="ctr" fontAlgn="b"/>
                      <a:r>
                        <a:rPr lang="en-SG" dirty="0"/>
                        <a:t>27</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4104420468"/>
                  </a:ext>
                </a:extLst>
              </a:tr>
              <a:tr h="370840">
                <a:tc>
                  <a:txBody>
                    <a:bodyPr/>
                    <a:lstStyle/>
                    <a:p>
                      <a:pPr algn="l" fontAlgn="b"/>
                      <a:r>
                        <a:rPr lang="en-SG" dirty="0"/>
                        <a:t>4</a:t>
                      </a:r>
                    </a:p>
                  </a:txBody>
                  <a:tcPr anchor="b"/>
                </a:tc>
                <a:tc>
                  <a:txBody>
                    <a:bodyPr/>
                    <a:lstStyle/>
                    <a:p>
                      <a:pPr algn="l" fontAlgn="b"/>
                      <a:r>
                        <a:rPr lang="en-SG" dirty="0"/>
                        <a:t>ENVIRONMENTAL SUSTAINABILITY</a:t>
                      </a:r>
                    </a:p>
                  </a:txBody>
                  <a:tcPr anchor="b"/>
                </a:tc>
                <a:tc>
                  <a:txBody>
                    <a:bodyPr/>
                    <a:lstStyle/>
                    <a:p>
                      <a:pPr algn="ctr" fontAlgn="b"/>
                      <a:r>
                        <a:rPr lang="en-SG" dirty="0"/>
                        <a:t>31</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3095971924"/>
                  </a:ext>
                </a:extLst>
              </a:tr>
              <a:tr h="370840">
                <a:tc>
                  <a:txBody>
                    <a:bodyPr/>
                    <a:lstStyle/>
                    <a:p>
                      <a:pPr algn="l" fontAlgn="b"/>
                      <a:r>
                        <a:rPr lang="en-SG" dirty="0"/>
                        <a:t>5</a:t>
                      </a:r>
                    </a:p>
                  </a:txBody>
                  <a:tcPr anchor="b"/>
                </a:tc>
                <a:tc>
                  <a:txBody>
                    <a:bodyPr/>
                    <a:lstStyle/>
                    <a:p>
                      <a:pPr algn="l" fontAlgn="b"/>
                      <a:r>
                        <a:rPr lang="en-SG" dirty="0"/>
                        <a:t>BIODIVERSITY CONSERVATION</a:t>
                      </a:r>
                    </a:p>
                  </a:txBody>
                  <a:tcPr anchor="b"/>
                </a:tc>
                <a:tc>
                  <a:txBody>
                    <a:bodyPr/>
                    <a:lstStyle/>
                    <a:p>
                      <a:pPr algn="ctr" fontAlgn="b"/>
                      <a:r>
                        <a:rPr lang="en-SG" dirty="0"/>
                        <a:t>33</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781577996"/>
                  </a:ext>
                </a:extLst>
              </a:tr>
              <a:tr h="370840">
                <a:tc>
                  <a:txBody>
                    <a:bodyPr/>
                    <a:lstStyle/>
                    <a:p>
                      <a:pPr algn="l" fontAlgn="b"/>
                      <a:r>
                        <a:rPr lang="en-SG" dirty="0"/>
                        <a:t>6</a:t>
                      </a:r>
                    </a:p>
                  </a:txBody>
                  <a:tcPr anchor="b"/>
                </a:tc>
                <a:tc>
                  <a:txBody>
                    <a:bodyPr/>
                    <a:lstStyle/>
                    <a:p>
                      <a:pPr algn="l" fontAlgn="b"/>
                      <a:r>
                        <a:rPr lang="en-SG" dirty="0"/>
                        <a:t>MAINTENANCE</a:t>
                      </a:r>
                    </a:p>
                  </a:txBody>
                  <a:tcPr anchor="b"/>
                </a:tc>
                <a:tc>
                  <a:txBody>
                    <a:bodyPr/>
                    <a:lstStyle/>
                    <a:p>
                      <a:pPr algn="ctr" fontAlgn="b"/>
                      <a:r>
                        <a:rPr lang="en-SG" dirty="0"/>
                        <a:t>25</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260589494"/>
                  </a:ext>
                </a:extLst>
              </a:tr>
              <a:tr h="370840">
                <a:tc>
                  <a:txBody>
                    <a:bodyPr/>
                    <a:lstStyle/>
                    <a:p>
                      <a:pPr algn="l" fontAlgn="b"/>
                      <a:r>
                        <a:rPr lang="en-SG" dirty="0"/>
                        <a:t>7</a:t>
                      </a:r>
                    </a:p>
                  </a:txBody>
                  <a:tcPr anchor="b">
                    <a:lnB w="12700" cap="flat" cmpd="sng" algn="ctr">
                      <a:solidFill>
                        <a:schemeClr val="tx1"/>
                      </a:solidFill>
                      <a:prstDash val="solid"/>
                      <a:round/>
                      <a:headEnd type="none" w="med" len="med"/>
                      <a:tailEnd type="none" w="med" len="med"/>
                    </a:lnB>
                  </a:tcPr>
                </a:tc>
                <a:tc>
                  <a:txBody>
                    <a:bodyPr/>
                    <a:lstStyle/>
                    <a:p>
                      <a:pPr algn="l" fontAlgn="b"/>
                      <a:r>
                        <a:rPr lang="en-SG" dirty="0"/>
                        <a:t>BONUS</a:t>
                      </a:r>
                    </a:p>
                  </a:txBody>
                  <a:tcPr anchor="b">
                    <a:lnB w="12700" cap="flat" cmpd="sng" algn="ctr">
                      <a:solidFill>
                        <a:schemeClr val="tx1"/>
                      </a:solidFill>
                      <a:prstDash val="solid"/>
                      <a:round/>
                      <a:headEnd type="none" w="med" len="med"/>
                      <a:tailEnd type="none" w="med" len="med"/>
                    </a:lnB>
                  </a:tcPr>
                </a:tc>
                <a:tc>
                  <a:txBody>
                    <a:bodyPr/>
                    <a:lstStyle/>
                    <a:p>
                      <a:pPr algn="ctr" fontAlgn="b"/>
                      <a:r>
                        <a:rPr lang="en-SG" dirty="0"/>
                        <a:t>5</a:t>
                      </a:r>
                    </a:p>
                  </a:txBody>
                  <a:tcPr anchor="b">
                    <a:lnB w="12700" cap="flat" cmpd="sng" algn="ctr">
                      <a:solidFill>
                        <a:schemeClr val="tx1"/>
                      </a:solidFill>
                      <a:prstDash val="solid"/>
                      <a:round/>
                      <a:headEnd type="none" w="med" len="med"/>
                      <a:tailEnd type="none" w="med" len="med"/>
                    </a:lnB>
                  </a:tcPr>
                </a:tc>
                <a:tc>
                  <a:txBody>
                    <a:bodyPr/>
                    <a:lstStyle/>
                    <a:p>
                      <a:pPr algn="ctr" fontAlgn="b"/>
                      <a:r>
                        <a:rPr lang="en-SG" dirty="0"/>
                        <a:t>X</a:t>
                      </a:r>
                    </a:p>
                  </a:txBody>
                  <a:tcPr anchor="b">
                    <a:lnB w="12700" cap="flat" cmpd="sng" algn="ctr">
                      <a:solidFill>
                        <a:schemeClr val="tx1"/>
                      </a:solidFill>
                      <a:prstDash val="solid"/>
                      <a:round/>
                      <a:headEnd type="none" w="med" len="med"/>
                      <a:tailEnd type="none" w="med" len="med"/>
                    </a:lnB>
                  </a:tcPr>
                </a:tc>
                <a:tc>
                  <a:txBody>
                    <a:bodyPr/>
                    <a:lstStyle/>
                    <a:p>
                      <a:pPr algn="ctr" fontAlgn="b"/>
                      <a:endParaRPr lang="en-SG" dirty="0"/>
                    </a:p>
                  </a:txBody>
                  <a:tcPr anchor="b">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994743"/>
                  </a:ext>
                </a:extLst>
              </a:tr>
              <a:tr h="370840">
                <a:tc>
                  <a:txBody>
                    <a:bodyPr/>
                    <a:lstStyle/>
                    <a:p>
                      <a:endParaRPr lang="en-SG" b="1" dirty="0"/>
                    </a:p>
                  </a:txBody>
                  <a:tcPr>
                    <a:lnT w="12700" cap="flat" cmpd="sng" algn="ctr">
                      <a:solidFill>
                        <a:schemeClr val="tx1"/>
                      </a:solidFill>
                      <a:prstDash val="solid"/>
                      <a:round/>
                      <a:headEnd type="none" w="med" len="med"/>
                      <a:tailEnd type="none" w="med" len="med"/>
                    </a:lnT>
                  </a:tcPr>
                </a:tc>
                <a:tc>
                  <a:txBody>
                    <a:bodyPr/>
                    <a:lstStyle/>
                    <a:p>
                      <a:pPr algn="r" fontAlgn="ctr"/>
                      <a:r>
                        <a:rPr lang="en-SG" b="1" dirty="0"/>
                        <a:t>TOTAL</a:t>
                      </a:r>
                    </a:p>
                  </a:txBody>
                  <a:tcPr marL="7620" marR="7620" marT="7620" marB="0">
                    <a:lnT w="12700" cap="flat" cmpd="sng" algn="ctr">
                      <a:solidFill>
                        <a:schemeClr val="tx1"/>
                      </a:solidFill>
                      <a:prstDash val="solid"/>
                      <a:round/>
                      <a:headEnd type="none" w="med" len="med"/>
                      <a:tailEnd type="none" w="med" len="med"/>
                    </a:lnT>
                  </a:tcPr>
                </a:tc>
                <a:tc>
                  <a:txBody>
                    <a:bodyPr/>
                    <a:lstStyle/>
                    <a:p>
                      <a:pPr algn="ctr" fontAlgn="ctr"/>
                      <a:r>
                        <a:rPr lang="en-SG" b="1" dirty="0"/>
                        <a:t>XXX</a:t>
                      </a:r>
                    </a:p>
                  </a:txBody>
                  <a:tcPr marL="7620" marR="7620" marT="7620" marB="0">
                    <a:lnT w="12700" cap="flat" cmpd="sng" algn="ctr">
                      <a:solidFill>
                        <a:schemeClr val="tx1"/>
                      </a:solidFill>
                      <a:prstDash val="solid"/>
                      <a:round/>
                      <a:headEnd type="none" w="med" len="med"/>
                      <a:tailEnd type="none" w="med" len="med"/>
                    </a:lnT>
                  </a:tcPr>
                </a:tc>
                <a:tc>
                  <a:txBody>
                    <a:bodyPr/>
                    <a:lstStyle/>
                    <a:p>
                      <a:pPr algn="ctr" fontAlgn="ctr"/>
                      <a:r>
                        <a:rPr lang="en-SG" b="1" dirty="0"/>
                        <a:t>XXX</a:t>
                      </a:r>
                    </a:p>
                    <a:p>
                      <a:pPr algn="ctr" fontAlgn="ctr"/>
                      <a:r>
                        <a:rPr lang="en-SG" b="1" dirty="0"/>
                        <a:t>Certified/Silver/Gold/Platinum (XX%)</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endParaRPr lang="en-SG" b="1" dirty="0"/>
                    </a:p>
                  </a:txBody>
                  <a:tcPr marL="7620" marR="7620" marT="762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223071660"/>
                  </a:ext>
                </a:extLst>
              </a:tr>
            </a:tbl>
          </a:graphicData>
        </a:graphic>
      </p:graphicFrame>
      <p:sp>
        <p:nvSpPr>
          <p:cNvPr id="3" name="Footer Placeholder 2">
            <a:extLst>
              <a:ext uri="{FF2B5EF4-FFF2-40B4-BE49-F238E27FC236}">
                <a16:creationId xmlns:a16="http://schemas.microsoft.com/office/drawing/2014/main" id="{615B93A6-41A2-8515-D60C-5C35B0A874D5}"/>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38727138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636912"/>
            <a:ext cx="11323884" cy="3489253"/>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30</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4: Environmental Sustainability</a:t>
            </a:r>
            <a:br>
              <a:rPr lang="en-SG" sz="2800" dirty="0"/>
            </a:br>
            <a:r>
              <a:rPr lang="en-SG" sz="1800" dirty="0"/>
              <a:t>4.1 Management of Resources</a:t>
            </a:r>
            <a:endParaRPr lang="en-SG" sz="2800" dirty="0"/>
          </a:p>
        </p:txBody>
      </p:sp>
      <p:graphicFrame>
        <p:nvGraphicFramePr>
          <p:cNvPr id="7" name="Table 6">
            <a:extLst>
              <a:ext uri="{FF2B5EF4-FFF2-40B4-BE49-F238E27FC236}">
                <a16:creationId xmlns:a16="http://schemas.microsoft.com/office/drawing/2014/main" id="{96F812DB-F307-445A-86EA-465BAC73D6A8}"/>
              </a:ext>
            </a:extLst>
          </p:cNvPr>
          <p:cNvGraphicFramePr>
            <a:graphicFrameLocks noGrp="1"/>
          </p:cNvGraphicFramePr>
          <p:nvPr>
            <p:extLst>
              <p:ext uri="{D42A27DB-BD31-4B8C-83A1-F6EECF244321}">
                <p14:modId xmlns:p14="http://schemas.microsoft.com/office/powerpoint/2010/main" val="2467854667"/>
              </p:ext>
            </p:extLst>
          </p:nvPr>
        </p:nvGraphicFramePr>
        <p:xfrm>
          <a:off x="695400" y="1180144"/>
          <a:ext cx="8020223" cy="128016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5904000">
                  <a:extLst>
                    <a:ext uri="{9D8B030D-6E8A-4147-A177-3AD203B41FA5}">
                      <a16:colId xmlns:a16="http://schemas.microsoft.com/office/drawing/2014/main" val="1452562166"/>
                    </a:ext>
                  </a:extLst>
                </a:gridCol>
                <a:gridCol w="187598">
                  <a:extLst>
                    <a:ext uri="{9D8B030D-6E8A-4147-A177-3AD203B41FA5}">
                      <a16:colId xmlns:a16="http://schemas.microsoft.com/office/drawing/2014/main" val="4108943563"/>
                    </a:ext>
                  </a:extLst>
                </a:gridCol>
                <a:gridCol w="517337">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343872274"/>
                    </a:ext>
                  </a:extLst>
                </a:gridCol>
              </a:tblGrid>
              <a:tr h="0">
                <a:tc gridSpan="3">
                  <a:txBody>
                    <a:bodyPr/>
                    <a:lstStyle/>
                    <a:p>
                      <a:pPr algn="l" fontAlgn="ctr"/>
                      <a:r>
                        <a:rPr lang="en-US" sz="1200" b="1" i="0" u="none" strike="noStrike" dirty="0">
                          <a:solidFill>
                            <a:srgbClr val="000000"/>
                          </a:solidFill>
                          <a:effectLst/>
                          <a:latin typeface="Calibri" panose="020F0502020204030204" pitchFamily="34" charset="0"/>
                        </a:rPr>
                        <a:t>4.1e Use of natural daylight and cross ventilation</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some effort to incorporate natural daylighting and ventilation</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moderate efforts to incorporate use of natural daylighting and ventilation</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082607206"/>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strong efforts to use natural daylighting and ventilation effectively, significantly reduced need for artificial lighting and cooling equipment for facilities and amenities</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2" name="Footer Placeholder 1">
            <a:extLst>
              <a:ext uri="{FF2B5EF4-FFF2-40B4-BE49-F238E27FC236}">
                <a16:creationId xmlns:a16="http://schemas.microsoft.com/office/drawing/2014/main" id="{9141E674-827E-2F1B-FC7D-7E33AED836CB}"/>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9379052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996952"/>
            <a:ext cx="11323884" cy="3129213"/>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31</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4: Environmental Sustainability</a:t>
            </a:r>
            <a:br>
              <a:rPr lang="en-SG" sz="2800" dirty="0"/>
            </a:br>
            <a:r>
              <a:rPr lang="en-SG" sz="1800" dirty="0"/>
              <a:t>4.1 Management of Resources</a:t>
            </a:r>
            <a:endParaRPr lang="en-SG" sz="2800" dirty="0"/>
          </a:p>
        </p:txBody>
      </p:sp>
      <p:graphicFrame>
        <p:nvGraphicFramePr>
          <p:cNvPr id="7" name="Table 6">
            <a:extLst>
              <a:ext uri="{FF2B5EF4-FFF2-40B4-BE49-F238E27FC236}">
                <a16:creationId xmlns:a16="http://schemas.microsoft.com/office/drawing/2014/main" id="{96F812DB-F307-445A-86EA-465BAC73D6A8}"/>
              </a:ext>
            </a:extLst>
          </p:cNvPr>
          <p:cNvGraphicFramePr>
            <a:graphicFrameLocks noGrp="1"/>
          </p:cNvGraphicFramePr>
          <p:nvPr>
            <p:extLst>
              <p:ext uri="{D42A27DB-BD31-4B8C-83A1-F6EECF244321}">
                <p14:modId xmlns:p14="http://schemas.microsoft.com/office/powerpoint/2010/main" val="1191836216"/>
              </p:ext>
            </p:extLst>
          </p:nvPr>
        </p:nvGraphicFramePr>
        <p:xfrm>
          <a:off x="695400" y="1180144"/>
          <a:ext cx="5968223" cy="164592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3852000">
                  <a:extLst>
                    <a:ext uri="{9D8B030D-6E8A-4147-A177-3AD203B41FA5}">
                      <a16:colId xmlns:a16="http://schemas.microsoft.com/office/drawing/2014/main" val="1452562166"/>
                    </a:ext>
                  </a:extLst>
                </a:gridCol>
                <a:gridCol w="187598">
                  <a:extLst>
                    <a:ext uri="{9D8B030D-6E8A-4147-A177-3AD203B41FA5}">
                      <a16:colId xmlns:a16="http://schemas.microsoft.com/office/drawing/2014/main" val="4108943563"/>
                    </a:ext>
                  </a:extLst>
                </a:gridCol>
                <a:gridCol w="517337">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343872274"/>
                    </a:ext>
                  </a:extLst>
                </a:gridCol>
              </a:tblGrid>
              <a:tr h="0">
                <a:tc gridSpan="3">
                  <a:txBody>
                    <a:bodyPr/>
                    <a:lstStyle/>
                    <a:p>
                      <a:pPr algn="l" fontAlgn="ctr"/>
                      <a:r>
                        <a:rPr lang="en-US" sz="1200" b="1" i="0" u="none" strike="noStrike" dirty="0">
                          <a:solidFill>
                            <a:srgbClr val="000000"/>
                          </a:solidFill>
                          <a:effectLst/>
                          <a:latin typeface="Calibri" panose="020F0502020204030204" pitchFamily="34" charset="0"/>
                        </a:rPr>
                        <a:t>4.1f Water efficiency</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basic efforts to monitor water consumption and reduce water usage e.g. use of water-efficient taps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moderate efforts to monitor water consumption and implementations to reduce water usage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082607206"/>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strong efforts to monitor water consumption and implementations to significantly reduce water usage</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2" name="Footer Placeholder 1">
            <a:extLst>
              <a:ext uri="{FF2B5EF4-FFF2-40B4-BE49-F238E27FC236}">
                <a16:creationId xmlns:a16="http://schemas.microsoft.com/office/drawing/2014/main" id="{0BD91664-9B23-59DF-96F3-69C708930970}"/>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4851357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6F6758F-336F-46BD-8C62-5CBA945B5F51}"/>
              </a:ext>
            </a:extLst>
          </p:cNvPr>
          <p:cNvSpPr>
            <a:spLocks noGrp="1"/>
          </p:cNvSpPr>
          <p:nvPr>
            <p:ph idx="1"/>
          </p:nvPr>
        </p:nvSpPr>
        <p:spPr>
          <a:xfrm>
            <a:off x="609600" y="1988840"/>
            <a:ext cx="11323884" cy="4137325"/>
          </a:xfrm>
        </p:spPr>
        <p:txBody>
          <a:bodyPr/>
          <a:lstStyle/>
          <a:p>
            <a:endParaRPr lang="en-GB" dirty="0"/>
          </a:p>
        </p:txBody>
      </p:sp>
      <p:sp>
        <p:nvSpPr>
          <p:cNvPr id="3" name="Slide Number Placeholder 2">
            <a:extLst>
              <a:ext uri="{FF2B5EF4-FFF2-40B4-BE49-F238E27FC236}">
                <a16:creationId xmlns:a16="http://schemas.microsoft.com/office/drawing/2014/main" id="{9FB69309-E7A1-4044-B41D-B321B23B586B}"/>
              </a:ext>
            </a:extLst>
          </p:cNvPr>
          <p:cNvSpPr>
            <a:spLocks noGrp="1"/>
          </p:cNvSpPr>
          <p:nvPr>
            <p:ph type="sldNum" sz="quarter" idx="12"/>
          </p:nvPr>
        </p:nvSpPr>
        <p:spPr/>
        <p:txBody>
          <a:bodyPr/>
          <a:lstStyle/>
          <a:p>
            <a:fld id="{E5C8A926-C928-45A2-9802-20D0E491F10B}" type="slidenum">
              <a:rPr lang="en-GB" smtClean="0"/>
              <a:pPr/>
              <a:t>32</a:t>
            </a:fld>
            <a:endParaRPr lang="en-GB" dirty="0"/>
          </a:p>
        </p:txBody>
      </p:sp>
      <p:sp>
        <p:nvSpPr>
          <p:cNvPr id="5" name="Title 2">
            <a:extLst>
              <a:ext uri="{FF2B5EF4-FFF2-40B4-BE49-F238E27FC236}">
                <a16:creationId xmlns:a16="http://schemas.microsoft.com/office/drawing/2014/main" id="{66C54EE4-B02A-4F57-8E8A-8B4863A21DFB}"/>
              </a:ext>
            </a:extLst>
          </p:cNvPr>
          <p:cNvSpPr>
            <a:spLocks noGrp="1"/>
          </p:cNvSpPr>
          <p:nvPr>
            <p:ph type="title"/>
          </p:nvPr>
        </p:nvSpPr>
        <p:spPr>
          <a:xfrm>
            <a:off x="609600" y="274638"/>
            <a:ext cx="9474200" cy="904875"/>
          </a:xfrm>
        </p:spPr>
        <p:txBody>
          <a:bodyPr>
            <a:normAutofit/>
          </a:bodyPr>
          <a:lstStyle/>
          <a:p>
            <a:r>
              <a:rPr lang="en-SG" sz="2800" dirty="0"/>
              <a:t>Part 4: Environmental Sustainability</a:t>
            </a:r>
            <a:br>
              <a:rPr lang="en-SG" sz="2800" dirty="0"/>
            </a:br>
            <a:r>
              <a:rPr lang="en-SG" sz="1800" dirty="0"/>
              <a:t>4.2 </a:t>
            </a:r>
            <a:r>
              <a:rPr lang="en-GB" sz="1800" b="1" i="0" u="none" strike="noStrike" dirty="0">
                <a:solidFill>
                  <a:srgbClr val="000000"/>
                </a:solidFill>
                <a:effectLst/>
                <a:latin typeface="Calibri" panose="020F0502020204030204" pitchFamily="34" charset="0"/>
              </a:rPr>
              <a:t>Source of Materials</a:t>
            </a:r>
            <a:r>
              <a:rPr lang="en-GB" sz="1200" dirty="0"/>
              <a:t> </a:t>
            </a:r>
            <a:endParaRPr lang="en-SG" sz="2800" dirty="0"/>
          </a:p>
        </p:txBody>
      </p:sp>
      <p:graphicFrame>
        <p:nvGraphicFramePr>
          <p:cNvPr id="10" name="Table 9">
            <a:extLst>
              <a:ext uri="{FF2B5EF4-FFF2-40B4-BE49-F238E27FC236}">
                <a16:creationId xmlns:a16="http://schemas.microsoft.com/office/drawing/2014/main" id="{99F8595E-B804-41AF-A8BB-D77F54F2B46B}"/>
              </a:ext>
            </a:extLst>
          </p:cNvPr>
          <p:cNvGraphicFramePr>
            <a:graphicFrameLocks noGrp="1"/>
          </p:cNvGraphicFramePr>
          <p:nvPr>
            <p:extLst>
              <p:ext uri="{D42A27DB-BD31-4B8C-83A1-F6EECF244321}">
                <p14:modId xmlns:p14="http://schemas.microsoft.com/office/powerpoint/2010/main" val="3338139318"/>
              </p:ext>
            </p:extLst>
          </p:nvPr>
        </p:nvGraphicFramePr>
        <p:xfrm>
          <a:off x="695400" y="1192853"/>
          <a:ext cx="7188568" cy="549165"/>
        </p:xfrm>
        <a:graphic>
          <a:graphicData uri="http://schemas.openxmlformats.org/drawingml/2006/table">
            <a:tbl>
              <a:tblPr>
                <a:tableStyleId>{5940675A-B579-460E-94D1-54222C63F5DA}</a:tableStyleId>
              </a:tblPr>
              <a:tblGrid>
                <a:gridCol w="5619990">
                  <a:extLst>
                    <a:ext uri="{9D8B030D-6E8A-4147-A177-3AD203B41FA5}">
                      <a16:colId xmlns:a16="http://schemas.microsoft.com/office/drawing/2014/main" val="3679446110"/>
                    </a:ext>
                  </a:extLst>
                </a:gridCol>
                <a:gridCol w="284666">
                  <a:extLst>
                    <a:ext uri="{9D8B030D-6E8A-4147-A177-3AD203B41FA5}">
                      <a16:colId xmlns:a16="http://schemas.microsoft.com/office/drawing/2014/main" val="393296761"/>
                    </a:ext>
                  </a:extLst>
                </a:gridCol>
                <a:gridCol w="509170">
                  <a:extLst>
                    <a:ext uri="{9D8B030D-6E8A-4147-A177-3AD203B41FA5}">
                      <a16:colId xmlns:a16="http://schemas.microsoft.com/office/drawing/2014/main" val="3697783855"/>
                    </a:ext>
                  </a:extLst>
                </a:gridCol>
                <a:gridCol w="774742">
                  <a:extLst>
                    <a:ext uri="{9D8B030D-6E8A-4147-A177-3AD203B41FA5}">
                      <a16:colId xmlns:a16="http://schemas.microsoft.com/office/drawing/2014/main" val="2353676132"/>
                    </a:ext>
                  </a:extLst>
                </a:gridCol>
              </a:tblGrid>
              <a:tr h="161102">
                <a:tc gridSpan="2">
                  <a:txBody>
                    <a:bodyPr/>
                    <a:lstStyle/>
                    <a:p>
                      <a:pPr algn="l" fontAlgn="ctr"/>
                      <a:r>
                        <a:rPr lang="en-US" sz="1200" b="1" i="0" u="none" strike="noStrike" dirty="0">
                          <a:solidFill>
                            <a:srgbClr val="000000"/>
                          </a:solidFill>
                          <a:effectLst/>
                          <a:latin typeface="Calibri" panose="020F0502020204030204" pitchFamily="34" charset="0"/>
                        </a:rPr>
                        <a:t>4.2a</a:t>
                      </a:r>
                    </a:p>
                  </a:txBody>
                  <a:tcPr marL="45720" marR="45720" anchor="ctr">
                    <a:solidFill>
                      <a:schemeClr val="bg1">
                        <a:lumMod val="85000"/>
                      </a:schemeClr>
                    </a:solidFill>
                  </a:tcPr>
                </a:tc>
                <a:tc hMerge="1">
                  <a:txBody>
                    <a:bodyPr/>
                    <a:lstStyle/>
                    <a:p>
                      <a:endParaRPr lang="en-GB" dirty="0"/>
                    </a:p>
                  </a:txBody>
                  <a:tcPr>
                    <a:solidFill>
                      <a:schemeClr val="bg1">
                        <a:lumMod val="85000"/>
                      </a:schemeClr>
                    </a:solidFill>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74845">
                <a:tc>
                  <a:txBody>
                    <a:bodyPr/>
                    <a:lstStyle/>
                    <a:p>
                      <a:pPr algn="l" fontAlgn="ctr"/>
                      <a:r>
                        <a:rPr lang="en-US" sz="1200" b="1" i="0" u="none" strike="noStrike" dirty="0">
                          <a:solidFill>
                            <a:srgbClr val="000000"/>
                          </a:solidFill>
                          <a:effectLst/>
                          <a:latin typeface="Calibri" panose="020F0502020204030204" pitchFamily="34" charset="0"/>
                        </a:rPr>
                        <a:t>Acquired plants from nurseries under NParks Nursery Accreditation Scheme (NAS)</a:t>
                      </a:r>
                      <a:endParaRPr lang="en-US"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solidFill>
                      <a:schemeClr val="bg1"/>
                    </a:solidFill>
                  </a:tcPr>
                </a:tc>
                <a:tc>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bl>
          </a:graphicData>
        </a:graphic>
      </p:graphicFrame>
      <p:sp>
        <p:nvSpPr>
          <p:cNvPr id="4" name="Footer Placeholder 3">
            <a:extLst>
              <a:ext uri="{FF2B5EF4-FFF2-40B4-BE49-F238E27FC236}">
                <a16:creationId xmlns:a16="http://schemas.microsoft.com/office/drawing/2014/main" id="{342FBF0B-7232-983B-8E27-9ED270D0D88E}"/>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12886009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3402846"/>
            <a:ext cx="11323884" cy="2723320"/>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33</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4: Environmental Sustainability</a:t>
            </a:r>
            <a:br>
              <a:rPr lang="en-SG" sz="2800" dirty="0"/>
            </a:br>
            <a:r>
              <a:rPr lang="en-SG" sz="1800" dirty="0"/>
              <a:t>4.2 </a:t>
            </a:r>
            <a:r>
              <a:rPr lang="en-GB" sz="1800" b="1" i="0" u="none" strike="noStrike" dirty="0">
                <a:solidFill>
                  <a:srgbClr val="000000"/>
                </a:solidFill>
                <a:effectLst/>
                <a:latin typeface="Calibri" panose="020F0502020204030204" pitchFamily="34" charset="0"/>
              </a:rPr>
              <a:t>Source of Materials</a:t>
            </a:r>
            <a:endParaRPr lang="en-SG" sz="2800" dirty="0"/>
          </a:p>
        </p:txBody>
      </p:sp>
      <p:graphicFrame>
        <p:nvGraphicFramePr>
          <p:cNvPr id="6" name="Table 5">
            <a:extLst>
              <a:ext uri="{FF2B5EF4-FFF2-40B4-BE49-F238E27FC236}">
                <a16:creationId xmlns:a16="http://schemas.microsoft.com/office/drawing/2014/main" id="{1F5D69D9-F877-47CE-8657-7CB1E7C58364}"/>
              </a:ext>
            </a:extLst>
          </p:cNvPr>
          <p:cNvGraphicFramePr>
            <a:graphicFrameLocks noGrp="1"/>
          </p:cNvGraphicFramePr>
          <p:nvPr>
            <p:extLst>
              <p:ext uri="{D42A27DB-BD31-4B8C-83A1-F6EECF244321}">
                <p14:modId xmlns:p14="http://schemas.microsoft.com/office/powerpoint/2010/main" val="1562433283"/>
              </p:ext>
            </p:extLst>
          </p:nvPr>
        </p:nvGraphicFramePr>
        <p:xfrm>
          <a:off x="695400" y="1192853"/>
          <a:ext cx="5589794" cy="1097280"/>
        </p:xfrm>
        <a:graphic>
          <a:graphicData uri="http://schemas.openxmlformats.org/drawingml/2006/table">
            <a:tbl>
              <a:tblPr>
                <a:tableStyleId>{5940675A-B579-460E-94D1-54222C63F5DA}</a:tableStyleId>
              </a:tblPr>
              <a:tblGrid>
                <a:gridCol w="4032448">
                  <a:extLst>
                    <a:ext uri="{9D8B030D-6E8A-4147-A177-3AD203B41FA5}">
                      <a16:colId xmlns:a16="http://schemas.microsoft.com/office/drawing/2014/main" val="3679446110"/>
                    </a:ext>
                  </a:extLst>
                </a:gridCol>
                <a:gridCol w="321493">
                  <a:extLst>
                    <a:ext uri="{9D8B030D-6E8A-4147-A177-3AD203B41FA5}">
                      <a16:colId xmlns:a16="http://schemas.microsoft.com/office/drawing/2014/main" val="393296761"/>
                    </a:ext>
                  </a:extLst>
                </a:gridCol>
                <a:gridCol w="504904">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312891431"/>
                    </a:ext>
                  </a:extLst>
                </a:gridCol>
              </a:tblGrid>
              <a:tr h="204023">
                <a:tc gridSpan="2">
                  <a:txBody>
                    <a:bodyPr/>
                    <a:lstStyle/>
                    <a:p>
                      <a:pPr algn="l" fontAlgn="ctr"/>
                      <a:r>
                        <a:rPr lang="en-US" sz="1200" b="1" i="0" u="none" strike="noStrike" dirty="0">
                          <a:solidFill>
                            <a:srgbClr val="000000"/>
                          </a:solidFill>
                          <a:effectLst/>
                          <a:latin typeface="Calibri" panose="020F0502020204030204" pitchFamily="34" charset="0"/>
                        </a:rPr>
                        <a:t>4.2b Sustainable source for construction and landscaping materials</a:t>
                      </a:r>
                    </a:p>
                  </a:txBody>
                  <a:tcPr marL="45720" marR="45720" anchor="ctr">
                    <a:solidFill>
                      <a:schemeClr val="bg1">
                        <a:lumMod val="85000"/>
                      </a:schemeClr>
                    </a:solidFill>
                  </a:tcPr>
                </a:tc>
                <a:tc hMerge="1">
                  <a:txBody>
                    <a:bodyPr/>
                    <a:lstStyle/>
                    <a:p>
                      <a:endParaRPr lang="en-GB"/>
                    </a:p>
                  </a:txBody>
                  <a:tcPr>
                    <a:solidFill>
                      <a:schemeClr val="bg1">
                        <a:lumMod val="85000"/>
                      </a:schemeClr>
                    </a:solidFill>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ctr" fontAlgn="ctr"/>
                      <a:r>
                        <a:rPr lang="en-US" sz="1200" b="0" i="0" u="none" strike="noStrike" dirty="0">
                          <a:solidFill>
                            <a:srgbClr val="000000"/>
                          </a:solidFill>
                          <a:effectLst/>
                          <a:latin typeface="Calibri" panose="020F0502020204030204" pitchFamily="34" charset="0"/>
                        </a:rPr>
                        <a:t>&lt;10% of materials of applicable usage</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1</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ctr" fontAlgn="ctr"/>
                      <a:r>
                        <a:rPr lang="en-US" sz="1200" b="0" i="0" u="none" strike="noStrike" dirty="0">
                          <a:solidFill>
                            <a:srgbClr val="000000"/>
                          </a:solidFill>
                          <a:effectLst/>
                          <a:latin typeface="Calibri" panose="020F0502020204030204" pitchFamily="34" charset="0"/>
                        </a:rPr>
                        <a:t>10 to 50% of materials of applicable usage</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2</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r h="204023">
                <a:tc>
                  <a:txBody>
                    <a:bodyPr/>
                    <a:lstStyle/>
                    <a:p>
                      <a:pPr algn="ctr" fontAlgn="ctr"/>
                      <a:r>
                        <a:rPr lang="en-US" sz="1200" b="0" i="0" u="none" strike="noStrike" dirty="0">
                          <a:solidFill>
                            <a:srgbClr val="000000"/>
                          </a:solidFill>
                          <a:effectLst/>
                          <a:latin typeface="Calibri" panose="020F0502020204030204" pitchFamily="34" charset="0"/>
                        </a:rPr>
                        <a:t>&gt;50% of materials of applicable usage</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3</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486947850"/>
                  </a:ext>
                </a:extLst>
              </a:tr>
            </a:tbl>
          </a:graphicData>
        </a:graphic>
      </p:graphicFrame>
      <p:graphicFrame>
        <p:nvGraphicFramePr>
          <p:cNvPr id="2" name="Table 1">
            <a:extLst>
              <a:ext uri="{FF2B5EF4-FFF2-40B4-BE49-F238E27FC236}">
                <a16:creationId xmlns:a16="http://schemas.microsoft.com/office/drawing/2014/main" id="{1B5BA86D-202A-1CF8-6F6B-6195DD1C0C5E}"/>
              </a:ext>
            </a:extLst>
          </p:cNvPr>
          <p:cNvGraphicFramePr>
            <a:graphicFrameLocks noGrp="1"/>
          </p:cNvGraphicFramePr>
          <p:nvPr>
            <p:extLst>
              <p:ext uri="{D42A27DB-BD31-4B8C-83A1-F6EECF244321}">
                <p14:modId xmlns:p14="http://schemas.microsoft.com/office/powerpoint/2010/main" val="3422775583"/>
              </p:ext>
            </p:extLst>
          </p:nvPr>
        </p:nvGraphicFramePr>
        <p:xfrm>
          <a:off x="695400" y="2292856"/>
          <a:ext cx="5608223" cy="82296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3492000">
                  <a:extLst>
                    <a:ext uri="{9D8B030D-6E8A-4147-A177-3AD203B41FA5}">
                      <a16:colId xmlns:a16="http://schemas.microsoft.com/office/drawing/2014/main" val="1452562166"/>
                    </a:ext>
                  </a:extLst>
                </a:gridCol>
                <a:gridCol w="187598">
                  <a:extLst>
                    <a:ext uri="{9D8B030D-6E8A-4147-A177-3AD203B41FA5}">
                      <a16:colId xmlns:a16="http://schemas.microsoft.com/office/drawing/2014/main" val="4108943563"/>
                    </a:ext>
                  </a:extLst>
                </a:gridCol>
                <a:gridCol w="517337">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343872274"/>
                    </a:ext>
                  </a:extLst>
                </a:gridCol>
              </a:tblGrid>
              <a:tr h="0">
                <a:tc gridSpan="3">
                  <a:txBody>
                    <a:bodyPr/>
                    <a:lstStyle/>
                    <a:p>
                      <a:pPr algn="l" fontAlgn="ctr"/>
                      <a:r>
                        <a:rPr lang="en-US" sz="1200" b="1" i="0" u="none" strike="noStrike" dirty="0">
                          <a:solidFill>
                            <a:srgbClr val="000000"/>
                          </a:solidFill>
                          <a:effectLst/>
                          <a:latin typeface="Calibri" panose="020F0502020204030204" pitchFamily="34" charset="0"/>
                        </a:rPr>
                        <a:t>4.2c Exportation of topsoil fill off site</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Some efforts to </a:t>
                      </a:r>
                      <a:r>
                        <a:rPr lang="en-US" sz="1200" b="0" i="0" u="none" strike="noStrike" dirty="0" err="1">
                          <a:solidFill>
                            <a:srgbClr val="000000"/>
                          </a:solidFill>
                          <a:effectLst/>
                          <a:latin typeface="Calibri" panose="020F0502020204030204" pitchFamily="34" charset="0"/>
                        </a:rPr>
                        <a:t>minimise</a:t>
                      </a:r>
                      <a:r>
                        <a:rPr lang="en-US" sz="1200" b="0" i="0" u="none" strike="noStrike" dirty="0">
                          <a:solidFill>
                            <a:srgbClr val="000000"/>
                          </a:solidFill>
                          <a:effectLst/>
                          <a:latin typeface="Calibri" panose="020F0502020204030204" pitchFamily="34" charset="0"/>
                        </a:rPr>
                        <a:t> exportation</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Strong efforts to minimise exportation</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082607206"/>
                  </a:ext>
                </a:extLst>
              </a:tr>
            </a:tbl>
          </a:graphicData>
        </a:graphic>
      </p:graphicFrame>
      <p:sp>
        <p:nvSpPr>
          <p:cNvPr id="4" name="Footer Placeholder 3">
            <a:extLst>
              <a:ext uri="{FF2B5EF4-FFF2-40B4-BE49-F238E27FC236}">
                <a16:creationId xmlns:a16="http://schemas.microsoft.com/office/drawing/2014/main" id="{40FFC284-0FFD-E5C8-B094-EDF4E986C141}"/>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23684527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3717032"/>
            <a:ext cx="11323884" cy="2409133"/>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34</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4: Environmental Sustainability</a:t>
            </a:r>
            <a:br>
              <a:rPr lang="en-SG" sz="2800" dirty="0"/>
            </a:br>
            <a:r>
              <a:rPr lang="en-SG" sz="1800" dirty="0"/>
              <a:t>4.3 </a:t>
            </a:r>
            <a:r>
              <a:rPr lang="en-GB" sz="1800" b="1" i="0" u="none" strike="noStrike" dirty="0">
                <a:solidFill>
                  <a:srgbClr val="000000"/>
                </a:solidFill>
                <a:effectLst/>
                <a:latin typeface="Calibri" panose="020F0502020204030204" pitchFamily="34" charset="0"/>
              </a:rPr>
              <a:t>Stormwater Management</a:t>
            </a:r>
            <a:r>
              <a:rPr lang="en-GB" sz="1200" dirty="0"/>
              <a:t> </a:t>
            </a:r>
            <a:endParaRPr lang="en-SG" sz="2800" dirty="0"/>
          </a:p>
        </p:txBody>
      </p:sp>
      <p:graphicFrame>
        <p:nvGraphicFramePr>
          <p:cNvPr id="6" name="Table 5">
            <a:extLst>
              <a:ext uri="{FF2B5EF4-FFF2-40B4-BE49-F238E27FC236}">
                <a16:creationId xmlns:a16="http://schemas.microsoft.com/office/drawing/2014/main" id="{1F5D69D9-F877-47CE-8657-7CB1E7C58364}"/>
              </a:ext>
            </a:extLst>
          </p:cNvPr>
          <p:cNvGraphicFramePr>
            <a:graphicFrameLocks noGrp="1"/>
          </p:cNvGraphicFramePr>
          <p:nvPr>
            <p:extLst>
              <p:ext uri="{D42A27DB-BD31-4B8C-83A1-F6EECF244321}">
                <p14:modId xmlns:p14="http://schemas.microsoft.com/office/powerpoint/2010/main" val="51309713"/>
              </p:ext>
            </p:extLst>
          </p:nvPr>
        </p:nvGraphicFramePr>
        <p:xfrm>
          <a:off x="695400" y="1192853"/>
          <a:ext cx="7128792" cy="1097280"/>
        </p:xfrm>
        <a:graphic>
          <a:graphicData uri="http://schemas.openxmlformats.org/drawingml/2006/table">
            <a:tbl>
              <a:tblPr>
                <a:tableStyleId>{5940675A-B579-460E-94D1-54222C63F5DA}</a:tableStyleId>
              </a:tblPr>
              <a:tblGrid>
                <a:gridCol w="5074887">
                  <a:extLst>
                    <a:ext uri="{9D8B030D-6E8A-4147-A177-3AD203B41FA5}">
                      <a16:colId xmlns:a16="http://schemas.microsoft.com/office/drawing/2014/main" val="3679446110"/>
                    </a:ext>
                  </a:extLst>
                </a:gridCol>
                <a:gridCol w="410530">
                  <a:extLst>
                    <a:ext uri="{9D8B030D-6E8A-4147-A177-3AD203B41FA5}">
                      <a16:colId xmlns:a16="http://schemas.microsoft.com/office/drawing/2014/main" val="393296761"/>
                    </a:ext>
                  </a:extLst>
                </a:gridCol>
                <a:gridCol w="671396">
                  <a:extLst>
                    <a:ext uri="{9D8B030D-6E8A-4147-A177-3AD203B41FA5}">
                      <a16:colId xmlns:a16="http://schemas.microsoft.com/office/drawing/2014/main" val="3697783855"/>
                    </a:ext>
                  </a:extLst>
                </a:gridCol>
                <a:gridCol w="971979">
                  <a:extLst>
                    <a:ext uri="{9D8B030D-6E8A-4147-A177-3AD203B41FA5}">
                      <a16:colId xmlns:a16="http://schemas.microsoft.com/office/drawing/2014/main" val="3970130248"/>
                    </a:ext>
                  </a:extLst>
                </a:gridCol>
              </a:tblGrid>
              <a:tr h="204023">
                <a:tc gridSpan="2">
                  <a:txBody>
                    <a:bodyPr/>
                    <a:lstStyle/>
                    <a:p>
                      <a:pPr algn="l" fontAlgn="ctr"/>
                      <a:r>
                        <a:rPr lang="en-US" sz="1200" b="1" i="0" u="none" strike="noStrike" dirty="0">
                          <a:solidFill>
                            <a:srgbClr val="000000"/>
                          </a:solidFill>
                          <a:effectLst/>
                          <a:latin typeface="Calibri" panose="020F0502020204030204" pitchFamily="34" charset="0"/>
                        </a:rPr>
                        <a:t>4.3a Treatment of run-off through natural hydrological features</a:t>
                      </a:r>
                    </a:p>
                  </a:txBody>
                  <a:tcPr marL="45720" marR="45720" anchor="ctr">
                    <a:solidFill>
                      <a:schemeClr val="bg1">
                        <a:lumMod val="85000"/>
                      </a:schemeClr>
                    </a:solidFill>
                  </a:tcPr>
                </a:tc>
                <a:tc hMerge="1">
                  <a:txBody>
                    <a:bodyPr/>
                    <a:lstStyle/>
                    <a:p>
                      <a:endParaRPr lang="en-GB"/>
                    </a:p>
                  </a:txBody>
                  <a:tcPr>
                    <a:solidFill>
                      <a:schemeClr val="bg1">
                        <a:lumMod val="85000"/>
                      </a:schemeClr>
                    </a:solidFill>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US" sz="1200" b="0" i="0" u="none" strike="noStrike" dirty="0">
                          <a:solidFill>
                            <a:srgbClr val="000000"/>
                          </a:solidFill>
                          <a:effectLst/>
                          <a:latin typeface="Calibri" panose="020F0502020204030204" pitchFamily="34" charset="0"/>
                        </a:rPr>
                        <a:t>≤10% of total runoff of catchment area conveyed through features</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1</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US" sz="1200" b="0" i="0" u="none" strike="noStrike" dirty="0">
                          <a:solidFill>
                            <a:srgbClr val="000000"/>
                          </a:solidFill>
                          <a:effectLst/>
                          <a:latin typeface="Calibri" panose="020F0502020204030204" pitchFamily="34" charset="0"/>
                        </a:rPr>
                        <a:t>11% to 35% of total runoff of catchment area conveyed through features</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2</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r h="204023">
                <a:tc>
                  <a:txBody>
                    <a:bodyPr/>
                    <a:lstStyle/>
                    <a:p>
                      <a:pPr algn="l" fontAlgn="ctr"/>
                      <a:r>
                        <a:rPr lang="en-US" sz="1200" b="0" i="0" u="none" strike="noStrike" dirty="0">
                          <a:solidFill>
                            <a:srgbClr val="000000"/>
                          </a:solidFill>
                          <a:effectLst/>
                          <a:latin typeface="Calibri" panose="020F0502020204030204" pitchFamily="34" charset="0"/>
                        </a:rPr>
                        <a:t>&gt;35% of total runoff of catchment area conveyed through features</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3</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486947850"/>
                  </a:ext>
                </a:extLst>
              </a:tr>
            </a:tbl>
          </a:graphicData>
        </a:graphic>
      </p:graphicFrame>
      <p:graphicFrame>
        <p:nvGraphicFramePr>
          <p:cNvPr id="2" name="Table 1">
            <a:extLst>
              <a:ext uri="{FF2B5EF4-FFF2-40B4-BE49-F238E27FC236}">
                <a16:creationId xmlns:a16="http://schemas.microsoft.com/office/drawing/2014/main" id="{8FD0A352-4B25-6ED4-E491-857E9DE08FF0}"/>
              </a:ext>
            </a:extLst>
          </p:cNvPr>
          <p:cNvGraphicFramePr>
            <a:graphicFrameLocks noGrp="1"/>
          </p:cNvGraphicFramePr>
          <p:nvPr>
            <p:extLst>
              <p:ext uri="{D42A27DB-BD31-4B8C-83A1-F6EECF244321}">
                <p14:modId xmlns:p14="http://schemas.microsoft.com/office/powerpoint/2010/main" val="657024665"/>
              </p:ext>
            </p:extLst>
          </p:nvPr>
        </p:nvGraphicFramePr>
        <p:xfrm>
          <a:off x="695400" y="2369830"/>
          <a:ext cx="7128792" cy="1097280"/>
        </p:xfrm>
        <a:graphic>
          <a:graphicData uri="http://schemas.openxmlformats.org/drawingml/2006/table">
            <a:tbl>
              <a:tblPr>
                <a:tableStyleId>{5940675A-B579-460E-94D1-54222C63F5DA}</a:tableStyleId>
              </a:tblPr>
              <a:tblGrid>
                <a:gridCol w="905488">
                  <a:extLst>
                    <a:ext uri="{9D8B030D-6E8A-4147-A177-3AD203B41FA5}">
                      <a16:colId xmlns:a16="http://schemas.microsoft.com/office/drawing/2014/main" val="3679446110"/>
                    </a:ext>
                  </a:extLst>
                </a:gridCol>
                <a:gridCol w="4312234">
                  <a:extLst>
                    <a:ext uri="{9D8B030D-6E8A-4147-A177-3AD203B41FA5}">
                      <a16:colId xmlns:a16="http://schemas.microsoft.com/office/drawing/2014/main" val="1452562166"/>
                    </a:ext>
                  </a:extLst>
                </a:gridCol>
                <a:gridCol w="249680">
                  <a:extLst>
                    <a:ext uri="{9D8B030D-6E8A-4147-A177-3AD203B41FA5}">
                      <a16:colId xmlns:a16="http://schemas.microsoft.com/office/drawing/2014/main" val="4108943563"/>
                    </a:ext>
                  </a:extLst>
                </a:gridCol>
                <a:gridCol w="688543">
                  <a:extLst>
                    <a:ext uri="{9D8B030D-6E8A-4147-A177-3AD203B41FA5}">
                      <a16:colId xmlns:a16="http://schemas.microsoft.com/office/drawing/2014/main" val="3697783855"/>
                    </a:ext>
                  </a:extLst>
                </a:gridCol>
                <a:gridCol w="972847">
                  <a:extLst>
                    <a:ext uri="{9D8B030D-6E8A-4147-A177-3AD203B41FA5}">
                      <a16:colId xmlns:a16="http://schemas.microsoft.com/office/drawing/2014/main" val="1343872274"/>
                    </a:ext>
                  </a:extLst>
                </a:gridCol>
              </a:tblGrid>
              <a:tr h="271143">
                <a:tc gridSpan="3">
                  <a:txBody>
                    <a:bodyPr/>
                    <a:lstStyle/>
                    <a:p>
                      <a:pPr algn="l" fontAlgn="ctr"/>
                      <a:r>
                        <a:rPr lang="en-US" sz="1200" b="1" i="0" u="none" strike="noStrike" dirty="0">
                          <a:solidFill>
                            <a:srgbClr val="000000"/>
                          </a:solidFill>
                          <a:effectLst/>
                          <a:latin typeface="Calibri" panose="020F0502020204030204" pitchFamily="34" charset="0"/>
                        </a:rPr>
                        <a:t>4.3b Rainwater harvesting</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7114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Has basic rainwater harvesting features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7114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rowSpan="2">
                  <a:txBody>
                    <a:bodyPr/>
                    <a:lstStyle/>
                    <a:p>
                      <a:pPr algn="l" fontAlgn="ctr"/>
                      <a:r>
                        <a:rPr lang="en-US" sz="1200" b="0" i="0" u="none" strike="noStrike" dirty="0">
                          <a:solidFill>
                            <a:srgbClr val="000000"/>
                          </a:solidFill>
                          <a:effectLst/>
                          <a:latin typeface="Calibri" panose="020F0502020204030204" pitchFamily="34" charset="0"/>
                        </a:rPr>
                        <a:t>Integrated rainwater harvesting with natural hydrological features and re-using of harvested water</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082607206"/>
                  </a:ext>
                </a:extLst>
              </a:tr>
              <a:tr h="27114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vMerge="1">
                  <a:txBody>
                    <a:bodyPr/>
                    <a:lstStyle/>
                    <a:p>
                      <a:endParaRPr lang="en-GB"/>
                    </a:p>
                  </a:txBody>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4" name="Footer Placeholder 3">
            <a:extLst>
              <a:ext uri="{FF2B5EF4-FFF2-40B4-BE49-F238E27FC236}">
                <a16:creationId xmlns:a16="http://schemas.microsoft.com/office/drawing/2014/main" id="{01DA7701-14FE-A320-B843-611912C65220}"/>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22866448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2636912"/>
            <a:ext cx="11323884" cy="3489253"/>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35</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4: Environmental Sustainability</a:t>
            </a:r>
            <a:br>
              <a:rPr lang="en-SG" sz="2800" dirty="0"/>
            </a:br>
            <a:r>
              <a:rPr lang="en-SG" sz="1800" dirty="0"/>
              <a:t>4.3 </a:t>
            </a:r>
            <a:r>
              <a:rPr lang="en-GB" sz="1800" b="1" i="0" u="none" strike="noStrike" dirty="0">
                <a:solidFill>
                  <a:srgbClr val="000000"/>
                </a:solidFill>
                <a:effectLst/>
                <a:latin typeface="Calibri" panose="020F0502020204030204" pitchFamily="34" charset="0"/>
              </a:rPr>
              <a:t>Stormwater Management</a:t>
            </a:r>
            <a:r>
              <a:rPr lang="en-GB" sz="1200" dirty="0"/>
              <a:t> </a:t>
            </a:r>
            <a:endParaRPr lang="en-SG" sz="2800" dirty="0"/>
          </a:p>
        </p:txBody>
      </p:sp>
      <p:graphicFrame>
        <p:nvGraphicFramePr>
          <p:cNvPr id="7" name="Table 6">
            <a:extLst>
              <a:ext uri="{FF2B5EF4-FFF2-40B4-BE49-F238E27FC236}">
                <a16:creationId xmlns:a16="http://schemas.microsoft.com/office/drawing/2014/main" id="{7EEE74F4-5C81-4A23-BF1B-FB6E301CBBE2}"/>
              </a:ext>
            </a:extLst>
          </p:cNvPr>
          <p:cNvGraphicFramePr>
            <a:graphicFrameLocks noGrp="1"/>
          </p:cNvGraphicFramePr>
          <p:nvPr>
            <p:extLst>
              <p:ext uri="{D42A27DB-BD31-4B8C-83A1-F6EECF244321}">
                <p14:modId xmlns:p14="http://schemas.microsoft.com/office/powerpoint/2010/main" val="2820195684"/>
              </p:ext>
            </p:extLst>
          </p:nvPr>
        </p:nvGraphicFramePr>
        <p:xfrm>
          <a:off x="695400" y="1313932"/>
          <a:ext cx="7716676" cy="822960"/>
        </p:xfrm>
        <a:graphic>
          <a:graphicData uri="http://schemas.openxmlformats.org/drawingml/2006/table">
            <a:tbl>
              <a:tblPr>
                <a:tableStyleId>{5940675A-B579-460E-94D1-54222C63F5DA}</a:tableStyleId>
              </a:tblPr>
              <a:tblGrid>
                <a:gridCol w="870903">
                  <a:extLst>
                    <a:ext uri="{9D8B030D-6E8A-4147-A177-3AD203B41FA5}">
                      <a16:colId xmlns:a16="http://schemas.microsoft.com/office/drawing/2014/main" val="3679446110"/>
                    </a:ext>
                  </a:extLst>
                </a:gridCol>
                <a:gridCol w="5413439">
                  <a:extLst>
                    <a:ext uri="{9D8B030D-6E8A-4147-A177-3AD203B41FA5}">
                      <a16:colId xmlns:a16="http://schemas.microsoft.com/office/drawing/2014/main" val="1452562166"/>
                    </a:ext>
                  </a:extLst>
                </a:gridCol>
                <a:gridCol w="186653">
                  <a:extLst>
                    <a:ext uri="{9D8B030D-6E8A-4147-A177-3AD203B41FA5}">
                      <a16:colId xmlns:a16="http://schemas.microsoft.com/office/drawing/2014/main" val="4108943563"/>
                    </a:ext>
                  </a:extLst>
                </a:gridCol>
                <a:gridCol w="514732">
                  <a:extLst>
                    <a:ext uri="{9D8B030D-6E8A-4147-A177-3AD203B41FA5}">
                      <a16:colId xmlns:a16="http://schemas.microsoft.com/office/drawing/2014/main" val="3697783855"/>
                    </a:ext>
                  </a:extLst>
                </a:gridCol>
                <a:gridCol w="730949">
                  <a:extLst>
                    <a:ext uri="{9D8B030D-6E8A-4147-A177-3AD203B41FA5}">
                      <a16:colId xmlns:a16="http://schemas.microsoft.com/office/drawing/2014/main" val="4229417334"/>
                    </a:ext>
                  </a:extLst>
                </a:gridCol>
              </a:tblGrid>
              <a:tr h="204023">
                <a:tc gridSpan="3">
                  <a:txBody>
                    <a:bodyPr/>
                    <a:lstStyle/>
                    <a:p>
                      <a:pPr algn="l" fontAlgn="ctr"/>
                      <a:r>
                        <a:rPr lang="en-US" sz="1200" b="1" i="0" u="none" strike="noStrike" dirty="0">
                          <a:solidFill>
                            <a:srgbClr val="000000"/>
                          </a:solidFill>
                          <a:effectLst/>
                          <a:latin typeface="Calibri" panose="020F0502020204030204" pitchFamily="34" charset="0"/>
                        </a:rPr>
                        <a:t>4.3c Design of natural hydrological features</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Low impact</a:t>
                      </a:r>
                    </a:p>
                  </a:txBody>
                  <a:tcPr marL="45720" marR="45720" anchor="ctr">
                    <a:noFill/>
                  </a:tcPr>
                </a:tc>
                <a:tc>
                  <a:txBody>
                    <a:bodyPr/>
                    <a:lstStyle/>
                    <a:p>
                      <a:pPr algn="l" fontAlgn="ctr"/>
                      <a:r>
                        <a:rPr lang="en-GB" sz="1200" b="0" i="0" u="none" strike="noStrike" dirty="0">
                          <a:solidFill>
                            <a:srgbClr val="000000"/>
                          </a:solidFill>
                          <a:effectLst/>
                          <a:latin typeface="Calibri" panose="020F0502020204030204" pitchFamily="34" charset="0"/>
                        </a:rPr>
                        <a:t>Simple enhancements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High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Use of creative strategies for space-efficiency, maintenance needs, multi-functionality</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811696002"/>
                  </a:ext>
                </a:extLst>
              </a:tr>
            </a:tbl>
          </a:graphicData>
        </a:graphic>
      </p:graphicFrame>
      <p:sp>
        <p:nvSpPr>
          <p:cNvPr id="2" name="Footer Placeholder 1">
            <a:extLst>
              <a:ext uri="{FF2B5EF4-FFF2-40B4-BE49-F238E27FC236}">
                <a16:creationId xmlns:a16="http://schemas.microsoft.com/office/drawing/2014/main" id="{0728FB02-BCC3-5F5F-8F47-2269AF3DADE4}"/>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24571721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36</a:t>
            </a:fld>
            <a:endParaRPr lang="en-GB" dirty="0"/>
          </a:p>
        </p:txBody>
      </p:sp>
      <p:sp>
        <p:nvSpPr>
          <p:cNvPr id="6" name="Title 5">
            <a:extLst>
              <a:ext uri="{FF2B5EF4-FFF2-40B4-BE49-F238E27FC236}">
                <a16:creationId xmlns:a16="http://schemas.microsoft.com/office/drawing/2014/main" id="{8C72A5C3-E985-42E2-A083-94AB8EE8F9AA}"/>
              </a:ext>
            </a:extLst>
          </p:cNvPr>
          <p:cNvSpPr>
            <a:spLocks noGrp="1"/>
          </p:cNvSpPr>
          <p:nvPr>
            <p:ph type="title"/>
          </p:nvPr>
        </p:nvSpPr>
        <p:spPr/>
        <p:txBody>
          <a:bodyPr/>
          <a:lstStyle/>
          <a:p>
            <a:r>
              <a:rPr lang="en-SG" sz="3600" dirty="0"/>
              <a:t>Part 4: Environmental Sustainability</a:t>
            </a:r>
            <a:endParaRPr lang="en-GB" dirty="0"/>
          </a:p>
        </p:txBody>
      </p:sp>
      <p:graphicFrame>
        <p:nvGraphicFramePr>
          <p:cNvPr id="11" name="Table 6">
            <a:extLst>
              <a:ext uri="{FF2B5EF4-FFF2-40B4-BE49-F238E27FC236}">
                <a16:creationId xmlns:a16="http://schemas.microsoft.com/office/drawing/2014/main" id="{B06632C6-8705-46C5-8E38-838F4C1EB595}"/>
              </a:ext>
            </a:extLst>
          </p:cNvPr>
          <p:cNvGraphicFramePr>
            <a:graphicFrameLocks noGrp="1"/>
          </p:cNvGraphicFramePr>
          <p:nvPr>
            <p:extLst>
              <p:ext uri="{D42A27DB-BD31-4B8C-83A1-F6EECF244321}">
                <p14:modId xmlns:p14="http://schemas.microsoft.com/office/powerpoint/2010/main" val="2719320070"/>
              </p:ext>
            </p:extLst>
          </p:nvPr>
        </p:nvGraphicFramePr>
        <p:xfrm>
          <a:off x="767408" y="2060848"/>
          <a:ext cx="8987056" cy="2112365"/>
        </p:xfrm>
        <a:graphic>
          <a:graphicData uri="http://schemas.openxmlformats.org/drawingml/2006/table">
            <a:tbl>
              <a:tblPr firstRow="1" bandRow="1">
                <a:tableStyleId>{9D7B26C5-4107-4FEC-AEDC-1716B250A1EF}</a:tableStyleId>
              </a:tblPr>
              <a:tblGrid>
                <a:gridCol w="619660">
                  <a:extLst>
                    <a:ext uri="{9D8B030D-6E8A-4147-A177-3AD203B41FA5}">
                      <a16:colId xmlns:a16="http://schemas.microsoft.com/office/drawing/2014/main" val="2656123347"/>
                    </a:ext>
                  </a:extLst>
                </a:gridCol>
                <a:gridCol w="2994902">
                  <a:extLst>
                    <a:ext uri="{9D8B030D-6E8A-4147-A177-3AD203B41FA5}">
                      <a16:colId xmlns:a16="http://schemas.microsoft.com/office/drawing/2014/main" val="3686194030"/>
                    </a:ext>
                  </a:extLst>
                </a:gridCol>
                <a:gridCol w="2116640">
                  <a:extLst>
                    <a:ext uri="{9D8B030D-6E8A-4147-A177-3AD203B41FA5}">
                      <a16:colId xmlns:a16="http://schemas.microsoft.com/office/drawing/2014/main" val="2776025586"/>
                    </a:ext>
                  </a:extLst>
                </a:gridCol>
                <a:gridCol w="1627927">
                  <a:extLst>
                    <a:ext uri="{9D8B030D-6E8A-4147-A177-3AD203B41FA5}">
                      <a16:colId xmlns:a16="http://schemas.microsoft.com/office/drawing/2014/main" val="1615581147"/>
                    </a:ext>
                  </a:extLst>
                </a:gridCol>
                <a:gridCol w="1627927">
                  <a:extLst>
                    <a:ext uri="{9D8B030D-6E8A-4147-A177-3AD203B41FA5}">
                      <a16:colId xmlns:a16="http://schemas.microsoft.com/office/drawing/2014/main" val="3490504501"/>
                    </a:ext>
                  </a:extLst>
                </a:gridCol>
              </a:tblGrid>
              <a:tr h="483741">
                <a:tc>
                  <a:txBody>
                    <a:bodyPr/>
                    <a:lstStyle/>
                    <a:p>
                      <a:r>
                        <a:rPr lang="en-US" sz="1800" dirty="0"/>
                        <a:t>S/N</a:t>
                      </a:r>
                      <a:endParaRPr lang="en-SG" sz="1800" dirty="0"/>
                    </a:p>
                  </a:txBody>
                  <a:tcPr anchor="ctr"/>
                </a:tc>
                <a:tc>
                  <a:txBody>
                    <a:bodyPr/>
                    <a:lstStyle/>
                    <a:p>
                      <a:r>
                        <a:rPr lang="en-US" sz="1800" dirty="0"/>
                        <a:t>CRITERIA</a:t>
                      </a:r>
                      <a:endParaRPr lang="en-SG" sz="18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SG" sz="1800" dirty="0"/>
                        <a:t>TOTAL APPLICABLE SCORE</a:t>
                      </a:r>
                    </a:p>
                  </a:txBody>
                  <a:tcPr anchor="ctr"/>
                </a:tc>
                <a:tc>
                  <a:txBody>
                    <a:bodyPr/>
                    <a:lstStyle/>
                    <a:p>
                      <a:pPr algn="ctr" fontAlgn="ctr"/>
                      <a:r>
                        <a:rPr lang="en-SG" sz="1800" dirty="0"/>
                        <a:t>SELF-ASSESSED SCORE</a:t>
                      </a:r>
                    </a:p>
                  </a:txBody>
                  <a:tcPr anchor="ctr"/>
                </a:tc>
                <a:tc>
                  <a:txBody>
                    <a:bodyPr/>
                    <a:lstStyle/>
                    <a:p>
                      <a:pPr algn="ctr" fontAlgn="ctr"/>
                      <a:r>
                        <a:rPr lang="en-SG" sz="1800" dirty="0"/>
                        <a:t>ASSESSORS’ SCORE</a:t>
                      </a:r>
                    </a:p>
                  </a:txBody>
                  <a:tcPr anchor="ctr"/>
                </a:tc>
                <a:extLst>
                  <a:ext uri="{0D108BD9-81ED-4DB2-BD59-A6C34878D82A}">
                    <a16:rowId xmlns:a16="http://schemas.microsoft.com/office/drawing/2014/main" val="1358499331"/>
                  </a:ext>
                </a:extLst>
              </a:tr>
              <a:tr h="375005">
                <a:tc>
                  <a:txBody>
                    <a:bodyPr/>
                    <a:lstStyle/>
                    <a:p>
                      <a:pPr algn="l" fontAlgn="b"/>
                      <a:r>
                        <a:rPr lang="en-GB" dirty="0"/>
                        <a:t>4.1</a:t>
                      </a:r>
                    </a:p>
                  </a:txBody>
                  <a:tcPr marL="45720" marR="45720" anchor="b"/>
                </a:tc>
                <a:tc>
                  <a:txBody>
                    <a:bodyPr/>
                    <a:lstStyle/>
                    <a:p>
                      <a:pPr algn="l" fontAlgn="b"/>
                      <a:r>
                        <a:rPr lang="en-GB" dirty="0"/>
                        <a:t>Management of Resources</a:t>
                      </a:r>
                    </a:p>
                  </a:txBody>
                  <a:tcPr marL="45720" marR="45720" anchor="b"/>
                </a:tc>
                <a:tc>
                  <a:txBody>
                    <a:bodyPr/>
                    <a:lstStyle/>
                    <a:p>
                      <a:pPr algn="ctr" fontAlgn="b"/>
                      <a:r>
                        <a:rPr lang="en-SG" sz="1800" dirty="0"/>
                        <a:t>17</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4084075669"/>
                  </a:ext>
                </a:extLst>
              </a:tr>
              <a:tr h="276424">
                <a:tc>
                  <a:txBody>
                    <a:bodyPr/>
                    <a:lstStyle/>
                    <a:p>
                      <a:pPr algn="l" fontAlgn="b"/>
                      <a:r>
                        <a:rPr lang="en-GB" dirty="0"/>
                        <a:t>4.2</a:t>
                      </a:r>
                    </a:p>
                  </a:txBody>
                  <a:tcPr marL="45720" marR="45720" anchor="b"/>
                </a:tc>
                <a:tc>
                  <a:txBody>
                    <a:bodyPr/>
                    <a:lstStyle/>
                    <a:p>
                      <a:pPr algn="l" fontAlgn="b"/>
                      <a:r>
                        <a:rPr lang="en-GB" dirty="0"/>
                        <a:t>Source of Materials</a:t>
                      </a:r>
                    </a:p>
                  </a:txBody>
                  <a:tcPr marL="45720" marR="45720" anchor="b"/>
                </a:tc>
                <a:tc>
                  <a:txBody>
                    <a:bodyPr/>
                    <a:lstStyle/>
                    <a:p>
                      <a:pPr algn="ctr" fontAlgn="b"/>
                      <a:r>
                        <a:rPr lang="en-SG" sz="1800" dirty="0"/>
                        <a:t>6</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2612097455"/>
                  </a:ext>
                </a:extLst>
              </a:tr>
              <a:tr h="276424">
                <a:tc>
                  <a:txBody>
                    <a:bodyPr/>
                    <a:lstStyle/>
                    <a:p>
                      <a:pPr algn="l" fontAlgn="b"/>
                      <a:r>
                        <a:rPr lang="en-GB" dirty="0"/>
                        <a:t>4.3*</a:t>
                      </a:r>
                    </a:p>
                  </a:txBody>
                  <a:tcPr marL="45720" marR="45720" anchor="b">
                    <a:lnB w="12700" cap="flat" cmpd="sng" algn="ctr">
                      <a:solidFill>
                        <a:schemeClr val="tx1"/>
                      </a:solidFill>
                      <a:prstDash val="solid"/>
                      <a:round/>
                      <a:headEnd type="none" w="med" len="med"/>
                      <a:tailEnd type="none" w="med" len="med"/>
                    </a:lnB>
                  </a:tcPr>
                </a:tc>
                <a:tc>
                  <a:txBody>
                    <a:bodyPr/>
                    <a:lstStyle/>
                    <a:p>
                      <a:pPr algn="l" fontAlgn="b"/>
                      <a:r>
                        <a:rPr lang="en-GB" dirty="0"/>
                        <a:t>Stormwater Management</a:t>
                      </a:r>
                    </a:p>
                  </a:txBody>
                  <a:tcPr marL="45720" marR="45720" anchor="b">
                    <a:lnB w="12700" cap="flat" cmpd="sng" algn="ctr">
                      <a:solidFill>
                        <a:schemeClr val="tx1"/>
                      </a:solidFill>
                      <a:prstDash val="solid"/>
                      <a:round/>
                      <a:headEnd type="none" w="med" len="med"/>
                      <a:tailEnd type="none" w="med" len="med"/>
                    </a:lnB>
                  </a:tcPr>
                </a:tc>
                <a:tc>
                  <a:txBody>
                    <a:bodyPr/>
                    <a:lstStyle/>
                    <a:p>
                      <a:pPr algn="ctr" fontAlgn="b"/>
                      <a:r>
                        <a:rPr lang="en-SG" sz="1800" dirty="0"/>
                        <a:t>8</a:t>
                      </a:r>
                    </a:p>
                  </a:txBody>
                  <a:tcPr anchor="ctr">
                    <a:lnB w="12700" cap="flat" cmpd="sng" algn="ctr">
                      <a:solidFill>
                        <a:schemeClr val="tx1"/>
                      </a:solidFill>
                      <a:prstDash val="solid"/>
                      <a:round/>
                      <a:headEnd type="none" w="med" len="med"/>
                      <a:tailEnd type="none" w="med" len="med"/>
                    </a:lnB>
                  </a:tcPr>
                </a:tc>
                <a:tc>
                  <a:txBody>
                    <a:bodyPr/>
                    <a:lstStyle/>
                    <a:p>
                      <a:pPr algn="ctr" fontAlgn="b"/>
                      <a:r>
                        <a:rPr lang="en-SG" sz="1800" dirty="0"/>
                        <a:t>X</a:t>
                      </a:r>
                    </a:p>
                  </a:txBody>
                  <a:tcPr anchor="ctr">
                    <a:lnB w="12700" cap="flat" cmpd="sng" algn="ctr">
                      <a:solidFill>
                        <a:schemeClr val="tx1"/>
                      </a:solidFill>
                      <a:prstDash val="solid"/>
                      <a:round/>
                      <a:headEnd type="none" w="med" len="med"/>
                      <a:tailEnd type="none" w="med" len="med"/>
                    </a:lnB>
                  </a:tcPr>
                </a:tc>
                <a:tc>
                  <a:txBody>
                    <a:bodyPr/>
                    <a:lstStyle/>
                    <a:p>
                      <a:pPr algn="ctr" fontAlgn="b"/>
                      <a:endParaRPr lang="en-SG" sz="180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5263646"/>
                  </a:ext>
                </a:extLst>
              </a:tr>
              <a:tr h="276424">
                <a:tc>
                  <a:txBody>
                    <a:bodyPr/>
                    <a:lstStyle/>
                    <a:p>
                      <a:endParaRPr lang="en-SG" sz="1800" b="1" dirty="0"/>
                    </a:p>
                  </a:txBody>
                  <a:tcPr anchor="ctr">
                    <a:lnT w="12700" cap="flat" cmpd="sng" algn="ctr">
                      <a:solidFill>
                        <a:schemeClr val="tx1"/>
                      </a:solidFill>
                      <a:prstDash val="solid"/>
                      <a:round/>
                      <a:headEnd type="none" w="med" len="med"/>
                      <a:tailEnd type="none" w="med" len="med"/>
                    </a:lnT>
                  </a:tcPr>
                </a:tc>
                <a:tc>
                  <a:txBody>
                    <a:bodyPr/>
                    <a:lstStyle/>
                    <a:p>
                      <a:r>
                        <a:rPr lang="en-US" sz="1800" b="1" dirty="0"/>
                        <a:t>TOTAL</a:t>
                      </a:r>
                      <a:endParaRPr lang="en-SG" sz="1800" b="1" dirty="0"/>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31</a:t>
                      </a:r>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X</a:t>
                      </a:r>
                    </a:p>
                  </a:txBody>
                  <a:tcPr anchor="ctr">
                    <a:lnT w="12700" cap="flat" cmpd="sng" algn="ctr">
                      <a:solidFill>
                        <a:schemeClr val="tx1"/>
                      </a:solidFill>
                      <a:prstDash val="solid"/>
                      <a:round/>
                      <a:headEnd type="none" w="med" len="med"/>
                      <a:tailEnd type="none" w="med" len="med"/>
                    </a:lnT>
                  </a:tcPr>
                </a:tc>
                <a:tc>
                  <a:txBody>
                    <a:bodyPr/>
                    <a:lstStyle/>
                    <a:p>
                      <a:pPr algn="ctr" fontAlgn="b"/>
                      <a:endParaRPr lang="en-SG" sz="1800" b="1"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593094084"/>
                  </a:ext>
                </a:extLst>
              </a:tr>
            </a:tbl>
          </a:graphicData>
        </a:graphic>
      </p:graphicFrame>
      <p:sp>
        <p:nvSpPr>
          <p:cNvPr id="2" name="Footer Placeholder 1">
            <a:extLst>
              <a:ext uri="{FF2B5EF4-FFF2-40B4-BE49-F238E27FC236}">
                <a16:creationId xmlns:a16="http://schemas.microsoft.com/office/drawing/2014/main" id="{AA4A2632-9B81-B50F-87E5-D0D38D623E2F}"/>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37319111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5447928" y="1192854"/>
            <a:ext cx="6485556" cy="4933312"/>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37</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5: Biodiversity Conservation</a:t>
            </a:r>
            <a:br>
              <a:rPr lang="en-SG" sz="2800" dirty="0"/>
            </a:br>
            <a:r>
              <a:rPr lang="en-SG" sz="1800" dirty="0"/>
              <a:t>5.1 Native Plants</a:t>
            </a:r>
            <a:endParaRPr lang="en-SG" sz="2800" dirty="0"/>
          </a:p>
        </p:txBody>
      </p:sp>
      <p:graphicFrame>
        <p:nvGraphicFramePr>
          <p:cNvPr id="9" name="Table 8">
            <a:extLst>
              <a:ext uri="{FF2B5EF4-FFF2-40B4-BE49-F238E27FC236}">
                <a16:creationId xmlns:a16="http://schemas.microsoft.com/office/drawing/2014/main" id="{87B01330-0B15-4033-A422-3B6C61E84909}"/>
              </a:ext>
            </a:extLst>
          </p:cNvPr>
          <p:cNvGraphicFramePr>
            <a:graphicFrameLocks noGrp="1"/>
          </p:cNvGraphicFramePr>
          <p:nvPr>
            <p:extLst>
              <p:ext uri="{D42A27DB-BD31-4B8C-83A1-F6EECF244321}">
                <p14:modId xmlns:p14="http://schemas.microsoft.com/office/powerpoint/2010/main" val="3286351349"/>
              </p:ext>
            </p:extLst>
          </p:nvPr>
        </p:nvGraphicFramePr>
        <p:xfrm>
          <a:off x="695400" y="1192853"/>
          <a:ext cx="4551207" cy="1280160"/>
        </p:xfrm>
        <a:graphic>
          <a:graphicData uri="http://schemas.openxmlformats.org/drawingml/2006/table">
            <a:tbl>
              <a:tblPr>
                <a:tableStyleId>{5940675A-B579-460E-94D1-54222C63F5DA}</a:tableStyleId>
              </a:tblPr>
              <a:tblGrid>
                <a:gridCol w="2916000">
                  <a:extLst>
                    <a:ext uri="{9D8B030D-6E8A-4147-A177-3AD203B41FA5}">
                      <a16:colId xmlns:a16="http://schemas.microsoft.com/office/drawing/2014/main" val="3679446110"/>
                    </a:ext>
                  </a:extLst>
                </a:gridCol>
                <a:gridCol w="415515">
                  <a:extLst>
                    <a:ext uri="{9D8B030D-6E8A-4147-A177-3AD203B41FA5}">
                      <a16:colId xmlns:a16="http://schemas.microsoft.com/office/drawing/2014/main" val="393296761"/>
                    </a:ext>
                  </a:extLst>
                </a:gridCol>
                <a:gridCol w="488743">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961552507"/>
                    </a:ext>
                  </a:extLst>
                </a:gridCol>
              </a:tblGrid>
              <a:tr h="204023">
                <a:tc gridSpan="2">
                  <a:txBody>
                    <a:bodyPr/>
                    <a:lstStyle/>
                    <a:p>
                      <a:pPr algn="l" fontAlgn="ctr"/>
                      <a:r>
                        <a:rPr lang="en-US" sz="1200" b="1" i="0" u="none" strike="noStrike" dirty="0">
                          <a:solidFill>
                            <a:srgbClr val="000000"/>
                          </a:solidFill>
                          <a:effectLst/>
                          <a:latin typeface="Calibri" panose="020F0502020204030204" pitchFamily="34" charset="0"/>
                        </a:rPr>
                        <a:t>5.1a Number of planted species that are native to Southeast Asia region</a:t>
                      </a:r>
                    </a:p>
                  </a:txBody>
                  <a:tcPr marL="45720" marR="45720" anchor="ctr">
                    <a:solidFill>
                      <a:schemeClr val="bg1">
                        <a:lumMod val="85000"/>
                      </a:schemeClr>
                    </a:solidFill>
                  </a:tcPr>
                </a:tc>
                <a:tc hMerge="1">
                  <a:txBody>
                    <a:bodyPr/>
                    <a:lstStyle/>
                    <a:p>
                      <a:endParaRPr lang="en-GB"/>
                    </a:p>
                  </a:txBody>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ctr" fontAlgn="ctr"/>
                      <a:r>
                        <a:rPr lang="en-GB" sz="1200" b="0" i="0" u="none" strike="noStrike" dirty="0">
                          <a:solidFill>
                            <a:srgbClr val="000000"/>
                          </a:solidFill>
                          <a:effectLst/>
                          <a:latin typeface="Calibri" panose="020F0502020204030204" pitchFamily="34" charset="0"/>
                        </a:rPr>
                        <a:t>20% to &lt;40%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1</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ctr" fontAlgn="ctr"/>
                      <a:r>
                        <a:rPr lang="en-GB" sz="1200" b="0" i="0" u="none" strike="noStrike" dirty="0">
                          <a:solidFill>
                            <a:srgbClr val="000000"/>
                          </a:solidFill>
                          <a:effectLst/>
                          <a:latin typeface="Calibri" panose="020F0502020204030204" pitchFamily="34" charset="0"/>
                        </a:rPr>
                        <a:t>40% to 60%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2</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r h="204023">
                <a:tc>
                  <a:txBody>
                    <a:bodyPr/>
                    <a:lstStyle/>
                    <a:p>
                      <a:pPr algn="ctr" fontAlgn="ctr"/>
                      <a:r>
                        <a:rPr lang="en-GB" sz="1200" b="0" i="0" u="none" strike="noStrike" dirty="0">
                          <a:solidFill>
                            <a:srgbClr val="000000"/>
                          </a:solidFill>
                          <a:effectLst/>
                          <a:latin typeface="Calibri" panose="020F0502020204030204" pitchFamily="34" charset="0"/>
                        </a:rPr>
                        <a:t>&gt;60%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3</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486947850"/>
                  </a:ext>
                </a:extLst>
              </a:tr>
            </a:tbl>
          </a:graphicData>
        </a:graphic>
      </p:graphicFrame>
      <p:graphicFrame>
        <p:nvGraphicFramePr>
          <p:cNvPr id="6" name="Table 5">
            <a:extLst>
              <a:ext uri="{FF2B5EF4-FFF2-40B4-BE49-F238E27FC236}">
                <a16:creationId xmlns:a16="http://schemas.microsoft.com/office/drawing/2014/main" id="{2C62F526-8A44-4CA1-BB42-812F00E5DB20}"/>
              </a:ext>
            </a:extLst>
          </p:cNvPr>
          <p:cNvGraphicFramePr>
            <a:graphicFrameLocks noGrp="1"/>
          </p:cNvGraphicFramePr>
          <p:nvPr>
            <p:extLst>
              <p:ext uri="{D42A27DB-BD31-4B8C-83A1-F6EECF244321}">
                <p14:modId xmlns:p14="http://schemas.microsoft.com/office/powerpoint/2010/main" val="2845004108"/>
              </p:ext>
            </p:extLst>
          </p:nvPr>
        </p:nvGraphicFramePr>
        <p:xfrm>
          <a:off x="695400" y="2436872"/>
          <a:ext cx="4551207" cy="1280160"/>
        </p:xfrm>
        <a:graphic>
          <a:graphicData uri="http://schemas.openxmlformats.org/drawingml/2006/table">
            <a:tbl>
              <a:tblPr>
                <a:tableStyleId>{5940675A-B579-460E-94D1-54222C63F5DA}</a:tableStyleId>
              </a:tblPr>
              <a:tblGrid>
                <a:gridCol w="2916000">
                  <a:extLst>
                    <a:ext uri="{9D8B030D-6E8A-4147-A177-3AD203B41FA5}">
                      <a16:colId xmlns:a16="http://schemas.microsoft.com/office/drawing/2014/main" val="3679446110"/>
                    </a:ext>
                  </a:extLst>
                </a:gridCol>
                <a:gridCol w="415515">
                  <a:extLst>
                    <a:ext uri="{9D8B030D-6E8A-4147-A177-3AD203B41FA5}">
                      <a16:colId xmlns:a16="http://schemas.microsoft.com/office/drawing/2014/main" val="393296761"/>
                    </a:ext>
                  </a:extLst>
                </a:gridCol>
                <a:gridCol w="488743">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2392031"/>
                    </a:ext>
                  </a:extLst>
                </a:gridCol>
              </a:tblGrid>
              <a:tr h="204023">
                <a:tc gridSpan="2">
                  <a:txBody>
                    <a:bodyPr/>
                    <a:lstStyle/>
                    <a:p>
                      <a:pPr algn="l" fontAlgn="ctr"/>
                      <a:r>
                        <a:rPr lang="en-US" sz="1200" b="1" i="0" u="none" strike="noStrike" dirty="0">
                          <a:solidFill>
                            <a:srgbClr val="000000"/>
                          </a:solidFill>
                          <a:effectLst/>
                          <a:latin typeface="Calibri" panose="020F0502020204030204" pitchFamily="34" charset="0"/>
                        </a:rPr>
                        <a:t>5.1b Quantity of planted species that are native to Southeast Asia region</a:t>
                      </a:r>
                    </a:p>
                  </a:txBody>
                  <a:tcPr marL="45720" marR="45720" anchor="ctr">
                    <a:solidFill>
                      <a:schemeClr val="bg1">
                        <a:lumMod val="85000"/>
                      </a:schemeClr>
                    </a:solidFill>
                  </a:tcPr>
                </a:tc>
                <a:tc hMerge="1">
                  <a:txBody>
                    <a:bodyPr/>
                    <a:lstStyle/>
                    <a:p>
                      <a:endParaRPr lang="en-GB"/>
                    </a:p>
                  </a:txBody>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ctr" fontAlgn="ctr"/>
                      <a:r>
                        <a:rPr lang="en-GB" sz="1200" b="0" i="0" u="none" strike="noStrike" dirty="0">
                          <a:solidFill>
                            <a:srgbClr val="000000"/>
                          </a:solidFill>
                          <a:effectLst/>
                          <a:latin typeface="Calibri" panose="020F0502020204030204" pitchFamily="34" charset="0"/>
                        </a:rPr>
                        <a:t>10 to 30%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1</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ctr" fontAlgn="ctr"/>
                      <a:r>
                        <a:rPr lang="en-GB" sz="1200" b="0" i="0" u="none" strike="noStrike" dirty="0">
                          <a:solidFill>
                            <a:srgbClr val="000000"/>
                          </a:solidFill>
                          <a:effectLst/>
                          <a:latin typeface="Calibri" panose="020F0502020204030204" pitchFamily="34" charset="0"/>
                        </a:rPr>
                        <a:t>&gt;30% to 70%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2</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r h="204023">
                <a:tc>
                  <a:txBody>
                    <a:bodyPr/>
                    <a:lstStyle/>
                    <a:p>
                      <a:pPr algn="ctr" fontAlgn="ctr"/>
                      <a:r>
                        <a:rPr lang="en-GB" sz="1200" b="0" i="0" u="none" strike="noStrike" dirty="0">
                          <a:solidFill>
                            <a:srgbClr val="000000"/>
                          </a:solidFill>
                          <a:effectLst/>
                          <a:latin typeface="Calibri" panose="020F0502020204030204" pitchFamily="34" charset="0"/>
                        </a:rPr>
                        <a:t>&gt;70%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3</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486947850"/>
                  </a:ext>
                </a:extLst>
              </a:tr>
            </a:tbl>
          </a:graphicData>
        </a:graphic>
      </p:graphicFrame>
      <p:graphicFrame>
        <p:nvGraphicFramePr>
          <p:cNvPr id="2" name="Table 1">
            <a:extLst>
              <a:ext uri="{FF2B5EF4-FFF2-40B4-BE49-F238E27FC236}">
                <a16:creationId xmlns:a16="http://schemas.microsoft.com/office/drawing/2014/main" id="{9B742676-DDF8-FEB2-7B6B-A202A2307EF0}"/>
              </a:ext>
            </a:extLst>
          </p:cNvPr>
          <p:cNvGraphicFramePr>
            <a:graphicFrameLocks noGrp="1"/>
          </p:cNvGraphicFramePr>
          <p:nvPr>
            <p:extLst>
              <p:ext uri="{D42A27DB-BD31-4B8C-83A1-F6EECF244321}">
                <p14:modId xmlns:p14="http://schemas.microsoft.com/office/powerpoint/2010/main" val="753294126"/>
              </p:ext>
            </p:extLst>
          </p:nvPr>
        </p:nvGraphicFramePr>
        <p:xfrm>
          <a:off x="702474" y="3744908"/>
          <a:ext cx="4555946" cy="1554480"/>
        </p:xfrm>
        <a:graphic>
          <a:graphicData uri="http://schemas.openxmlformats.org/drawingml/2006/table">
            <a:tbl>
              <a:tblPr>
                <a:tableStyleId>{5940675A-B579-460E-94D1-54222C63F5DA}</a:tableStyleId>
              </a:tblPr>
              <a:tblGrid>
                <a:gridCol w="464503">
                  <a:extLst>
                    <a:ext uri="{9D8B030D-6E8A-4147-A177-3AD203B41FA5}">
                      <a16:colId xmlns:a16="http://schemas.microsoft.com/office/drawing/2014/main" val="3679446110"/>
                    </a:ext>
                  </a:extLst>
                </a:gridCol>
                <a:gridCol w="2592000">
                  <a:extLst>
                    <a:ext uri="{9D8B030D-6E8A-4147-A177-3AD203B41FA5}">
                      <a16:colId xmlns:a16="http://schemas.microsoft.com/office/drawing/2014/main" val="906057068"/>
                    </a:ext>
                  </a:extLst>
                </a:gridCol>
                <a:gridCol w="262018">
                  <a:extLst>
                    <a:ext uri="{9D8B030D-6E8A-4147-A177-3AD203B41FA5}">
                      <a16:colId xmlns:a16="http://schemas.microsoft.com/office/drawing/2014/main" val="393296761"/>
                    </a:ext>
                  </a:extLst>
                </a:gridCol>
                <a:gridCol w="506476">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2392031"/>
                    </a:ext>
                  </a:extLst>
                </a:gridCol>
              </a:tblGrid>
              <a:tr h="204023">
                <a:tc gridSpan="3">
                  <a:txBody>
                    <a:bodyPr/>
                    <a:lstStyle/>
                    <a:p>
                      <a:pPr algn="l" fontAlgn="ctr"/>
                      <a:r>
                        <a:rPr lang="en-US" sz="1200" b="1" i="0" u="none" strike="noStrike" dirty="0">
                          <a:solidFill>
                            <a:srgbClr val="000000"/>
                          </a:solidFill>
                          <a:effectLst/>
                          <a:latin typeface="Calibri" panose="020F0502020204030204" pitchFamily="34" charset="0"/>
                        </a:rPr>
                        <a:t>5.1c Efforts to manage exotic invasive species</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solidFill>
                      <a:schemeClr val="bg1"/>
                    </a:solidFill>
                  </a:tcPr>
                </a:tc>
                <a:tc>
                  <a:txBody>
                    <a:bodyPr/>
                    <a:lstStyle/>
                    <a:p>
                      <a:pPr algn="l" fontAlgn="ctr"/>
                      <a:r>
                        <a:rPr lang="en-US" sz="1200" b="0" i="0" u="none" strike="noStrike" dirty="0">
                          <a:solidFill>
                            <a:srgbClr val="000000"/>
                          </a:solidFill>
                          <a:effectLst/>
                          <a:latin typeface="Calibri" panose="020F0502020204030204" pitchFamily="34" charset="0"/>
                        </a:rPr>
                        <a:t>Demonstrated simple efforts to manage spread of exotic species</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1</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rowSpan="2">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2">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solidFill>
                      <a:schemeClr val="bg1"/>
                    </a:solidFill>
                  </a:tcPr>
                </a:tc>
                <a:tc>
                  <a:txBody>
                    <a:bodyPr/>
                    <a:lstStyle/>
                    <a:p>
                      <a:pPr algn="l" fontAlgn="ctr"/>
                      <a:r>
                        <a:rPr lang="en-US" sz="1200" b="0" i="0" u="none" strike="noStrike" dirty="0">
                          <a:solidFill>
                            <a:srgbClr val="000000"/>
                          </a:solidFill>
                          <a:effectLst/>
                          <a:latin typeface="Calibri" panose="020F0502020204030204" pitchFamily="34" charset="0"/>
                        </a:rPr>
                        <a:t>Demonstrated strong efforts to monitor and document exotic urban biodiversity, conduct impact assessments, and manage spread of exotic species</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2</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bl>
          </a:graphicData>
        </a:graphic>
      </p:graphicFrame>
      <p:sp>
        <p:nvSpPr>
          <p:cNvPr id="4" name="Footer Placeholder 3">
            <a:extLst>
              <a:ext uri="{FF2B5EF4-FFF2-40B4-BE49-F238E27FC236}">
                <a16:creationId xmlns:a16="http://schemas.microsoft.com/office/drawing/2014/main" id="{53BFD8FE-41B2-B317-D3C7-05C5DB539D26}"/>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4923324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3789040"/>
            <a:ext cx="11238084" cy="2337126"/>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38</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5: Biodiversity Conservation</a:t>
            </a:r>
            <a:br>
              <a:rPr lang="en-SG" sz="2800" dirty="0"/>
            </a:br>
            <a:r>
              <a:rPr lang="en-SG" sz="1800" dirty="0"/>
              <a:t>5.2 </a:t>
            </a:r>
            <a:r>
              <a:rPr lang="en-GB" sz="1800" b="1" i="0" u="none" strike="noStrike" dirty="0">
                <a:solidFill>
                  <a:srgbClr val="000000"/>
                </a:solidFill>
                <a:effectLst/>
                <a:latin typeface="Calibri" panose="020F0502020204030204" pitchFamily="34" charset="0"/>
              </a:rPr>
              <a:t>Tree Retention</a:t>
            </a:r>
            <a:endParaRPr lang="en-SG" sz="2800" dirty="0"/>
          </a:p>
        </p:txBody>
      </p:sp>
      <p:graphicFrame>
        <p:nvGraphicFramePr>
          <p:cNvPr id="7" name="Table 6">
            <a:extLst>
              <a:ext uri="{FF2B5EF4-FFF2-40B4-BE49-F238E27FC236}">
                <a16:creationId xmlns:a16="http://schemas.microsoft.com/office/drawing/2014/main" id="{2BEBBEA7-2FB0-4659-86E3-793B72654F01}"/>
              </a:ext>
            </a:extLst>
          </p:cNvPr>
          <p:cNvGraphicFramePr>
            <a:graphicFrameLocks noGrp="1"/>
          </p:cNvGraphicFramePr>
          <p:nvPr>
            <p:extLst>
              <p:ext uri="{D42A27DB-BD31-4B8C-83A1-F6EECF244321}">
                <p14:modId xmlns:p14="http://schemas.microsoft.com/office/powerpoint/2010/main" val="236691842"/>
              </p:ext>
            </p:extLst>
          </p:nvPr>
        </p:nvGraphicFramePr>
        <p:xfrm>
          <a:off x="695400" y="1192853"/>
          <a:ext cx="5938081" cy="1188720"/>
        </p:xfrm>
        <a:graphic>
          <a:graphicData uri="http://schemas.openxmlformats.org/drawingml/2006/table">
            <a:tbl>
              <a:tblPr>
                <a:tableStyleId>{5940675A-B579-460E-94D1-54222C63F5DA}</a:tableStyleId>
              </a:tblPr>
              <a:tblGrid>
                <a:gridCol w="464503">
                  <a:extLst>
                    <a:ext uri="{9D8B030D-6E8A-4147-A177-3AD203B41FA5}">
                      <a16:colId xmlns:a16="http://schemas.microsoft.com/office/drawing/2014/main" val="3679446110"/>
                    </a:ext>
                  </a:extLst>
                </a:gridCol>
                <a:gridCol w="4032000">
                  <a:extLst>
                    <a:ext uri="{9D8B030D-6E8A-4147-A177-3AD203B41FA5}">
                      <a16:colId xmlns:a16="http://schemas.microsoft.com/office/drawing/2014/main" val="1997909151"/>
                    </a:ext>
                  </a:extLst>
                </a:gridCol>
                <a:gridCol w="204153">
                  <a:extLst>
                    <a:ext uri="{9D8B030D-6E8A-4147-A177-3AD203B41FA5}">
                      <a16:colId xmlns:a16="http://schemas.microsoft.com/office/drawing/2014/main" val="393296761"/>
                    </a:ext>
                  </a:extLst>
                </a:gridCol>
                <a:gridCol w="506476">
                  <a:extLst>
                    <a:ext uri="{9D8B030D-6E8A-4147-A177-3AD203B41FA5}">
                      <a16:colId xmlns:a16="http://schemas.microsoft.com/office/drawing/2014/main" val="3697783855"/>
                    </a:ext>
                  </a:extLst>
                </a:gridCol>
                <a:gridCol w="730949">
                  <a:extLst>
                    <a:ext uri="{9D8B030D-6E8A-4147-A177-3AD203B41FA5}">
                      <a16:colId xmlns:a16="http://schemas.microsoft.com/office/drawing/2014/main" val="879794027"/>
                    </a:ext>
                  </a:extLst>
                </a:gridCol>
              </a:tblGrid>
              <a:tr h="0">
                <a:tc gridSpan="3">
                  <a:txBody>
                    <a:bodyPr/>
                    <a:lstStyle/>
                    <a:p>
                      <a:pPr algn="l" fontAlgn="ctr"/>
                      <a:r>
                        <a:rPr lang="en-US" sz="1200" b="1" i="0" u="none" strike="noStrike" dirty="0">
                          <a:solidFill>
                            <a:srgbClr val="000000"/>
                          </a:solidFill>
                          <a:effectLst/>
                          <a:latin typeface="Calibri" panose="020F0502020204030204" pitchFamily="34" charset="0"/>
                        </a:rPr>
                        <a:t>5.2a Trees inventory</a:t>
                      </a:r>
                    </a:p>
                  </a:txBody>
                  <a:tcPr marL="45720" marR="45720" anchor="ctr">
                    <a:solidFill>
                      <a:schemeClr val="bg1">
                        <a:lumMod val="85000"/>
                      </a:schemeClr>
                    </a:solidFill>
                  </a:tcPr>
                </a:tc>
                <a:tc hMerge="1">
                  <a:txBody>
                    <a:bodyPr/>
                    <a:lstStyle/>
                    <a:p>
                      <a:endParaRPr lang="en-GB"/>
                    </a:p>
                  </a:txBody>
                  <a:tcPr/>
                </a:tc>
                <a:tc hMerge="1">
                  <a:txBody>
                    <a:bodyPr/>
                    <a:lstStyle/>
                    <a:p>
                      <a:endParaRPr lang="en-GB" dirty="0"/>
                    </a:p>
                  </a:txBody>
                  <a:tcPr>
                    <a:solidFill>
                      <a:schemeClr val="bg1">
                        <a:lumMod val="85000"/>
                      </a:schemeClr>
                    </a:solidFill>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0">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solidFill>
                      <a:schemeClr val="bg1"/>
                    </a:solidFill>
                  </a:tcPr>
                </a:tc>
                <a:tc>
                  <a:txBody>
                    <a:bodyPr/>
                    <a:lstStyle/>
                    <a:p>
                      <a:pPr algn="l" fontAlgn="ctr"/>
                      <a:r>
                        <a:rPr lang="en-US" sz="1200" b="0" i="0" u="none" strike="noStrike" dirty="0">
                          <a:solidFill>
                            <a:srgbClr val="000000"/>
                          </a:solidFill>
                          <a:effectLst/>
                          <a:latin typeface="Calibri" panose="020F0502020204030204" pitchFamily="34" charset="0"/>
                        </a:rPr>
                        <a:t>Provided simple list of trees</a:t>
                      </a:r>
                    </a:p>
                  </a:txBody>
                  <a:tcPr marL="45720" marR="45720" anchor="ctr">
                    <a:solidFill>
                      <a:schemeClr val="bg1"/>
                    </a:solid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solidFill>
                      <a:schemeClr val="bg1"/>
                    </a:solidFill>
                  </a:tcPr>
                </a:tc>
                <a:tc rowSpan="2">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2">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0">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solidFill>
                      <a:schemeClr val="bg1"/>
                    </a:solidFill>
                  </a:tcPr>
                </a:tc>
                <a:tc>
                  <a:txBody>
                    <a:bodyPr/>
                    <a:lstStyle/>
                    <a:p>
                      <a:pPr algn="l" fontAlgn="ctr"/>
                      <a:r>
                        <a:rPr lang="en-US" sz="1200" b="0" i="0" u="none" strike="noStrike" dirty="0">
                          <a:solidFill>
                            <a:srgbClr val="000000"/>
                          </a:solidFill>
                          <a:effectLst/>
                          <a:latin typeface="Calibri" panose="020F0502020204030204" pitchFamily="34" charset="0"/>
                        </a:rPr>
                        <a:t>Provided comprehensive list of tree flora species, quantity and provenance, with assessment of trees retained and removed with reasons for measures applied</a:t>
                      </a:r>
                    </a:p>
                  </a:txBody>
                  <a:tcPr marL="45720" marR="45720" anchor="ctr">
                    <a:solidFill>
                      <a:schemeClr val="bg1"/>
                    </a:solid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85208153"/>
                  </a:ext>
                </a:extLst>
              </a:tr>
            </a:tbl>
          </a:graphicData>
        </a:graphic>
      </p:graphicFrame>
      <p:graphicFrame>
        <p:nvGraphicFramePr>
          <p:cNvPr id="9" name="Table 8">
            <a:extLst>
              <a:ext uri="{FF2B5EF4-FFF2-40B4-BE49-F238E27FC236}">
                <a16:creationId xmlns:a16="http://schemas.microsoft.com/office/drawing/2014/main" id="{B5D9FB7A-C0CB-4743-8AE6-0D23FDF6D178}"/>
              </a:ext>
            </a:extLst>
          </p:cNvPr>
          <p:cNvGraphicFramePr>
            <a:graphicFrameLocks noGrp="1"/>
          </p:cNvGraphicFramePr>
          <p:nvPr>
            <p:extLst>
              <p:ext uri="{D42A27DB-BD31-4B8C-83A1-F6EECF244321}">
                <p14:modId xmlns:p14="http://schemas.microsoft.com/office/powerpoint/2010/main" val="150766466"/>
              </p:ext>
            </p:extLst>
          </p:nvPr>
        </p:nvGraphicFramePr>
        <p:xfrm>
          <a:off x="695400" y="2379385"/>
          <a:ext cx="5931702" cy="1097280"/>
        </p:xfrm>
        <a:graphic>
          <a:graphicData uri="http://schemas.openxmlformats.org/drawingml/2006/table">
            <a:tbl>
              <a:tblPr>
                <a:tableStyleId>{5940675A-B579-460E-94D1-54222C63F5DA}</a:tableStyleId>
              </a:tblPr>
              <a:tblGrid>
                <a:gridCol w="4464496">
                  <a:extLst>
                    <a:ext uri="{9D8B030D-6E8A-4147-A177-3AD203B41FA5}">
                      <a16:colId xmlns:a16="http://schemas.microsoft.com/office/drawing/2014/main" val="3679446110"/>
                    </a:ext>
                  </a:extLst>
                </a:gridCol>
                <a:gridCol w="219322">
                  <a:extLst>
                    <a:ext uri="{9D8B030D-6E8A-4147-A177-3AD203B41FA5}">
                      <a16:colId xmlns:a16="http://schemas.microsoft.com/office/drawing/2014/main" val="393296761"/>
                    </a:ext>
                  </a:extLst>
                </a:gridCol>
                <a:gridCol w="516935">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208662015"/>
                    </a:ext>
                  </a:extLst>
                </a:gridCol>
              </a:tblGrid>
              <a:tr h="204023">
                <a:tc gridSpan="2">
                  <a:txBody>
                    <a:bodyPr/>
                    <a:lstStyle/>
                    <a:p>
                      <a:pPr algn="l" fontAlgn="ctr"/>
                      <a:r>
                        <a:rPr lang="en-US" sz="1200" b="1" i="0" u="none" strike="noStrike" dirty="0">
                          <a:solidFill>
                            <a:srgbClr val="000000"/>
                          </a:solidFill>
                          <a:effectLst/>
                          <a:latin typeface="Calibri" panose="020F0502020204030204" pitchFamily="34" charset="0"/>
                        </a:rPr>
                        <a:t>5.2b Percentage of retained existing mature trees </a:t>
                      </a:r>
                    </a:p>
                  </a:txBody>
                  <a:tcPr marL="45720" marR="45720" anchor="ctr">
                    <a:solidFill>
                      <a:schemeClr val="bg1">
                        <a:lumMod val="85000"/>
                      </a:schemeClr>
                    </a:solidFill>
                  </a:tcPr>
                </a:tc>
                <a:tc hMerge="1">
                  <a:txBody>
                    <a:bodyPr/>
                    <a:lstStyle/>
                    <a:p>
                      <a:endParaRPr lang="en-GB"/>
                    </a:p>
                  </a:txBody>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ctr" fontAlgn="ctr"/>
                      <a:r>
                        <a:rPr lang="en-GB" sz="1200" b="0" i="0" u="none" strike="noStrike" dirty="0">
                          <a:solidFill>
                            <a:srgbClr val="000000"/>
                          </a:solidFill>
                          <a:effectLst/>
                          <a:latin typeface="Calibri" panose="020F0502020204030204" pitchFamily="34" charset="0"/>
                        </a:rPr>
                        <a:t>&gt;10% to 20%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1</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ctr" fontAlgn="ctr"/>
                      <a:r>
                        <a:rPr lang="en-GB" sz="1200" b="0" i="0" u="none" strike="noStrike" dirty="0">
                          <a:solidFill>
                            <a:srgbClr val="000000"/>
                          </a:solidFill>
                          <a:effectLst/>
                          <a:latin typeface="Calibri" panose="020F0502020204030204" pitchFamily="34" charset="0"/>
                        </a:rPr>
                        <a:t>30% to &lt;60%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2</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r h="204023">
                <a:tc>
                  <a:txBody>
                    <a:bodyPr/>
                    <a:lstStyle/>
                    <a:p>
                      <a:pPr algn="ctr" fontAlgn="ctr"/>
                      <a:r>
                        <a:rPr lang="en-GB" sz="1200" b="0" i="0" u="none" strike="noStrike" dirty="0">
                          <a:solidFill>
                            <a:srgbClr val="000000"/>
                          </a:solidFill>
                          <a:effectLst/>
                          <a:latin typeface="Calibri" panose="020F0502020204030204" pitchFamily="34" charset="0"/>
                        </a:rPr>
                        <a:t>&gt; 60%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3</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1B9C0E8A-E4B9-7811-3981-E2391AC8A8F6}"/>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28797389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636912"/>
            <a:ext cx="11238084" cy="3489254"/>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39</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5: Biodiversity Conservation</a:t>
            </a:r>
            <a:br>
              <a:rPr lang="en-SG" sz="2800" dirty="0"/>
            </a:br>
            <a:r>
              <a:rPr lang="en-SG" sz="1800" dirty="0"/>
              <a:t>5.2 </a:t>
            </a:r>
            <a:r>
              <a:rPr lang="en-GB" sz="1800" b="1" i="0" u="none" strike="noStrike" dirty="0">
                <a:solidFill>
                  <a:srgbClr val="000000"/>
                </a:solidFill>
                <a:effectLst/>
                <a:latin typeface="Calibri" panose="020F0502020204030204" pitchFamily="34" charset="0"/>
              </a:rPr>
              <a:t>Tree Retention</a:t>
            </a:r>
            <a:endParaRPr lang="en-SG" sz="2800" dirty="0"/>
          </a:p>
        </p:txBody>
      </p:sp>
      <p:graphicFrame>
        <p:nvGraphicFramePr>
          <p:cNvPr id="11" name="Table 10">
            <a:extLst>
              <a:ext uri="{FF2B5EF4-FFF2-40B4-BE49-F238E27FC236}">
                <a16:creationId xmlns:a16="http://schemas.microsoft.com/office/drawing/2014/main" id="{179226BD-E541-47D2-8105-F4755DD837CB}"/>
              </a:ext>
            </a:extLst>
          </p:cNvPr>
          <p:cNvGraphicFramePr>
            <a:graphicFrameLocks noGrp="1"/>
          </p:cNvGraphicFramePr>
          <p:nvPr>
            <p:extLst>
              <p:ext uri="{D42A27DB-BD31-4B8C-83A1-F6EECF244321}">
                <p14:modId xmlns:p14="http://schemas.microsoft.com/office/powerpoint/2010/main" val="2555582380"/>
              </p:ext>
            </p:extLst>
          </p:nvPr>
        </p:nvGraphicFramePr>
        <p:xfrm>
          <a:off x="695400" y="1192853"/>
          <a:ext cx="5590478" cy="822960"/>
        </p:xfrm>
        <a:graphic>
          <a:graphicData uri="http://schemas.openxmlformats.org/drawingml/2006/table">
            <a:tbl>
              <a:tblPr>
                <a:tableStyleId>{5940675A-B579-460E-94D1-54222C63F5DA}</a:tableStyleId>
              </a:tblPr>
              <a:tblGrid>
                <a:gridCol w="464503">
                  <a:extLst>
                    <a:ext uri="{9D8B030D-6E8A-4147-A177-3AD203B41FA5}">
                      <a16:colId xmlns:a16="http://schemas.microsoft.com/office/drawing/2014/main" val="3679446110"/>
                    </a:ext>
                  </a:extLst>
                </a:gridCol>
                <a:gridCol w="3688017">
                  <a:extLst>
                    <a:ext uri="{9D8B030D-6E8A-4147-A177-3AD203B41FA5}">
                      <a16:colId xmlns:a16="http://schemas.microsoft.com/office/drawing/2014/main" val="1452562166"/>
                    </a:ext>
                  </a:extLst>
                </a:gridCol>
                <a:gridCol w="190926">
                  <a:extLst>
                    <a:ext uri="{9D8B030D-6E8A-4147-A177-3AD203B41FA5}">
                      <a16:colId xmlns:a16="http://schemas.microsoft.com/office/drawing/2014/main" val="4108943563"/>
                    </a:ext>
                  </a:extLst>
                </a:gridCol>
                <a:gridCol w="516083">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103119626"/>
                    </a:ext>
                  </a:extLst>
                </a:gridCol>
              </a:tblGrid>
              <a:tr h="204023">
                <a:tc gridSpan="3">
                  <a:txBody>
                    <a:bodyPr/>
                    <a:lstStyle/>
                    <a:p>
                      <a:pPr algn="l" fontAlgn="ctr"/>
                      <a:r>
                        <a:rPr lang="en-US" sz="1200" b="1" i="0" u="none" strike="noStrike" dirty="0">
                          <a:solidFill>
                            <a:srgbClr val="000000"/>
                          </a:solidFill>
                          <a:effectLst/>
                          <a:latin typeface="+mn-lt"/>
                        </a:rPr>
                        <a:t>5.2c Quality and design incorporation of mature or existing trees</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Simple incorporation of retained trees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Trees retained are healthy, incorporated with good design</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D8A68AA4-8B52-AE2B-CD36-D8AFFB7CAD6A}"/>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3285536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AFEED0E-723E-4295-9636-77948C88A6C6}"/>
              </a:ext>
            </a:extLst>
          </p:cNvPr>
          <p:cNvSpPr>
            <a:spLocks noGrp="1"/>
          </p:cNvSpPr>
          <p:nvPr>
            <p:ph idx="1"/>
          </p:nvPr>
        </p:nvSpPr>
        <p:spPr>
          <a:xfrm>
            <a:off x="609600" y="3429000"/>
            <a:ext cx="11323884" cy="2697165"/>
          </a:xfrm>
        </p:spPr>
        <p:txBody>
          <a:bodyPr>
            <a:normAutofit/>
          </a:bodyPr>
          <a:lstStyle/>
          <a:p>
            <a:r>
              <a:rPr lang="en-SG" sz="2000" i="1" dirty="0"/>
              <a:t>Please include explanations, photos, documentation, statistics, etc. to support self-assessed score for each criteria</a:t>
            </a:r>
          </a:p>
          <a:p>
            <a:r>
              <a:rPr lang="en-SG" sz="2000" i="1" dirty="0"/>
              <a:t>For documents that are not convenient for including in presentation, please send the separate files</a:t>
            </a:r>
          </a:p>
          <a:p>
            <a:r>
              <a:rPr lang="en-SG" sz="2000" i="1" dirty="0"/>
              <a:t>You may send additional supporting documents separately, too</a:t>
            </a:r>
          </a:p>
          <a:p>
            <a:r>
              <a:rPr lang="en-SG" sz="2000" i="1" dirty="0"/>
              <a:t>For criteria that you deem to be not applicable, please also state reasons why</a:t>
            </a:r>
            <a:endParaRPr lang="en-GB" sz="2000" i="1" dirty="0"/>
          </a:p>
        </p:txBody>
      </p:sp>
      <p:sp>
        <p:nvSpPr>
          <p:cNvPr id="4" name="Slide Number Placeholder 3">
            <a:extLst>
              <a:ext uri="{FF2B5EF4-FFF2-40B4-BE49-F238E27FC236}">
                <a16:creationId xmlns:a16="http://schemas.microsoft.com/office/drawing/2014/main" id="{3E4E6A71-D3A0-461C-B85D-90246F55F1F3}"/>
              </a:ext>
            </a:extLst>
          </p:cNvPr>
          <p:cNvSpPr>
            <a:spLocks noGrp="1"/>
          </p:cNvSpPr>
          <p:nvPr>
            <p:ph type="sldNum" sz="quarter" idx="12"/>
          </p:nvPr>
        </p:nvSpPr>
        <p:spPr/>
        <p:txBody>
          <a:bodyPr/>
          <a:lstStyle/>
          <a:p>
            <a:fld id="{E5C8A926-C928-45A2-9802-20D0E491F10B}" type="slidenum">
              <a:rPr lang="en-GB" smtClean="0"/>
              <a:pPr/>
              <a:t>4</a:t>
            </a:fld>
            <a:endParaRPr lang="en-GB" dirty="0"/>
          </a:p>
        </p:txBody>
      </p:sp>
      <p:sp>
        <p:nvSpPr>
          <p:cNvPr id="3" name="Title 2">
            <a:extLst>
              <a:ext uri="{FF2B5EF4-FFF2-40B4-BE49-F238E27FC236}">
                <a16:creationId xmlns:a16="http://schemas.microsoft.com/office/drawing/2014/main" id="{8B788473-6AFA-44C0-9DF3-5CAE26908A21}"/>
              </a:ext>
            </a:extLst>
          </p:cNvPr>
          <p:cNvSpPr>
            <a:spLocks noGrp="1"/>
          </p:cNvSpPr>
          <p:nvPr>
            <p:ph type="title"/>
          </p:nvPr>
        </p:nvSpPr>
        <p:spPr/>
        <p:txBody>
          <a:bodyPr>
            <a:normAutofit/>
          </a:bodyPr>
          <a:lstStyle/>
          <a:p>
            <a:r>
              <a:rPr lang="en-SG" sz="2800" dirty="0"/>
              <a:t>Part 1: Design &amp; Landscape</a:t>
            </a:r>
            <a:br>
              <a:rPr lang="en-SG" sz="2800" dirty="0"/>
            </a:br>
            <a:r>
              <a:rPr lang="en-SG" sz="2000" dirty="0"/>
              <a:t>1.1 Overall Landscape Concept</a:t>
            </a:r>
          </a:p>
        </p:txBody>
      </p:sp>
      <p:graphicFrame>
        <p:nvGraphicFramePr>
          <p:cNvPr id="6" name="Table 5">
            <a:extLst>
              <a:ext uri="{FF2B5EF4-FFF2-40B4-BE49-F238E27FC236}">
                <a16:creationId xmlns:a16="http://schemas.microsoft.com/office/drawing/2014/main" id="{8F11A037-5FA9-45EF-A23F-031022037DED}"/>
              </a:ext>
            </a:extLst>
          </p:cNvPr>
          <p:cNvGraphicFramePr>
            <a:graphicFrameLocks noGrp="1"/>
          </p:cNvGraphicFramePr>
          <p:nvPr>
            <p:extLst>
              <p:ext uri="{D42A27DB-BD31-4B8C-83A1-F6EECF244321}">
                <p14:modId xmlns:p14="http://schemas.microsoft.com/office/powerpoint/2010/main" val="1983491618"/>
              </p:ext>
            </p:extLst>
          </p:nvPr>
        </p:nvGraphicFramePr>
        <p:xfrm>
          <a:off x="695400" y="1196752"/>
          <a:ext cx="7313020" cy="2011680"/>
        </p:xfrm>
        <a:graphic>
          <a:graphicData uri="http://schemas.openxmlformats.org/drawingml/2006/table">
            <a:tbl>
              <a:tblPr>
                <a:tableStyleId>{5940675A-B579-460E-94D1-54222C63F5DA}</a:tableStyleId>
              </a:tblPr>
              <a:tblGrid>
                <a:gridCol w="838914">
                  <a:extLst>
                    <a:ext uri="{9D8B030D-6E8A-4147-A177-3AD203B41FA5}">
                      <a16:colId xmlns:a16="http://schemas.microsoft.com/office/drawing/2014/main" val="3679446110"/>
                    </a:ext>
                  </a:extLst>
                </a:gridCol>
                <a:gridCol w="5040000">
                  <a:extLst>
                    <a:ext uri="{9D8B030D-6E8A-4147-A177-3AD203B41FA5}">
                      <a16:colId xmlns:a16="http://schemas.microsoft.com/office/drawing/2014/main" val="1452562166"/>
                    </a:ext>
                  </a:extLst>
                </a:gridCol>
                <a:gridCol w="189886">
                  <a:extLst>
                    <a:ext uri="{9D8B030D-6E8A-4147-A177-3AD203B41FA5}">
                      <a16:colId xmlns:a16="http://schemas.microsoft.com/office/drawing/2014/main" val="4108943563"/>
                    </a:ext>
                  </a:extLst>
                </a:gridCol>
                <a:gridCol w="51327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3683710445"/>
                    </a:ext>
                  </a:extLst>
                </a:gridCol>
              </a:tblGrid>
              <a:tr h="204023">
                <a:tc gridSpan="3">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SG" sz="1200" b="1" u="none" strike="noStrike" dirty="0">
                          <a:effectLst/>
                        </a:rPr>
                        <a:t>1.1a  </a:t>
                      </a:r>
                      <a:r>
                        <a:rPr lang="en-US" sz="1200" b="1" u="none" strike="noStrike" dirty="0">
                          <a:effectLst/>
                        </a:rPr>
                        <a:t>Consideration for existing features</a:t>
                      </a:r>
                      <a:endParaRPr lang="en-SG"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tc hMerge="1">
                  <a:txBody>
                    <a:bodyPr/>
                    <a:lstStyle/>
                    <a:p>
                      <a:pPr algn="l" fontAlgn="ctr"/>
                      <a:endParaRPr lang="en-US" sz="1200" b="0" i="0" u="none" strike="noStrike" dirty="0">
                        <a:solidFill>
                          <a:srgbClr val="000000"/>
                        </a:solidFill>
                        <a:effectLst/>
                        <a:latin typeface="Calibri" panose="020F0502020204030204" pitchFamily="34" charset="0"/>
                      </a:endParaRPr>
                    </a:p>
                  </a:txBody>
                  <a:tcPr anchor="ctr"/>
                </a:tc>
                <a:tc hMerge="1">
                  <a:txBody>
                    <a:bodyPr/>
                    <a:lstStyle/>
                    <a:p>
                      <a:pPr algn="ctr" fontAlgn="ctr"/>
                      <a:endParaRPr lang="en-SG" sz="1200" b="0" i="0" u="none" strike="noStrike" dirty="0">
                        <a:solidFill>
                          <a:srgbClr val="000000"/>
                        </a:solidFill>
                        <a:effectLst/>
                        <a:latin typeface="Calibri" panose="020F0502020204030204" pitchFamily="34" charset="0"/>
                      </a:endParaRPr>
                    </a:p>
                  </a:txBody>
                  <a:tcPr anchor="ctr"/>
                </a:tc>
                <a:tc>
                  <a:txBody>
                    <a:bodyPr/>
                    <a:lstStyle/>
                    <a:p>
                      <a:pPr algn="ctr" fontAlgn="ctr"/>
                      <a:r>
                        <a:rPr lang="en-US" sz="1200" b="1" i="0" u="none" strike="noStrike" dirty="0">
                          <a:solidFill>
                            <a:srgbClr val="000000"/>
                          </a:solidFill>
                          <a:effectLst/>
                          <a:latin typeface="Calibri" panose="020F0502020204030204" pitchFamily="34" charset="0"/>
                        </a:rPr>
                        <a:t>Score</a:t>
                      </a:r>
                      <a:endParaRPr lang="en-SG"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tc>
                  <a:txBody>
                    <a:bodyPr/>
                    <a:lstStyle/>
                    <a:p>
                      <a:pPr algn="ctr" fontAlgn="ctr"/>
                      <a:r>
                        <a:rPr lang="en-SG" sz="1200" b="1" i="0" u="none" strike="noStrike" dirty="0">
                          <a:solidFill>
                            <a:srgbClr val="000000"/>
                          </a:solidFill>
                          <a:effectLst/>
                          <a:latin typeface="Calibri" panose="020F0502020204030204" pitchFamily="34" charset="0"/>
                        </a:rPr>
                        <a:t>Assessors</a:t>
                      </a: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SG" sz="1200" b="0" i="0" u="none" strike="noStrike" dirty="0">
                          <a:solidFill>
                            <a:srgbClr val="000000"/>
                          </a:solidFill>
                          <a:effectLst/>
                          <a:latin typeface="Calibri" panose="020F0502020204030204" pitchFamily="34" charset="0"/>
                        </a:rPr>
                        <a:t>Fair</a:t>
                      </a:r>
                    </a:p>
                  </a:txBody>
                  <a:tcPr marL="45720" marR="45720" anchor="ctr"/>
                </a:tc>
                <a:tc>
                  <a:txBody>
                    <a:bodyPr/>
                    <a:lstStyle/>
                    <a:p>
                      <a:pPr algn="l" fontAlgn="ctr"/>
                      <a:r>
                        <a:rPr lang="en-US" sz="1200" b="0" i="0" u="none" strike="noStrike" dirty="0">
                          <a:solidFill>
                            <a:srgbClr val="000000"/>
                          </a:solidFill>
                          <a:effectLst/>
                          <a:latin typeface="Calibri" panose="020F0502020204030204" pitchFamily="34" charset="0"/>
                        </a:rPr>
                        <a:t>Identified existing features e.g. baseline map</a:t>
                      </a:r>
                    </a:p>
                  </a:txBody>
                  <a:tcPr marL="45720" marR="45720" anchor="ctr"/>
                </a:tc>
                <a:tc>
                  <a:txBody>
                    <a:bodyPr/>
                    <a:lstStyle/>
                    <a:p>
                      <a:pPr algn="ctr" fontAlgn="ctr"/>
                      <a:r>
                        <a:rPr lang="en-US" sz="1200" b="0" i="0" u="none" strike="noStrike" dirty="0">
                          <a:solidFill>
                            <a:srgbClr val="000000"/>
                          </a:solidFill>
                          <a:effectLst/>
                          <a:latin typeface="Calibri" panose="020F0502020204030204" pitchFamily="34" charset="0"/>
                        </a:rPr>
                        <a:t>1</a:t>
                      </a:r>
                      <a:endParaRPr lang="en-SG" sz="1200" b="0" i="0" u="none" strike="noStrike" dirty="0">
                        <a:solidFill>
                          <a:srgbClr val="000000"/>
                        </a:solidFill>
                        <a:effectLst/>
                        <a:latin typeface="Calibri" panose="020F0502020204030204" pitchFamily="34" charset="0"/>
                      </a:endParaRPr>
                    </a:p>
                  </a:txBody>
                  <a:tcPr marL="45720" marR="45720" anchor="ctr"/>
                </a:tc>
                <a:tc rowSpan="5">
                  <a:txBody>
                    <a:bodyPr/>
                    <a:lstStyle/>
                    <a:p>
                      <a:pPr algn="ctr" fontAlgn="ctr"/>
                      <a:endParaRPr lang="en-SG" sz="1200" b="0"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5">
                  <a:txBody>
                    <a:bodyPr/>
                    <a:lstStyle/>
                    <a:p>
                      <a:pPr algn="ctr" fontAlgn="ctr"/>
                      <a:endParaRPr lang="en-SG" sz="1200" b="0"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SG" sz="1200" b="0" i="0" u="none" strike="noStrike" dirty="0">
                          <a:solidFill>
                            <a:srgbClr val="000000"/>
                          </a:solidFill>
                          <a:effectLst/>
                          <a:latin typeface="Calibri" panose="020F0502020204030204" pitchFamily="34" charset="0"/>
                        </a:rPr>
                        <a:t>Fairly Good</a:t>
                      </a:r>
                    </a:p>
                  </a:txBody>
                  <a:tcPr marL="45720" marR="45720" anchor="ctr"/>
                </a:tc>
                <a:tc>
                  <a:txBody>
                    <a:bodyPr/>
                    <a:lstStyle/>
                    <a:p>
                      <a:pPr algn="l" fontAlgn="ctr"/>
                      <a:r>
                        <a:rPr lang="en-US" sz="1200" b="0" i="0" u="none" strike="noStrike" dirty="0">
                          <a:solidFill>
                            <a:srgbClr val="000000"/>
                          </a:solidFill>
                          <a:effectLst/>
                          <a:latin typeface="Calibri" panose="020F0502020204030204" pitchFamily="34" charset="0"/>
                        </a:rPr>
                        <a:t>Retained some existing features or characteristics in overall design</a:t>
                      </a:r>
                    </a:p>
                  </a:txBody>
                  <a:tcPr marL="45720" marR="45720" anchor="ctr"/>
                </a:tc>
                <a:tc>
                  <a:txBody>
                    <a:bodyPr/>
                    <a:lstStyle/>
                    <a:p>
                      <a:pPr algn="ctr" fontAlgn="ctr"/>
                      <a:r>
                        <a:rPr lang="en-US" sz="1200" b="0" i="0" u="none" strike="noStrike" dirty="0">
                          <a:solidFill>
                            <a:srgbClr val="000000"/>
                          </a:solidFill>
                          <a:effectLst/>
                          <a:latin typeface="Calibri" panose="020F0502020204030204" pitchFamily="34" charset="0"/>
                        </a:rPr>
                        <a:t>2</a:t>
                      </a:r>
                      <a:endParaRPr lang="en-SG" sz="1200" b="0" i="0" u="none" strike="noStrike" dirty="0">
                        <a:solidFill>
                          <a:srgbClr val="000000"/>
                        </a:solidFill>
                        <a:effectLst/>
                        <a:latin typeface="Calibri" panose="020F0502020204030204" pitchFamily="34" charset="0"/>
                      </a:endParaRPr>
                    </a:p>
                  </a:txBody>
                  <a:tcPr marL="45720" marR="45720" anchor="ct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3741628952"/>
                  </a:ext>
                </a:extLst>
              </a:tr>
              <a:tr h="204023">
                <a:tc>
                  <a:txBody>
                    <a:bodyPr/>
                    <a:lstStyle/>
                    <a:p>
                      <a:pPr algn="l" fontAlgn="ctr"/>
                      <a:r>
                        <a:rPr lang="en-SG" sz="1200" b="0" i="0" u="none" strike="noStrike" dirty="0">
                          <a:solidFill>
                            <a:srgbClr val="000000"/>
                          </a:solidFill>
                          <a:effectLst/>
                          <a:latin typeface="Calibri" panose="020F0502020204030204" pitchFamily="34" charset="0"/>
                        </a:rPr>
                        <a:t>Good</a:t>
                      </a:r>
                    </a:p>
                  </a:txBody>
                  <a:tcPr marL="45720" marR="45720" anchor="ctr"/>
                </a:tc>
                <a:tc>
                  <a:txBody>
                    <a:bodyPr/>
                    <a:lstStyle/>
                    <a:p>
                      <a:pPr algn="l" fontAlgn="ctr"/>
                      <a:r>
                        <a:rPr lang="en-US" sz="1200" b="0" i="0" u="none" strike="noStrike" dirty="0">
                          <a:solidFill>
                            <a:srgbClr val="000000"/>
                          </a:solidFill>
                          <a:effectLst/>
                          <a:latin typeface="Calibri" panose="020F0502020204030204" pitchFamily="34" charset="0"/>
                        </a:rPr>
                        <a:t>Integrated existing features in overall design to achieve purposeful objectives</a:t>
                      </a:r>
                    </a:p>
                  </a:txBody>
                  <a:tcPr marL="45720" marR="45720" anchor="ctr">
                    <a:noFill/>
                  </a:tcPr>
                </a:tc>
                <a:tc>
                  <a:txBody>
                    <a:bodyPr/>
                    <a:lstStyle/>
                    <a:p>
                      <a:pPr algn="ctr" fontAlgn="ctr"/>
                      <a:r>
                        <a:rPr lang="en-US" sz="1200" b="0" i="0" u="none" strike="noStrike" dirty="0">
                          <a:solidFill>
                            <a:srgbClr val="000000"/>
                          </a:solidFill>
                          <a:effectLst/>
                          <a:latin typeface="Calibri" panose="020F0502020204030204" pitchFamily="34" charset="0"/>
                        </a:rPr>
                        <a:t>3</a:t>
                      </a:r>
                      <a:endParaRPr lang="en-SG" sz="1200" b="0" i="0" u="none" strike="noStrike" dirty="0">
                        <a:solidFill>
                          <a:srgbClr val="000000"/>
                        </a:solidFill>
                        <a:effectLst/>
                        <a:latin typeface="Calibri" panose="020F0502020204030204" pitchFamily="34" charset="0"/>
                      </a:endParaRPr>
                    </a:p>
                  </a:txBody>
                  <a:tcPr marL="45720" marR="45720" anchor="ct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r h="204023">
                <a:tc>
                  <a:txBody>
                    <a:bodyPr/>
                    <a:lstStyle/>
                    <a:p>
                      <a:pPr algn="l" fontAlgn="ctr"/>
                      <a:r>
                        <a:rPr lang="en-SG" sz="1200" b="0" i="0" u="none" strike="noStrike" dirty="0">
                          <a:solidFill>
                            <a:srgbClr val="000000"/>
                          </a:solidFill>
                          <a:effectLst/>
                          <a:latin typeface="Calibri" panose="020F0502020204030204" pitchFamily="34" charset="0"/>
                        </a:rPr>
                        <a:t>Very 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Leveraged on and integrated existing features in overall design and with surrounding areas to achieve purposeful objectives</a:t>
                      </a:r>
                    </a:p>
                  </a:txBody>
                  <a:tcPr marL="45720" marR="45720" anchor="ctr">
                    <a:noFill/>
                  </a:tcPr>
                </a:tc>
                <a:tc>
                  <a:txBody>
                    <a:bodyPr/>
                    <a:lstStyle/>
                    <a:p>
                      <a:pPr algn="ctr" fontAlgn="ctr"/>
                      <a:r>
                        <a:rPr lang="en-US" sz="1200" b="0" i="0" u="none" strike="noStrike" dirty="0">
                          <a:solidFill>
                            <a:srgbClr val="000000"/>
                          </a:solidFill>
                          <a:effectLst/>
                          <a:latin typeface="Calibri" panose="020F0502020204030204" pitchFamily="34" charset="0"/>
                        </a:rPr>
                        <a:t>4</a:t>
                      </a:r>
                      <a:endParaRPr lang="en-SG" sz="1200" b="0" i="0" u="none" strike="noStrike" dirty="0">
                        <a:solidFill>
                          <a:srgbClr val="000000"/>
                        </a:solidFill>
                        <a:effectLst/>
                        <a:latin typeface="Calibri" panose="020F0502020204030204" pitchFamily="34" charset="0"/>
                      </a:endParaRP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265875903"/>
                  </a:ext>
                </a:extLst>
              </a:tr>
              <a:tr h="204023">
                <a:tc>
                  <a:txBody>
                    <a:bodyPr/>
                    <a:lstStyle/>
                    <a:p>
                      <a:pPr algn="l" fontAlgn="ctr"/>
                      <a:r>
                        <a:rPr lang="en-SG"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Leveraged on and integrated existing features with surrounding areas creatively to achieve purposeful objectives, with consideration for maintenance</a:t>
                      </a:r>
                    </a:p>
                  </a:txBody>
                  <a:tcPr marL="45720" marR="45720" anchor="ctr"/>
                </a:tc>
                <a:tc>
                  <a:txBody>
                    <a:bodyPr/>
                    <a:lstStyle/>
                    <a:p>
                      <a:pPr algn="ctr" fontAlgn="ctr"/>
                      <a:r>
                        <a:rPr lang="en-US" sz="1200" b="0" i="0" u="none" strike="noStrike" dirty="0">
                          <a:solidFill>
                            <a:srgbClr val="000000"/>
                          </a:solidFill>
                          <a:effectLst/>
                          <a:latin typeface="Calibri" panose="020F0502020204030204" pitchFamily="34" charset="0"/>
                        </a:rPr>
                        <a:t>5</a:t>
                      </a:r>
                      <a:endParaRPr lang="en-SG" sz="1200" b="0" i="0" u="none" strike="noStrike" dirty="0">
                        <a:solidFill>
                          <a:srgbClr val="000000"/>
                        </a:solidFill>
                        <a:effectLst/>
                        <a:latin typeface="Calibri" panose="020F0502020204030204" pitchFamily="34" charset="0"/>
                      </a:endParaRP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2175266858"/>
                  </a:ext>
                </a:extLst>
              </a:tr>
            </a:tbl>
          </a:graphicData>
        </a:graphic>
      </p:graphicFrame>
      <p:sp>
        <p:nvSpPr>
          <p:cNvPr id="5" name="Footer Placeholder 4">
            <a:extLst>
              <a:ext uri="{FF2B5EF4-FFF2-40B4-BE49-F238E27FC236}">
                <a16:creationId xmlns:a16="http://schemas.microsoft.com/office/drawing/2014/main" id="{F5B7CC06-AF84-E5CE-020C-19066FD2E61B}"/>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2272421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708920"/>
            <a:ext cx="11238084" cy="3417246"/>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40</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5: Biodiversity Conservation</a:t>
            </a:r>
            <a:br>
              <a:rPr lang="en-SG" sz="2800" dirty="0"/>
            </a:br>
            <a:r>
              <a:rPr lang="en-SG" sz="1800" dirty="0"/>
              <a:t>5.3 Biodiversity-sensitive Planting &amp; Design</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2551696574"/>
              </p:ext>
            </p:extLst>
          </p:nvPr>
        </p:nvGraphicFramePr>
        <p:xfrm>
          <a:off x="695400" y="1192853"/>
          <a:ext cx="6876473" cy="1005840"/>
        </p:xfrm>
        <a:graphic>
          <a:graphicData uri="http://schemas.openxmlformats.org/drawingml/2006/table">
            <a:tbl>
              <a:tblPr>
                <a:tableStyleId>{5940675A-B579-460E-94D1-54222C63F5DA}</a:tableStyleId>
              </a:tblPr>
              <a:tblGrid>
                <a:gridCol w="464503">
                  <a:extLst>
                    <a:ext uri="{9D8B030D-6E8A-4147-A177-3AD203B41FA5}">
                      <a16:colId xmlns:a16="http://schemas.microsoft.com/office/drawing/2014/main" val="3679446110"/>
                    </a:ext>
                  </a:extLst>
                </a:gridCol>
                <a:gridCol w="4968000">
                  <a:extLst>
                    <a:ext uri="{9D8B030D-6E8A-4147-A177-3AD203B41FA5}">
                      <a16:colId xmlns:a16="http://schemas.microsoft.com/office/drawing/2014/main" val="1452562166"/>
                    </a:ext>
                  </a:extLst>
                </a:gridCol>
                <a:gridCol w="192550">
                  <a:extLst>
                    <a:ext uri="{9D8B030D-6E8A-4147-A177-3AD203B41FA5}">
                      <a16:colId xmlns:a16="http://schemas.microsoft.com/office/drawing/2014/main" val="4108943563"/>
                    </a:ext>
                  </a:extLst>
                </a:gridCol>
                <a:gridCol w="52047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571189969"/>
                    </a:ext>
                  </a:extLst>
                </a:gridCol>
              </a:tblGrid>
              <a:tr h="204023">
                <a:tc gridSpan="3">
                  <a:txBody>
                    <a:bodyPr/>
                    <a:lstStyle/>
                    <a:p>
                      <a:pPr algn="l" fontAlgn="ctr"/>
                      <a:r>
                        <a:rPr lang="en-US" sz="1200" b="1" i="0" u="none" strike="noStrike" dirty="0">
                          <a:solidFill>
                            <a:srgbClr val="000000"/>
                          </a:solidFill>
                          <a:effectLst/>
                          <a:latin typeface="+mn-lt"/>
                        </a:rPr>
                        <a:t>5.3a Understanding of existing habitats, ecological processes and nearby environments</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Identified site conditions and features </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Identified and analysed ecological networks beyond site, connections to off-site habitats, wildlife species expected to utilise connection</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B43E925E-14E5-B714-1E81-457B09874463}"/>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35919132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3429000"/>
            <a:ext cx="11238084" cy="2697166"/>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41</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5: Biodiversity Conservation</a:t>
            </a:r>
            <a:br>
              <a:rPr lang="en-SG" sz="2800" dirty="0"/>
            </a:br>
            <a:r>
              <a:rPr lang="en-SG" sz="1800" dirty="0"/>
              <a:t>5.3 Biodiversity-sensitive Planting &amp; Design</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1200680242"/>
              </p:ext>
            </p:extLst>
          </p:nvPr>
        </p:nvGraphicFramePr>
        <p:xfrm>
          <a:off x="695400" y="1192853"/>
          <a:ext cx="6513041" cy="182880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4392000">
                  <a:extLst>
                    <a:ext uri="{9D8B030D-6E8A-4147-A177-3AD203B41FA5}">
                      <a16:colId xmlns:a16="http://schemas.microsoft.com/office/drawing/2014/main" val="1452562166"/>
                    </a:ext>
                  </a:extLst>
                </a:gridCol>
                <a:gridCol w="191667">
                  <a:extLst>
                    <a:ext uri="{9D8B030D-6E8A-4147-A177-3AD203B41FA5}">
                      <a16:colId xmlns:a16="http://schemas.microsoft.com/office/drawing/2014/main" val="4108943563"/>
                    </a:ext>
                  </a:extLst>
                </a:gridCol>
                <a:gridCol w="518086">
                  <a:extLst>
                    <a:ext uri="{9D8B030D-6E8A-4147-A177-3AD203B41FA5}">
                      <a16:colId xmlns:a16="http://schemas.microsoft.com/office/drawing/2014/main" val="3697783855"/>
                    </a:ext>
                  </a:extLst>
                </a:gridCol>
                <a:gridCol w="730949">
                  <a:extLst>
                    <a:ext uri="{9D8B030D-6E8A-4147-A177-3AD203B41FA5}">
                      <a16:colId xmlns:a16="http://schemas.microsoft.com/office/drawing/2014/main" val="5182931"/>
                    </a:ext>
                  </a:extLst>
                </a:gridCol>
              </a:tblGrid>
              <a:tr h="204023">
                <a:tc gridSpan="3">
                  <a:txBody>
                    <a:bodyPr/>
                    <a:lstStyle/>
                    <a:p>
                      <a:pPr algn="l" fontAlgn="ctr"/>
                      <a:r>
                        <a:rPr lang="en-US" sz="1200" b="1" i="0" u="none" strike="noStrike" dirty="0">
                          <a:solidFill>
                            <a:srgbClr val="000000"/>
                          </a:solidFill>
                          <a:effectLst/>
                          <a:latin typeface="+mn-lt"/>
                        </a:rPr>
                        <a:t>5.3b Habitat creation through planting design</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Created themed trails and plots based on existing planting. e.g. butterfly-attracting shrubs, bee trails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Enhanced existing habitats or created new habitats to increase flora and fauna diversity. e.g. grasslands, riverine, dragonfly ponds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153044162"/>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Used holistic design that considers existing surrounding habitats, and emulated native landscapes to preserve or increase biodiversity e.g. varying canopy heights, increasing food plants variety, etc.</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2175266858"/>
                  </a:ext>
                </a:extLst>
              </a:tr>
            </a:tbl>
          </a:graphicData>
        </a:graphic>
      </p:graphicFrame>
      <p:sp>
        <p:nvSpPr>
          <p:cNvPr id="2" name="Footer Placeholder 1">
            <a:extLst>
              <a:ext uri="{FF2B5EF4-FFF2-40B4-BE49-F238E27FC236}">
                <a16:creationId xmlns:a16="http://schemas.microsoft.com/office/drawing/2014/main" id="{07BE5463-EB00-2399-31A9-FB923633D5D9}"/>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75130246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708920"/>
            <a:ext cx="11238084" cy="3417246"/>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42</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5: Biodiversity Conservation</a:t>
            </a:r>
            <a:br>
              <a:rPr lang="en-SG" sz="2800" dirty="0"/>
            </a:br>
            <a:r>
              <a:rPr lang="en-SG" sz="1800" dirty="0"/>
              <a:t>5.3 Biodiversity-sensitive Planting &amp; Design</a:t>
            </a:r>
            <a:endParaRPr lang="en-SG" sz="2800" dirty="0"/>
          </a:p>
        </p:txBody>
      </p:sp>
      <p:graphicFrame>
        <p:nvGraphicFramePr>
          <p:cNvPr id="6" name="Table 5">
            <a:extLst>
              <a:ext uri="{FF2B5EF4-FFF2-40B4-BE49-F238E27FC236}">
                <a16:creationId xmlns:a16="http://schemas.microsoft.com/office/drawing/2014/main" id="{FD1E5E05-01D2-40E2-A633-AC48028D62EF}"/>
              </a:ext>
            </a:extLst>
          </p:cNvPr>
          <p:cNvGraphicFramePr>
            <a:graphicFrameLocks noGrp="1"/>
          </p:cNvGraphicFramePr>
          <p:nvPr>
            <p:extLst>
              <p:ext uri="{D42A27DB-BD31-4B8C-83A1-F6EECF244321}">
                <p14:modId xmlns:p14="http://schemas.microsoft.com/office/powerpoint/2010/main" val="2388817097"/>
              </p:ext>
            </p:extLst>
          </p:nvPr>
        </p:nvGraphicFramePr>
        <p:xfrm>
          <a:off x="695400" y="1192853"/>
          <a:ext cx="8439885" cy="1097280"/>
        </p:xfrm>
        <a:graphic>
          <a:graphicData uri="http://schemas.openxmlformats.org/drawingml/2006/table">
            <a:tbl>
              <a:tblPr>
                <a:tableStyleId>{5940675A-B579-460E-94D1-54222C63F5DA}</a:tableStyleId>
              </a:tblPr>
              <a:tblGrid>
                <a:gridCol w="667949">
                  <a:extLst>
                    <a:ext uri="{9D8B030D-6E8A-4147-A177-3AD203B41FA5}">
                      <a16:colId xmlns:a16="http://schemas.microsoft.com/office/drawing/2014/main" val="3679446110"/>
                    </a:ext>
                  </a:extLst>
                </a:gridCol>
                <a:gridCol w="6325553">
                  <a:extLst>
                    <a:ext uri="{9D8B030D-6E8A-4147-A177-3AD203B41FA5}">
                      <a16:colId xmlns:a16="http://schemas.microsoft.com/office/drawing/2014/main" val="1452562166"/>
                    </a:ext>
                  </a:extLst>
                </a:gridCol>
                <a:gridCol w="193201">
                  <a:extLst>
                    <a:ext uri="{9D8B030D-6E8A-4147-A177-3AD203B41FA5}">
                      <a16:colId xmlns:a16="http://schemas.microsoft.com/office/drawing/2014/main" val="4108943563"/>
                    </a:ext>
                  </a:extLst>
                </a:gridCol>
                <a:gridCol w="522233">
                  <a:extLst>
                    <a:ext uri="{9D8B030D-6E8A-4147-A177-3AD203B41FA5}">
                      <a16:colId xmlns:a16="http://schemas.microsoft.com/office/drawing/2014/main" val="3697783855"/>
                    </a:ext>
                  </a:extLst>
                </a:gridCol>
                <a:gridCol w="730949">
                  <a:extLst>
                    <a:ext uri="{9D8B030D-6E8A-4147-A177-3AD203B41FA5}">
                      <a16:colId xmlns:a16="http://schemas.microsoft.com/office/drawing/2014/main" val="3312707546"/>
                    </a:ext>
                  </a:extLst>
                </a:gridCol>
              </a:tblGrid>
              <a:tr h="204023">
                <a:tc gridSpan="3">
                  <a:txBody>
                    <a:bodyPr/>
                    <a:lstStyle/>
                    <a:p>
                      <a:pPr algn="l" fontAlgn="ctr"/>
                      <a:r>
                        <a:rPr lang="en-US" sz="1200" b="1" i="0" u="none" strike="noStrike" dirty="0">
                          <a:solidFill>
                            <a:srgbClr val="000000"/>
                          </a:solidFill>
                          <a:effectLst/>
                          <a:latin typeface="+mn-lt"/>
                        </a:rPr>
                        <a:t>5.3c Features to optimise linkages and connectivity between habitats and landscape areas</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simple efforts to connect different areas and/or habitats in park</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strong efforts to connect to habitats and ecological networks beyond park’s boundary</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strong efforts to connect to habitats and ecological networks beyond park’s boundary</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153044162"/>
                  </a:ext>
                </a:extLst>
              </a:tr>
            </a:tbl>
          </a:graphicData>
        </a:graphic>
      </p:graphicFrame>
      <p:sp>
        <p:nvSpPr>
          <p:cNvPr id="2" name="Footer Placeholder 1">
            <a:extLst>
              <a:ext uri="{FF2B5EF4-FFF2-40B4-BE49-F238E27FC236}">
                <a16:creationId xmlns:a16="http://schemas.microsoft.com/office/drawing/2014/main" id="{5D230404-01F4-B7C2-50A1-58EF2C51EF1A}"/>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105586432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708920"/>
            <a:ext cx="11238084" cy="3417246"/>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43</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5: Biodiversity Conservation</a:t>
            </a:r>
            <a:br>
              <a:rPr lang="en-SG" sz="2800" dirty="0"/>
            </a:br>
            <a:r>
              <a:rPr lang="en-SG" sz="1800" dirty="0"/>
              <a:t>5.3 Biodiversity-sensitive Planting &amp; Design</a:t>
            </a:r>
            <a:endParaRPr lang="en-SG" sz="2800" dirty="0"/>
          </a:p>
        </p:txBody>
      </p:sp>
      <p:graphicFrame>
        <p:nvGraphicFramePr>
          <p:cNvPr id="6" name="Table 5">
            <a:extLst>
              <a:ext uri="{FF2B5EF4-FFF2-40B4-BE49-F238E27FC236}">
                <a16:creationId xmlns:a16="http://schemas.microsoft.com/office/drawing/2014/main" id="{FD1E5E05-01D2-40E2-A633-AC48028D62EF}"/>
              </a:ext>
            </a:extLst>
          </p:cNvPr>
          <p:cNvGraphicFramePr>
            <a:graphicFrameLocks noGrp="1"/>
          </p:cNvGraphicFramePr>
          <p:nvPr>
            <p:extLst>
              <p:ext uri="{D42A27DB-BD31-4B8C-83A1-F6EECF244321}">
                <p14:modId xmlns:p14="http://schemas.microsoft.com/office/powerpoint/2010/main" val="3855367628"/>
              </p:ext>
            </p:extLst>
          </p:nvPr>
        </p:nvGraphicFramePr>
        <p:xfrm>
          <a:off x="695400" y="1192853"/>
          <a:ext cx="6532035" cy="822960"/>
        </p:xfrm>
        <a:graphic>
          <a:graphicData uri="http://schemas.openxmlformats.org/drawingml/2006/table">
            <a:tbl>
              <a:tblPr>
                <a:tableStyleId>{5940675A-B579-460E-94D1-54222C63F5DA}</a:tableStyleId>
              </a:tblPr>
              <a:tblGrid>
                <a:gridCol w="464503">
                  <a:extLst>
                    <a:ext uri="{9D8B030D-6E8A-4147-A177-3AD203B41FA5}">
                      <a16:colId xmlns:a16="http://schemas.microsoft.com/office/drawing/2014/main" val="3679446110"/>
                    </a:ext>
                  </a:extLst>
                </a:gridCol>
                <a:gridCol w="4621149">
                  <a:extLst>
                    <a:ext uri="{9D8B030D-6E8A-4147-A177-3AD203B41FA5}">
                      <a16:colId xmlns:a16="http://schemas.microsoft.com/office/drawing/2014/main" val="1452562166"/>
                    </a:ext>
                  </a:extLst>
                </a:gridCol>
                <a:gridCol w="193201">
                  <a:extLst>
                    <a:ext uri="{9D8B030D-6E8A-4147-A177-3AD203B41FA5}">
                      <a16:colId xmlns:a16="http://schemas.microsoft.com/office/drawing/2014/main" val="4108943563"/>
                    </a:ext>
                  </a:extLst>
                </a:gridCol>
                <a:gridCol w="522233">
                  <a:extLst>
                    <a:ext uri="{9D8B030D-6E8A-4147-A177-3AD203B41FA5}">
                      <a16:colId xmlns:a16="http://schemas.microsoft.com/office/drawing/2014/main" val="3697783855"/>
                    </a:ext>
                  </a:extLst>
                </a:gridCol>
                <a:gridCol w="730949">
                  <a:extLst>
                    <a:ext uri="{9D8B030D-6E8A-4147-A177-3AD203B41FA5}">
                      <a16:colId xmlns:a16="http://schemas.microsoft.com/office/drawing/2014/main" val="3312707546"/>
                    </a:ext>
                  </a:extLst>
                </a:gridCol>
              </a:tblGrid>
              <a:tr h="204023">
                <a:tc gridSpan="3">
                  <a:txBody>
                    <a:bodyPr/>
                    <a:lstStyle/>
                    <a:p>
                      <a:pPr algn="l" fontAlgn="ctr"/>
                      <a:r>
                        <a:rPr lang="en-US" sz="1200" b="1" i="0" u="none" strike="noStrike" dirty="0">
                          <a:solidFill>
                            <a:srgbClr val="000000"/>
                          </a:solidFill>
                          <a:effectLst/>
                          <a:latin typeface="+mn-lt"/>
                        </a:rPr>
                        <a:t>5.3d Efforts to manage human-wildlife interaction</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Identified potential human-wildlife interactions, with evidence or studies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efforts to manage human-wildlife interactions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6BCC49A9-D63D-B13C-8643-AD833D747E4E}"/>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140645706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636912"/>
            <a:ext cx="11238084" cy="3489254"/>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44</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5: Biodiversity Conservation</a:t>
            </a:r>
            <a:br>
              <a:rPr lang="en-SG" sz="2800" dirty="0"/>
            </a:br>
            <a:r>
              <a:rPr lang="en-SG" sz="1800" dirty="0"/>
              <a:t>5.</a:t>
            </a:r>
            <a:r>
              <a:rPr lang="en-US" sz="1800" dirty="0"/>
              <a:t>4 </a:t>
            </a:r>
            <a:r>
              <a:rPr lang="en-GB" sz="1800" b="1" i="0" u="none" strike="noStrike" dirty="0">
                <a:solidFill>
                  <a:srgbClr val="000000"/>
                </a:solidFill>
                <a:effectLst/>
                <a:latin typeface="Calibri" panose="020F0502020204030204" pitchFamily="34" charset="0"/>
              </a:rPr>
              <a:t>Conservation of Habitats, Ecological Processes &amp; Wildlife</a:t>
            </a:r>
            <a:endParaRPr lang="en-SG" sz="2800" dirty="0"/>
          </a:p>
        </p:txBody>
      </p:sp>
      <p:graphicFrame>
        <p:nvGraphicFramePr>
          <p:cNvPr id="11" name="Table 10">
            <a:extLst>
              <a:ext uri="{FF2B5EF4-FFF2-40B4-BE49-F238E27FC236}">
                <a16:creationId xmlns:a16="http://schemas.microsoft.com/office/drawing/2014/main" id="{179226BD-E541-47D2-8105-F4755DD837CB}"/>
              </a:ext>
            </a:extLst>
          </p:cNvPr>
          <p:cNvGraphicFramePr>
            <a:graphicFrameLocks noGrp="1"/>
          </p:cNvGraphicFramePr>
          <p:nvPr>
            <p:extLst>
              <p:ext uri="{D42A27DB-BD31-4B8C-83A1-F6EECF244321}">
                <p14:modId xmlns:p14="http://schemas.microsoft.com/office/powerpoint/2010/main" val="3277012264"/>
              </p:ext>
            </p:extLst>
          </p:nvPr>
        </p:nvGraphicFramePr>
        <p:xfrm>
          <a:off x="695400" y="1405608"/>
          <a:ext cx="7521486" cy="1005840"/>
        </p:xfrm>
        <a:graphic>
          <a:graphicData uri="http://schemas.openxmlformats.org/drawingml/2006/table">
            <a:tbl>
              <a:tblPr>
                <a:tableStyleId>{5940675A-B579-460E-94D1-54222C63F5DA}</a:tableStyleId>
              </a:tblPr>
              <a:tblGrid>
                <a:gridCol w="464503">
                  <a:extLst>
                    <a:ext uri="{9D8B030D-6E8A-4147-A177-3AD203B41FA5}">
                      <a16:colId xmlns:a16="http://schemas.microsoft.com/office/drawing/2014/main" val="3679446110"/>
                    </a:ext>
                  </a:extLst>
                </a:gridCol>
                <a:gridCol w="5616000">
                  <a:extLst>
                    <a:ext uri="{9D8B030D-6E8A-4147-A177-3AD203B41FA5}">
                      <a16:colId xmlns:a16="http://schemas.microsoft.com/office/drawing/2014/main" val="1452562166"/>
                    </a:ext>
                  </a:extLst>
                </a:gridCol>
                <a:gridCol w="191743">
                  <a:extLst>
                    <a:ext uri="{9D8B030D-6E8A-4147-A177-3AD203B41FA5}">
                      <a16:colId xmlns:a16="http://schemas.microsoft.com/office/drawing/2014/main" val="4108943563"/>
                    </a:ext>
                  </a:extLst>
                </a:gridCol>
                <a:gridCol w="51829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559296602"/>
                    </a:ext>
                  </a:extLst>
                </a:gridCol>
              </a:tblGrid>
              <a:tr h="204023">
                <a:tc gridSpan="3">
                  <a:txBody>
                    <a:bodyPr/>
                    <a:lstStyle/>
                    <a:p>
                      <a:pPr algn="l" fontAlgn="ctr"/>
                      <a:r>
                        <a:rPr lang="en-US" sz="1200" b="1" i="0" u="none" strike="noStrike" dirty="0">
                          <a:solidFill>
                            <a:srgbClr val="000000"/>
                          </a:solidFill>
                          <a:effectLst/>
                          <a:latin typeface="+mn-lt"/>
                        </a:rPr>
                        <a:t>5.4a Biodiversity impact assessment</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list of flora and fauna species, numbers and provenance in existing site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Conducted BIA, with inventory of flora and fauna species, numbers and provenance in existing site, and impact assessment for planned park concept and design on biodiversity</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49E83FD2-1712-0BED-01EF-55A9F2F5A00C}"/>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293320540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3068960"/>
            <a:ext cx="11238084" cy="3057206"/>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45</a:t>
            </a:fld>
            <a:endParaRPr lang="en-GB" dirty="0"/>
          </a:p>
        </p:txBody>
      </p:sp>
      <p:graphicFrame>
        <p:nvGraphicFramePr>
          <p:cNvPr id="11" name="Table 10">
            <a:extLst>
              <a:ext uri="{FF2B5EF4-FFF2-40B4-BE49-F238E27FC236}">
                <a16:creationId xmlns:a16="http://schemas.microsoft.com/office/drawing/2014/main" id="{179226BD-E541-47D2-8105-F4755DD837CB}"/>
              </a:ext>
            </a:extLst>
          </p:cNvPr>
          <p:cNvGraphicFramePr>
            <a:graphicFrameLocks noGrp="1"/>
          </p:cNvGraphicFramePr>
          <p:nvPr>
            <p:extLst>
              <p:ext uri="{D42A27DB-BD31-4B8C-83A1-F6EECF244321}">
                <p14:modId xmlns:p14="http://schemas.microsoft.com/office/powerpoint/2010/main" val="4124852576"/>
              </p:ext>
            </p:extLst>
          </p:nvPr>
        </p:nvGraphicFramePr>
        <p:xfrm>
          <a:off x="695400" y="1323062"/>
          <a:ext cx="8063131" cy="146304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5940000">
                  <a:extLst>
                    <a:ext uri="{9D8B030D-6E8A-4147-A177-3AD203B41FA5}">
                      <a16:colId xmlns:a16="http://schemas.microsoft.com/office/drawing/2014/main" val="1452562166"/>
                    </a:ext>
                  </a:extLst>
                </a:gridCol>
                <a:gridCol w="192232">
                  <a:extLst>
                    <a:ext uri="{9D8B030D-6E8A-4147-A177-3AD203B41FA5}">
                      <a16:colId xmlns:a16="http://schemas.microsoft.com/office/drawing/2014/main" val="4108943563"/>
                    </a:ext>
                  </a:extLst>
                </a:gridCol>
                <a:gridCol w="51961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3688022504"/>
                    </a:ext>
                  </a:extLst>
                </a:gridCol>
              </a:tblGrid>
              <a:tr h="160180">
                <a:tc gridSpan="3">
                  <a:txBody>
                    <a:bodyPr/>
                    <a:lstStyle/>
                    <a:p>
                      <a:pPr algn="l" fontAlgn="ctr"/>
                      <a:r>
                        <a:rPr lang="en-US" sz="1200" b="1" i="0" u="none" strike="noStrike" dirty="0">
                          <a:solidFill>
                            <a:srgbClr val="000000"/>
                          </a:solidFill>
                          <a:effectLst/>
                          <a:latin typeface="+mn-lt"/>
                        </a:rPr>
                        <a:t>5.4b Conservation management plan</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11395">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b"/>
                      <a:r>
                        <a:rPr lang="en-US" sz="1200" b="0" i="0" u="none" strike="noStrike" dirty="0">
                          <a:solidFill>
                            <a:srgbClr val="000000"/>
                          </a:solidFill>
                          <a:effectLst/>
                          <a:latin typeface="Calibri" panose="020F0502020204030204" pitchFamily="34" charset="0"/>
                        </a:rPr>
                        <a:t>Provided simple management plans for identified key flora and fauna </a:t>
                      </a:r>
                    </a:p>
                  </a:txBody>
                  <a:tcPr marL="45720" marR="45720" anchor="b">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66966">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b"/>
                      <a:r>
                        <a:rPr lang="en-US" sz="1200" b="0" i="0" u="none" strike="noStrike" dirty="0">
                          <a:solidFill>
                            <a:srgbClr val="000000"/>
                          </a:solidFill>
                          <a:effectLst/>
                          <a:latin typeface="Calibri" panose="020F0502020204030204" pitchFamily="34" charset="0"/>
                        </a:rPr>
                        <a:t>Provided management plans for identified key flora and fauna with clear objectives, measures, monitoring protocols</a:t>
                      </a:r>
                    </a:p>
                  </a:txBody>
                  <a:tcPr marL="45720" marR="45720" anchor="b">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686231566"/>
                  </a:ext>
                </a:extLst>
              </a:tr>
              <a:tr h="266966">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holistic long-term management plan with clear objectives and measures, monitoring efforts with methodology, protocols and feedback channels for continual improvements.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5" name="Title 2">
            <a:extLst>
              <a:ext uri="{FF2B5EF4-FFF2-40B4-BE49-F238E27FC236}">
                <a16:creationId xmlns:a16="http://schemas.microsoft.com/office/drawing/2014/main" id="{FCD87540-4534-3496-2227-EBCDA1906AB9}"/>
              </a:ext>
            </a:extLst>
          </p:cNvPr>
          <p:cNvSpPr>
            <a:spLocks noGrp="1"/>
          </p:cNvSpPr>
          <p:nvPr>
            <p:ph type="title"/>
          </p:nvPr>
        </p:nvSpPr>
        <p:spPr>
          <a:xfrm>
            <a:off x="609600" y="274638"/>
            <a:ext cx="9474535" cy="905506"/>
          </a:xfrm>
        </p:spPr>
        <p:txBody>
          <a:bodyPr>
            <a:normAutofit/>
          </a:bodyPr>
          <a:lstStyle/>
          <a:p>
            <a:r>
              <a:rPr lang="en-SG" sz="2800" dirty="0"/>
              <a:t>Part 5: Biodiversity Conservation</a:t>
            </a:r>
            <a:br>
              <a:rPr lang="en-SG" sz="2800" dirty="0"/>
            </a:br>
            <a:r>
              <a:rPr lang="en-SG" sz="1800" dirty="0"/>
              <a:t>5.</a:t>
            </a:r>
            <a:r>
              <a:rPr lang="en-US" sz="1800" dirty="0"/>
              <a:t>4 </a:t>
            </a:r>
            <a:r>
              <a:rPr lang="en-GB" sz="1800" b="1" i="0" u="none" strike="noStrike" dirty="0">
                <a:solidFill>
                  <a:srgbClr val="000000"/>
                </a:solidFill>
                <a:effectLst/>
                <a:latin typeface="Calibri" panose="020F0502020204030204" pitchFamily="34" charset="0"/>
              </a:rPr>
              <a:t>Conservation of Habitats, Ecological Processes &amp; Wildlife</a:t>
            </a:r>
            <a:endParaRPr lang="en-SG" sz="2800" dirty="0"/>
          </a:p>
        </p:txBody>
      </p:sp>
      <p:sp>
        <p:nvSpPr>
          <p:cNvPr id="2" name="Footer Placeholder 1">
            <a:extLst>
              <a:ext uri="{FF2B5EF4-FFF2-40B4-BE49-F238E27FC236}">
                <a16:creationId xmlns:a16="http://schemas.microsoft.com/office/drawing/2014/main" id="{8CBCF44B-1178-C886-9C8D-8F9520CD43B8}"/>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17184641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3068960"/>
            <a:ext cx="11238084" cy="3057206"/>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46</a:t>
            </a:fld>
            <a:endParaRPr lang="en-GB" dirty="0"/>
          </a:p>
        </p:txBody>
      </p:sp>
      <p:graphicFrame>
        <p:nvGraphicFramePr>
          <p:cNvPr id="11" name="Table 10">
            <a:extLst>
              <a:ext uri="{FF2B5EF4-FFF2-40B4-BE49-F238E27FC236}">
                <a16:creationId xmlns:a16="http://schemas.microsoft.com/office/drawing/2014/main" id="{179226BD-E541-47D2-8105-F4755DD837CB}"/>
              </a:ext>
            </a:extLst>
          </p:cNvPr>
          <p:cNvGraphicFramePr>
            <a:graphicFrameLocks noGrp="1"/>
          </p:cNvGraphicFramePr>
          <p:nvPr>
            <p:extLst>
              <p:ext uri="{D42A27DB-BD31-4B8C-83A1-F6EECF244321}">
                <p14:modId xmlns:p14="http://schemas.microsoft.com/office/powerpoint/2010/main" val="3695533766"/>
              </p:ext>
            </p:extLst>
          </p:nvPr>
        </p:nvGraphicFramePr>
        <p:xfrm>
          <a:off x="695400" y="1323062"/>
          <a:ext cx="9988605" cy="109728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7853553">
                  <a:extLst>
                    <a:ext uri="{9D8B030D-6E8A-4147-A177-3AD203B41FA5}">
                      <a16:colId xmlns:a16="http://schemas.microsoft.com/office/drawing/2014/main" val="1452562166"/>
                    </a:ext>
                  </a:extLst>
                </a:gridCol>
                <a:gridCol w="204153">
                  <a:extLst>
                    <a:ext uri="{9D8B030D-6E8A-4147-A177-3AD203B41FA5}">
                      <a16:colId xmlns:a16="http://schemas.microsoft.com/office/drawing/2014/main" val="4108943563"/>
                    </a:ext>
                  </a:extLst>
                </a:gridCol>
                <a:gridCol w="51961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3688022504"/>
                    </a:ext>
                  </a:extLst>
                </a:gridCol>
              </a:tblGrid>
              <a:tr h="160180">
                <a:tc gridSpan="3">
                  <a:txBody>
                    <a:bodyPr/>
                    <a:lstStyle/>
                    <a:p>
                      <a:pPr algn="l" fontAlgn="ctr"/>
                      <a:r>
                        <a:rPr lang="en-US" sz="1200" b="1" i="0" u="none" strike="noStrike" dirty="0">
                          <a:solidFill>
                            <a:srgbClr val="000000"/>
                          </a:solidFill>
                          <a:effectLst/>
                          <a:latin typeface="+mn-lt"/>
                        </a:rPr>
                        <a:t>5.4cConstruction environment management plan to mitigate impacts on wildlife or habitat during development</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11395">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b"/>
                      <a:r>
                        <a:rPr lang="en-US" sz="1200" b="0" i="0" u="none" strike="noStrike" dirty="0">
                          <a:solidFill>
                            <a:srgbClr val="000000"/>
                          </a:solidFill>
                          <a:effectLst/>
                          <a:latin typeface="Calibri" panose="020F0502020204030204" pitchFamily="34" charset="0"/>
                        </a:rPr>
                        <a:t>Demonstrated some efforts to manage  impacts during park development</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66966">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b"/>
                      <a:r>
                        <a:rPr lang="en-US" sz="1200" b="0" i="0" u="none" strike="noStrike" dirty="0">
                          <a:solidFill>
                            <a:srgbClr val="000000"/>
                          </a:solidFill>
                          <a:effectLst/>
                          <a:latin typeface="Calibri" panose="020F0502020204030204" pitchFamily="34" charset="0"/>
                        </a:rPr>
                        <a:t>Demonstrated moderate efforts to manage  impacts during park development</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686231566"/>
                  </a:ext>
                </a:extLst>
              </a:tr>
              <a:tr h="266966">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holistic management to mitigate potential impacts throughout park development, from design to construction</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5" name="Title 2">
            <a:extLst>
              <a:ext uri="{FF2B5EF4-FFF2-40B4-BE49-F238E27FC236}">
                <a16:creationId xmlns:a16="http://schemas.microsoft.com/office/drawing/2014/main" id="{FCD87540-4534-3496-2227-EBCDA1906AB9}"/>
              </a:ext>
            </a:extLst>
          </p:cNvPr>
          <p:cNvSpPr>
            <a:spLocks noGrp="1"/>
          </p:cNvSpPr>
          <p:nvPr>
            <p:ph type="title"/>
          </p:nvPr>
        </p:nvSpPr>
        <p:spPr>
          <a:xfrm>
            <a:off x="609600" y="274638"/>
            <a:ext cx="9474535" cy="905506"/>
          </a:xfrm>
        </p:spPr>
        <p:txBody>
          <a:bodyPr>
            <a:normAutofit/>
          </a:bodyPr>
          <a:lstStyle/>
          <a:p>
            <a:r>
              <a:rPr lang="en-SG" sz="2800" dirty="0"/>
              <a:t>Part 5: Biodiversity Conservation</a:t>
            </a:r>
            <a:br>
              <a:rPr lang="en-SG" sz="2800" dirty="0"/>
            </a:br>
            <a:r>
              <a:rPr lang="en-SG" sz="1800" dirty="0"/>
              <a:t>5.</a:t>
            </a:r>
            <a:r>
              <a:rPr lang="en-US" sz="1800" dirty="0"/>
              <a:t>4 </a:t>
            </a:r>
            <a:r>
              <a:rPr lang="en-GB" sz="1800" b="1" i="0" u="none" strike="noStrike" dirty="0">
                <a:solidFill>
                  <a:srgbClr val="000000"/>
                </a:solidFill>
                <a:effectLst/>
                <a:latin typeface="Calibri" panose="020F0502020204030204" pitchFamily="34" charset="0"/>
              </a:rPr>
              <a:t>Conservation of Habitats, Ecological Processes &amp; Wildlife</a:t>
            </a:r>
            <a:endParaRPr lang="en-SG" sz="2800" dirty="0"/>
          </a:p>
        </p:txBody>
      </p:sp>
      <p:sp>
        <p:nvSpPr>
          <p:cNvPr id="2" name="Footer Placeholder 1">
            <a:extLst>
              <a:ext uri="{FF2B5EF4-FFF2-40B4-BE49-F238E27FC236}">
                <a16:creationId xmlns:a16="http://schemas.microsoft.com/office/drawing/2014/main" id="{9C02C940-00C9-EEB5-AECF-B0AED153FDB5}"/>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54236570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47</a:t>
            </a:fld>
            <a:endParaRPr lang="en-GB" dirty="0"/>
          </a:p>
        </p:txBody>
      </p:sp>
      <p:sp>
        <p:nvSpPr>
          <p:cNvPr id="6" name="Title 5">
            <a:extLst>
              <a:ext uri="{FF2B5EF4-FFF2-40B4-BE49-F238E27FC236}">
                <a16:creationId xmlns:a16="http://schemas.microsoft.com/office/drawing/2014/main" id="{8C72A5C3-E985-42E2-A083-94AB8EE8F9AA}"/>
              </a:ext>
            </a:extLst>
          </p:cNvPr>
          <p:cNvSpPr>
            <a:spLocks noGrp="1"/>
          </p:cNvSpPr>
          <p:nvPr>
            <p:ph type="title"/>
          </p:nvPr>
        </p:nvSpPr>
        <p:spPr/>
        <p:txBody>
          <a:bodyPr/>
          <a:lstStyle/>
          <a:p>
            <a:r>
              <a:rPr lang="en-SG" sz="3600" dirty="0"/>
              <a:t>Part 5: Biodiversity Conservation</a:t>
            </a:r>
            <a:endParaRPr lang="en-GB" dirty="0"/>
          </a:p>
        </p:txBody>
      </p:sp>
      <p:graphicFrame>
        <p:nvGraphicFramePr>
          <p:cNvPr id="11" name="Table 6">
            <a:extLst>
              <a:ext uri="{FF2B5EF4-FFF2-40B4-BE49-F238E27FC236}">
                <a16:creationId xmlns:a16="http://schemas.microsoft.com/office/drawing/2014/main" id="{B06632C6-8705-46C5-8E38-838F4C1EB595}"/>
              </a:ext>
            </a:extLst>
          </p:cNvPr>
          <p:cNvGraphicFramePr>
            <a:graphicFrameLocks noGrp="1"/>
          </p:cNvGraphicFramePr>
          <p:nvPr>
            <p:extLst>
              <p:ext uri="{D42A27DB-BD31-4B8C-83A1-F6EECF244321}">
                <p14:modId xmlns:p14="http://schemas.microsoft.com/office/powerpoint/2010/main" val="2289602506"/>
              </p:ext>
            </p:extLst>
          </p:nvPr>
        </p:nvGraphicFramePr>
        <p:xfrm>
          <a:off x="767408" y="2060848"/>
          <a:ext cx="10057944" cy="2752445"/>
        </p:xfrm>
        <a:graphic>
          <a:graphicData uri="http://schemas.openxmlformats.org/drawingml/2006/table">
            <a:tbl>
              <a:tblPr firstRow="1" bandRow="1">
                <a:tableStyleId>{9D7B26C5-4107-4FEC-AEDC-1716B250A1EF}</a:tableStyleId>
              </a:tblPr>
              <a:tblGrid>
                <a:gridCol w="638493">
                  <a:extLst>
                    <a:ext uri="{9D8B030D-6E8A-4147-A177-3AD203B41FA5}">
                      <a16:colId xmlns:a16="http://schemas.microsoft.com/office/drawing/2014/main" val="2656123347"/>
                    </a:ext>
                  </a:extLst>
                </a:gridCol>
                <a:gridCol w="4032000">
                  <a:extLst>
                    <a:ext uri="{9D8B030D-6E8A-4147-A177-3AD203B41FA5}">
                      <a16:colId xmlns:a16="http://schemas.microsoft.com/office/drawing/2014/main" val="3686194030"/>
                    </a:ext>
                  </a:extLst>
                </a:gridCol>
                <a:gridCol w="2122533">
                  <a:extLst>
                    <a:ext uri="{9D8B030D-6E8A-4147-A177-3AD203B41FA5}">
                      <a16:colId xmlns:a16="http://schemas.microsoft.com/office/drawing/2014/main" val="2776025586"/>
                    </a:ext>
                  </a:extLst>
                </a:gridCol>
                <a:gridCol w="1632459">
                  <a:extLst>
                    <a:ext uri="{9D8B030D-6E8A-4147-A177-3AD203B41FA5}">
                      <a16:colId xmlns:a16="http://schemas.microsoft.com/office/drawing/2014/main" val="1615581147"/>
                    </a:ext>
                  </a:extLst>
                </a:gridCol>
                <a:gridCol w="1632459">
                  <a:extLst>
                    <a:ext uri="{9D8B030D-6E8A-4147-A177-3AD203B41FA5}">
                      <a16:colId xmlns:a16="http://schemas.microsoft.com/office/drawing/2014/main" val="1893947207"/>
                    </a:ext>
                  </a:extLst>
                </a:gridCol>
              </a:tblGrid>
              <a:tr h="483741">
                <a:tc>
                  <a:txBody>
                    <a:bodyPr/>
                    <a:lstStyle/>
                    <a:p>
                      <a:r>
                        <a:rPr lang="en-US" sz="1800" dirty="0"/>
                        <a:t>S/N</a:t>
                      </a:r>
                      <a:endParaRPr lang="en-SG" sz="1800" dirty="0"/>
                    </a:p>
                  </a:txBody>
                  <a:tcPr anchor="ctr"/>
                </a:tc>
                <a:tc>
                  <a:txBody>
                    <a:bodyPr/>
                    <a:lstStyle/>
                    <a:p>
                      <a:r>
                        <a:rPr lang="en-US" sz="1800" dirty="0"/>
                        <a:t>CRITERIA</a:t>
                      </a:r>
                      <a:endParaRPr lang="en-SG" sz="18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SG" sz="1800" dirty="0"/>
                        <a:t>TOTAL APPLICABLE SCORE</a:t>
                      </a:r>
                    </a:p>
                  </a:txBody>
                  <a:tcPr anchor="ctr"/>
                </a:tc>
                <a:tc>
                  <a:txBody>
                    <a:bodyPr/>
                    <a:lstStyle/>
                    <a:p>
                      <a:pPr algn="ctr" fontAlgn="ctr"/>
                      <a:r>
                        <a:rPr lang="en-SG" sz="1800" dirty="0"/>
                        <a:t>SELF-ASSESSED SCORE</a:t>
                      </a:r>
                    </a:p>
                  </a:txBody>
                  <a:tcPr anchor="ctr"/>
                </a:tc>
                <a:tc>
                  <a:txBody>
                    <a:bodyPr/>
                    <a:lstStyle/>
                    <a:p>
                      <a:pPr algn="ctr" fontAlgn="ctr"/>
                      <a:r>
                        <a:rPr lang="en-SG" sz="1800" dirty="0"/>
                        <a:t>ASSESSORS’ SCORE</a:t>
                      </a:r>
                    </a:p>
                  </a:txBody>
                  <a:tcPr anchor="ctr"/>
                </a:tc>
                <a:extLst>
                  <a:ext uri="{0D108BD9-81ED-4DB2-BD59-A6C34878D82A}">
                    <a16:rowId xmlns:a16="http://schemas.microsoft.com/office/drawing/2014/main" val="1358499331"/>
                  </a:ext>
                </a:extLst>
              </a:tr>
              <a:tr h="375005">
                <a:tc>
                  <a:txBody>
                    <a:bodyPr/>
                    <a:lstStyle/>
                    <a:p>
                      <a:pPr algn="l" fontAlgn="b"/>
                      <a:r>
                        <a:rPr lang="en-GB" sz="1800" b="0" i="0" u="none" strike="noStrike" dirty="0">
                          <a:solidFill>
                            <a:srgbClr val="000000"/>
                          </a:solidFill>
                          <a:effectLst/>
                          <a:latin typeface="Calibri" panose="020F0502020204030204" pitchFamily="34" charset="0"/>
                        </a:rPr>
                        <a:t>5.1</a:t>
                      </a:r>
                    </a:p>
                  </a:txBody>
                  <a:tcPr anchor="b"/>
                </a:tc>
                <a:tc>
                  <a:txBody>
                    <a:bodyPr/>
                    <a:lstStyle/>
                    <a:p>
                      <a:pPr algn="l" fontAlgn="b"/>
                      <a:r>
                        <a:rPr lang="en-GB" sz="1800" b="0" i="0" u="none" strike="noStrike" dirty="0">
                          <a:solidFill>
                            <a:srgbClr val="000000"/>
                          </a:solidFill>
                          <a:effectLst/>
                          <a:latin typeface="Calibri" panose="020F0502020204030204" pitchFamily="34" charset="0"/>
                        </a:rPr>
                        <a:t>Native Plants</a:t>
                      </a:r>
                    </a:p>
                  </a:txBody>
                  <a:tcPr anchor="b"/>
                </a:tc>
                <a:tc>
                  <a:txBody>
                    <a:bodyPr/>
                    <a:lstStyle/>
                    <a:p>
                      <a:pPr algn="ctr" fontAlgn="b"/>
                      <a:r>
                        <a:rPr lang="en-SG" sz="1800" dirty="0"/>
                        <a:t>8</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4084075669"/>
                  </a:ext>
                </a:extLst>
              </a:tr>
              <a:tr h="276424">
                <a:tc>
                  <a:txBody>
                    <a:bodyPr/>
                    <a:lstStyle/>
                    <a:p>
                      <a:pPr algn="l" fontAlgn="b"/>
                      <a:r>
                        <a:rPr lang="en-GB" sz="1800" b="0" i="0" u="none" strike="noStrike" dirty="0">
                          <a:solidFill>
                            <a:srgbClr val="000000"/>
                          </a:solidFill>
                          <a:effectLst/>
                          <a:latin typeface="Calibri" panose="020F0502020204030204" pitchFamily="34" charset="0"/>
                        </a:rPr>
                        <a:t>5.2</a:t>
                      </a:r>
                    </a:p>
                  </a:txBody>
                  <a:tcPr anchor="b"/>
                </a:tc>
                <a:tc>
                  <a:txBody>
                    <a:bodyPr/>
                    <a:lstStyle/>
                    <a:p>
                      <a:pPr algn="l" fontAlgn="b"/>
                      <a:r>
                        <a:rPr lang="en-GB" sz="1800" b="0" i="0" u="none" strike="noStrike" dirty="0">
                          <a:solidFill>
                            <a:srgbClr val="000000"/>
                          </a:solidFill>
                          <a:effectLst/>
                          <a:latin typeface="Calibri" panose="020F0502020204030204" pitchFamily="34" charset="0"/>
                        </a:rPr>
                        <a:t>Tree Retention</a:t>
                      </a:r>
                    </a:p>
                  </a:txBody>
                  <a:tcPr anchor="b"/>
                </a:tc>
                <a:tc>
                  <a:txBody>
                    <a:bodyPr/>
                    <a:lstStyle/>
                    <a:p>
                      <a:pPr algn="ctr" fontAlgn="b"/>
                      <a:r>
                        <a:rPr lang="en-SG" sz="1800" dirty="0"/>
                        <a:t>7</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2612097455"/>
                  </a:ext>
                </a:extLst>
              </a:tr>
              <a:tr h="276424">
                <a:tc>
                  <a:txBody>
                    <a:bodyPr/>
                    <a:lstStyle/>
                    <a:p>
                      <a:pPr algn="l" fontAlgn="b"/>
                      <a:r>
                        <a:rPr lang="en-GB" sz="1800" b="0" i="0" u="none" strike="noStrike" dirty="0">
                          <a:solidFill>
                            <a:srgbClr val="000000"/>
                          </a:solidFill>
                          <a:effectLst/>
                          <a:latin typeface="Calibri" panose="020F0502020204030204" pitchFamily="34" charset="0"/>
                        </a:rPr>
                        <a:t>5.3</a:t>
                      </a:r>
                    </a:p>
                  </a:txBody>
                  <a:tcPr anchor="b"/>
                </a:tc>
                <a:tc>
                  <a:txBody>
                    <a:bodyPr/>
                    <a:lstStyle/>
                    <a:p>
                      <a:pPr algn="l" fontAlgn="b"/>
                      <a:r>
                        <a:rPr lang="en-GB" sz="1800" b="0" i="0" u="none" strike="noStrike" dirty="0">
                          <a:solidFill>
                            <a:srgbClr val="000000"/>
                          </a:solidFill>
                          <a:effectLst/>
                          <a:latin typeface="Calibri" panose="020F0502020204030204" pitchFamily="34" charset="0"/>
                        </a:rPr>
                        <a:t>Biodiversity-sensitive Planting &amp; Design</a:t>
                      </a:r>
                    </a:p>
                  </a:txBody>
                  <a:tcPr anchor="b"/>
                </a:tc>
                <a:tc>
                  <a:txBody>
                    <a:bodyPr/>
                    <a:lstStyle/>
                    <a:p>
                      <a:pPr algn="ctr" fontAlgn="b"/>
                      <a:r>
                        <a:rPr lang="en-SG" sz="1800" dirty="0"/>
                        <a:t>10</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684436703"/>
                  </a:ext>
                </a:extLst>
              </a:tr>
              <a:tr h="276424">
                <a:tc>
                  <a:txBody>
                    <a:bodyPr/>
                    <a:lstStyle/>
                    <a:p>
                      <a:pPr algn="l" fontAlgn="b"/>
                      <a:r>
                        <a:rPr lang="en-GB" sz="1800" b="0" i="0" u="none" strike="noStrike" dirty="0">
                          <a:solidFill>
                            <a:srgbClr val="000000"/>
                          </a:solidFill>
                          <a:effectLst/>
                          <a:latin typeface="Calibri" panose="020F0502020204030204" pitchFamily="34" charset="0"/>
                        </a:rPr>
                        <a:t>5.4*</a:t>
                      </a:r>
                    </a:p>
                  </a:txBody>
                  <a:tcPr>
                    <a:lnB w="12700" cap="flat" cmpd="sng" algn="ctr">
                      <a:solidFill>
                        <a:schemeClr val="tx1"/>
                      </a:solidFill>
                      <a:prstDash val="solid"/>
                      <a:round/>
                      <a:headEnd type="none" w="med" len="med"/>
                      <a:tailEnd type="none" w="med" len="med"/>
                    </a:lnB>
                  </a:tcPr>
                </a:tc>
                <a:tc>
                  <a:txBody>
                    <a:bodyPr/>
                    <a:lstStyle/>
                    <a:p>
                      <a:pPr algn="l" fontAlgn="b"/>
                      <a:r>
                        <a:rPr lang="en-US" sz="1800" b="0" i="0" u="none" strike="noStrike" dirty="0">
                          <a:solidFill>
                            <a:srgbClr val="000000"/>
                          </a:solidFill>
                          <a:effectLst/>
                          <a:latin typeface="Calibri" panose="020F0502020204030204" pitchFamily="34" charset="0"/>
                        </a:rPr>
                        <a:t>Conservation of habitats, ecological processes &amp; wildlife</a:t>
                      </a:r>
                    </a:p>
                  </a:txBody>
                  <a:tcPr anchor="b">
                    <a:lnB w="12700" cap="flat" cmpd="sng" algn="ctr">
                      <a:solidFill>
                        <a:schemeClr val="tx1"/>
                      </a:solidFill>
                      <a:prstDash val="solid"/>
                      <a:round/>
                      <a:headEnd type="none" w="med" len="med"/>
                      <a:tailEnd type="none" w="med" len="med"/>
                    </a:lnB>
                  </a:tcPr>
                </a:tc>
                <a:tc>
                  <a:txBody>
                    <a:bodyPr/>
                    <a:lstStyle/>
                    <a:p>
                      <a:pPr algn="ctr" fontAlgn="b"/>
                      <a:r>
                        <a:rPr lang="en-SG" sz="1800" dirty="0"/>
                        <a:t>8</a:t>
                      </a:r>
                    </a:p>
                  </a:txBody>
                  <a:tcPr anchor="ctr">
                    <a:lnB w="12700" cap="flat" cmpd="sng" algn="ctr">
                      <a:solidFill>
                        <a:schemeClr val="tx1"/>
                      </a:solidFill>
                      <a:prstDash val="solid"/>
                      <a:round/>
                      <a:headEnd type="none" w="med" len="med"/>
                      <a:tailEnd type="none" w="med" len="med"/>
                    </a:lnB>
                  </a:tcPr>
                </a:tc>
                <a:tc>
                  <a:txBody>
                    <a:bodyPr/>
                    <a:lstStyle/>
                    <a:p>
                      <a:pPr algn="ctr" fontAlgn="b"/>
                      <a:r>
                        <a:rPr lang="en-SG" sz="1800" dirty="0"/>
                        <a:t>X</a:t>
                      </a:r>
                    </a:p>
                  </a:txBody>
                  <a:tcPr anchor="ctr">
                    <a:lnB w="12700" cap="flat" cmpd="sng" algn="ctr">
                      <a:solidFill>
                        <a:schemeClr val="tx1"/>
                      </a:solidFill>
                      <a:prstDash val="solid"/>
                      <a:round/>
                      <a:headEnd type="none" w="med" len="med"/>
                      <a:tailEnd type="none" w="med" len="med"/>
                    </a:lnB>
                  </a:tcPr>
                </a:tc>
                <a:tc>
                  <a:txBody>
                    <a:bodyPr/>
                    <a:lstStyle/>
                    <a:p>
                      <a:pPr algn="ctr" fontAlgn="b"/>
                      <a:endParaRPr lang="en-SG" sz="180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5263646"/>
                  </a:ext>
                </a:extLst>
              </a:tr>
              <a:tr h="276424">
                <a:tc>
                  <a:txBody>
                    <a:bodyPr/>
                    <a:lstStyle/>
                    <a:p>
                      <a:endParaRPr lang="en-SG" sz="1800" b="1" dirty="0"/>
                    </a:p>
                  </a:txBody>
                  <a:tcPr anchor="ctr">
                    <a:lnT w="12700" cap="flat" cmpd="sng" algn="ctr">
                      <a:solidFill>
                        <a:schemeClr val="tx1"/>
                      </a:solidFill>
                      <a:prstDash val="solid"/>
                      <a:round/>
                      <a:headEnd type="none" w="med" len="med"/>
                      <a:tailEnd type="none" w="med" len="med"/>
                    </a:lnT>
                  </a:tcPr>
                </a:tc>
                <a:tc>
                  <a:txBody>
                    <a:bodyPr/>
                    <a:lstStyle/>
                    <a:p>
                      <a:r>
                        <a:rPr lang="en-US" sz="1800" b="1" dirty="0"/>
                        <a:t>TOTAL</a:t>
                      </a:r>
                      <a:endParaRPr lang="en-SG" sz="1800" b="1" dirty="0"/>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33</a:t>
                      </a:r>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X</a:t>
                      </a:r>
                    </a:p>
                  </a:txBody>
                  <a:tcPr anchor="ctr">
                    <a:lnT w="12700" cap="flat" cmpd="sng" algn="ctr">
                      <a:solidFill>
                        <a:schemeClr val="tx1"/>
                      </a:solidFill>
                      <a:prstDash val="solid"/>
                      <a:round/>
                      <a:headEnd type="none" w="med" len="med"/>
                      <a:tailEnd type="none" w="med" len="med"/>
                    </a:lnT>
                  </a:tcPr>
                </a:tc>
                <a:tc>
                  <a:txBody>
                    <a:bodyPr/>
                    <a:lstStyle/>
                    <a:p>
                      <a:pPr algn="ctr" fontAlgn="b"/>
                      <a:endParaRPr lang="en-SG" sz="1800" b="1"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593094084"/>
                  </a:ext>
                </a:extLst>
              </a:tr>
            </a:tbl>
          </a:graphicData>
        </a:graphic>
      </p:graphicFrame>
      <p:sp>
        <p:nvSpPr>
          <p:cNvPr id="2" name="Footer Placeholder 1">
            <a:extLst>
              <a:ext uri="{FF2B5EF4-FFF2-40B4-BE49-F238E27FC236}">
                <a16:creationId xmlns:a16="http://schemas.microsoft.com/office/drawing/2014/main" id="{B0A23C0F-883F-67D9-802C-2E2696236DA4}"/>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186500044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3284984"/>
            <a:ext cx="11238084" cy="2841182"/>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48</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6: Maintenance</a:t>
            </a:r>
            <a:br>
              <a:rPr lang="en-SG" sz="2800" dirty="0"/>
            </a:br>
            <a:r>
              <a:rPr lang="en-SG" sz="1800" dirty="0"/>
              <a:t>6.1 </a:t>
            </a:r>
            <a:r>
              <a:rPr lang="en-GB" sz="1800" b="1" i="0" u="none" strike="noStrike" dirty="0">
                <a:solidFill>
                  <a:srgbClr val="000000"/>
                </a:solidFill>
                <a:effectLst/>
                <a:latin typeface="Calibri" panose="020F0502020204030204" pitchFamily="34" charset="0"/>
              </a:rPr>
              <a:t>Design for Maintainability</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1473299189"/>
              </p:ext>
            </p:extLst>
          </p:nvPr>
        </p:nvGraphicFramePr>
        <p:xfrm>
          <a:off x="695400" y="1192853"/>
          <a:ext cx="6442140" cy="1645920"/>
        </p:xfrm>
        <a:graphic>
          <a:graphicData uri="http://schemas.openxmlformats.org/drawingml/2006/table">
            <a:tbl>
              <a:tblPr>
                <a:tableStyleId>{5940675A-B579-460E-94D1-54222C63F5DA}</a:tableStyleId>
              </a:tblPr>
              <a:tblGrid>
                <a:gridCol w="861438">
                  <a:extLst>
                    <a:ext uri="{9D8B030D-6E8A-4147-A177-3AD203B41FA5}">
                      <a16:colId xmlns:a16="http://schemas.microsoft.com/office/drawing/2014/main" val="3679446110"/>
                    </a:ext>
                  </a:extLst>
                </a:gridCol>
                <a:gridCol w="4140000">
                  <a:extLst>
                    <a:ext uri="{9D8B030D-6E8A-4147-A177-3AD203B41FA5}">
                      <a16:colId xmlns:a16="http://schemas.microsoft.com/office/drawing/2014/main" val="1452562166"/>
                    </a:ext>
                  </a:extLst>
                </a:gridCol>
                <a:gridCol w="191667">
                  <a:extLst>
                    <a:ext uri="{9D8B030D-6E8A-4147-A177-3AD203B41FA5}">
                      <a16:colId xmlns:a16="http://schemas.microsoft.com/office/drawing/2014/main" val="4108943563"/>
                    </a:ext>
                  </a:extLst>
                </a:gridCol>
                <a:gridCol w="518086">
                  <a:extLst>
                    <a:ext uri="{9D8B030D-6E8A-4147-A177-3AD203B41FA5}">
                      <a16:colId xmlns:a16="http://schemas.microsoft.com/office/drawing/2014/main" val="3697783855"/>
                    </a:ext>
                  </a:extLst>
                </a:gridCol>
                <a:gridCol w="730949">
                  <a:extLst>
                    <a:ext uri="{9D8B030D-6E8A-4147-A177-3AD203B41FA5}">
                      <a16:colId xmlns:a16="http://schemas.microsoft.com/office/drawing/2014/main" val="3427912730"/>
                    </a:ext>
                  </a:extLst>
                </a:gridCol>
              </a:tblGrid>
              <a:tr h="204023">
                <a:tc gridSpan="3">
                  <a:txBody>
                    <a:bodyPr/>
                    <a:lstStyle/>
                    <a:p>
                      <a:pPr algn="l" fontAlgn="ctr"/>
                      <a:r>
                        <a:rPr lang="en-US" sz="1200" b="1" i="0" u="none" strike="noStrike" dirty="0">
                          <a:solidFill>
                            <a:srgbClr val="000000"/>
                          </a:solidFill>
                          <a:effectLst/>
                          <a:latin typeface="+mn-lt"/>
                        </a:rPr>
                        <a:t>6.1a Plant species selection and placement</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Low Impact</a:t>
                      </a:r>
                    </a:p>
                  </a:txBody>
                  <a:tcPr marL="45720" marR="45720" anchor="ctr">
                    <a:noFill/>
                  </a:tcPr>
                </a:tc>
                <a:tc>
                  <a:txBody>
                    <a:bodyPr/>
                    <a:lstStyle/>
                    <a:p>
                      <a:pPr algn="l" fontAlgn="b"/>
                      <a:r>
                        <a:rPr lang="en-US" sz="1200" b="0" i="0" u="none" strike="noStrike" dirty="0">
                          <a:solidFill>
                            <a:srgbClr val="000000"/>
                          </a:solidFill>
                          <a:effectLst/>
                          <a:latin typeface="Calibri" panose="020F0502020204030204" pitchFamily="34" charset="0"/>
                        </a:rPr>
                        <a:t>Requires high frequency of softscape maintenance due to placement and choice of plant species </a:t>
                      </a:r>
                    </a:p>
                  </a:txBody>
                  <a:tcPr marL="45720" marR="45720" anchor="b">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Moderate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Requires moderate frequency of softscape maintenance due to placement and choice of plant species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153044162"/>
                  </a:ext>
                </a:extLst>
              </a:tr>
              <a:tr h="204023">
                <a:tc>
                  <a:txBody>
                    <a:bodyPr/>
                    <a:lstStyle/>
                    <a:p>
                      <a:pPr algn="l" fontAlgn="ctr"/>
                      <a:r>
                        <a:rPr lang="en-GB" sz="1200" b="0" i="0" u="none" strike="noStrike" dirty="0">
                          <a:solidFill>
                            <a:srgbClr val="000000"/>
                          </a:solidFill>
                          <a:effectLst/>
                          <a:latin typeface="Calibri" panose="020F0502020204030204" pitchFamily="34" charset="0"/>
                        </a:rPr>
                        <a:t>High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Requires minimal softscape maintenance across different weather conditions due to placement and choice of plant species</a:t>
                      </a:r>
                    </a:p>
                  </a:txBody>
                  <a:tcPr marL="45720" marR="45720" anchor="ct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2175266858"/>
                  </a:ext>
                </a:extLst>
              </a:tr>
            </a:tbl>
          </a:graphicData>
        </a:graphic>
      </p:graphicFrame>
      <p:sp>
        <p:nvSpPr>
          <p:cNvPr id="2" name="Footer Placeholder 1">
            <a:extLst>
              <a:ext uri="{FF2B5EF4-FFF2-40B4-BE49-F238E27FC236}">
                <a16:creationId xmlns:a16="http://schemas.microsoft.com/office/drawing/2014/main" id="{72B974D6-56D2-C68D-CD1E-DD3B0FBD888E}"/>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176310848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636912"/>
            <a:ext cx="11238084" cy="3489254"/>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49</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6: Maintenance</a:t>
            </a:r>
            <a:br>
              <a:rPr lang="en-SG" sz="2800" dirty="0"/>
            </a:br>
            <a:r>
              <a:rPr lang="en-SG" sz="1800" dirty="0"/>
              <a:t>6.1 </a:t>
            </a:r>
            <a:r>
              <a:rPr lang="en-GB" sz="1800" b="1" i="0" u="none" strike="noStrike" dirty="0">
                <a:solidFill>
                  <a:srgbClr val="000000"/>
                </a:solidFill>
                <a:effectLst/>
                <a:latin typeface="Calibri" panose="020F0502020204030204" pitchFamily="34" charset="0"/>
              </a:rPr>
              <a:t>Design for Landscape Maintainability</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3913819623"/>
              </p:ext>
            </p:extLst>
          </p:nvPr>
        </p:nvGraphicFramePr>
        <p:xfrm>
          <a:off x="695400" y="1192853"/>
          <a:ext cx="9203910" cy="1097280"/>
        </p:xfrm>
        <a:graphic>
          <a:graphicData uri="http://schemas.openxmlformats.org/drawingml/2006/table">
            <a:tbl>
              <a:tblPr>
                <a:tableStyleId>{5940675A-B579-460E-94D1-54222C63F5DA}</a:tableStyleId>
              </a:tblPr>
              <a:tblGrid>
                <a:gridCol w="1202881">
                  <a:extLst>
                    <a:ext uri="{9D8B030D-6E8A-4147-A177-3AD203B41FA5}">
                      <a16:colId xmlns:a16="http://schemas.microsoft.com/office/drawing/2014/main" val="3679446110"/>
                    </a:ext>
                  </a:extLst>
                </a:gridCol>
                <a:gridCol w="6549263">
                  <a:extLst>
                    <a:ext uri="{9D8B030D-6E8A-4147-A177-3AD203B41FA5}">
                      <a16:colId xmlns:a16="http://schemas.microsoft.com/office/drawing/2014/main" val="1452562166"/>
                    </a:ext>
                  </a:extLst>
                </a:gridCol>
                <a:gridCol w="194655">
                  <a:extLst>
                    <a:ext uri="{9D8B030D-6E8A-4147-A177-3AD203B41FA5}">
                      <a16:colId xmlns:a16="http://schemas.microsoft.com/office/drawing/2014/main" val="4108943563"/>
                    </a:ext>
                  </a:extLst>
                </a:gridCol>
                <a:gridCol w="526162">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686582863"/>
                    </a:ext>
                  </a:extLst>
                </a:gridCol>
              </a:tblGrid>
              <a:tr h="204023">
                <a:tc gridSpan="3">
                  <a:txBody>
                    <a:bodyPr/>
                    <a:lstStyle/>
                    <a:p>
                      <a:pPr algn="l" fontAlgn="ctr"/>
                      <a:r>
                        <a:rPr lang="en-US" sz="1200" b="1" i="0" u="none" strike="noStrike" dirty="0">
                          <a:solidFill>
                            <a:srgbClr val="000000"/>
                          </a:solidFill>
                          <a:effectLst/>
                          <a:latin typeface="+mn-lt"/>
                        </a:rPr>
                        <a:t>6.1b Hardscape elements</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Low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Requires high frequency of hardscape maintenance due to choice or design of hardscape elements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Moderate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Requires moderate frequency of hardscape maintenance due to choice or design of hardscape elements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r h="204023">
                <a:tc>
                  <a:txBody>
                    <a:bodyPr/>
                    <a:lstStyle/>
                    <a:p>
                      <a:pPr algn="l" fontAlgn="ctr"/>
                      <a:r>
                        <a:rPr lang="en-GB" sz="1200" b="0" i="0" u="none" strike="noStrike" dirty="0">
                          <a:solidFill>
                            <a:srgbClr val="000000"/>
                          </a:solidFill>
                          <a:effectLst/>
                          <a:latin typeface="Calibri" panose="020F0502020204030204" pitchFamily="34" charset="0"/>
                        </a:rPr>
                        <a:t>High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Requires minimal hardscape maintenance due to choice or design of hardscape elements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153044162"/>
                  </a:ext>
                </a:extLst>
              </a:tr>
            </a:tbl>
          </a:graphicData>
        </a:graphic>
      </p:graphicFrame>
      <p:sp>
        <p:nvSpPr>
          <p:cNvPr id="2" name="Footer Placeholder 1">
            <a:extLst>
              <a:ext uri="{FF2B5EF4-FFF2-40B4-BE49-F238E27FC236}">
                <a16:creationId xmlns:a16="http://schemas.microsoft.com/office/drawing/2014/main" id="{0768B75E-2722-DB08-87ED-CCDDA8412E9C}"/>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3203524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5</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1: Design &amp; Landscape</a:t>
            </a:r>
            <a:br>
              <a:rPr lang="en-SG" sz="2800" dirty="0"/>
            </a:br>
            <a:r>
              <a:rPr lang="en-SG" sz="2000" dirty="0"/>
              <a:t>1.1 Overall Landscape Concept</a:t>
            </a:r>
          </a:p>
        </p:txBody>
      </p:sp>
      <p:graphicFrame>
        <p:nvGraphicFramePr>
          <p:cNvPr id="9" name="Table 8">
            <a:extLst>
              <a:ext uri="{FF2B5EF4-FFF2-40B4-BE49-F238E27FC236}">
                <a16:creationId xmlns:a16="http://schemas.microsoft.com/office/drawing/2014/main" id="{87B01330-0B15-4033-A422-3B6C61E84909}"/>
              </a:ext>
            </a:extLst>
          </p:cNvPr>
          <p:cNvGraphicFramePr>
            <a:graphicFrameLocks noGrp="1"/>
          </p:cNvGraphicFramePr>
          <p:nvPr>
            <p:extLst>
              <p:ext uri="{D42A27DB-BD31-4B8C-83A1-F6EECF244321}">
                <p14:modId xmlns:p14="http://schemas.microsoft.com/office/powerpoint/2010/main" val="2779180139"/>
              </p:ext>
            </p:extLst>
          </p:nvPr>
        </p:nvGraphicFramePr>
        <p:xfrm>
          <a:off x="682586" y="1196752"/>
          <a:ext cx="6267416" cy="1097280"/>
        </p:xfrm>
        <a:graphic>
          <a:graphicData uri="http://schemas.openxmlformats.org/drawingml/2006/table">
            <a:tbl>
              <a:tblPr>
                <a:tableStyleId>{5940675A-B579-460E-94D1-54222C63F5DA}</a:tableStyleId>
              </a:tblPr>
              <a:tblGrid>
                <a:gridCol w="660886">
                  <a:extLst>
                    <a:ext uri="{9D8B030D-6E8A-4147-A177-3AD203B41FA5}">
                      <a16:colId xmlns:a16="http://schemas.microsoft.com/office/drawing/2014/main" val="3679446110"/>
                    </a:ext>
                  </a:extLst>
                </a:gridCol>
                <a:gridCol w="4068000">
                  <a:extLst>
                    <a:ext uri="{9D8B030D-6E8A-4147-A177-3AD203B41FA5}">
                      <a16:colId xmlns:a16="http://schemas.microsoft.com/office/drawing/2014/main" val="3466224078"/>
                    </a:ext>
                  </a:extLst>
                </a:gridCol>
                <a:gridCol w="301105">
                  <a:extLst>
                    <a:ext uri="{9D8B030D-6E8A-4147-A177-3AD203B41FA5}">
                      <a16:colId xmlns:a16="http://schemas.microsoft.com/office/drawing/2014/main" val="4108943563"/>
                    </a:ext>
                  </a:extLst>
                </a:gridCol>
                <a:gridCol w="506476">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480780027"/>
                    </a:ext>
                  </a:extLst>
                </a:gridCol>
              </a:tblGrid>
              <a:tr h="204023">
                <a:tc gridSpan="3">
                  <a:txBody>
                    <a:bodyPr/>
                    <a:lstStyle/>
                    <a:p>
                      <a:pPr algn="l" fontAlgn="ctr"/>
                      <a:r>
                        <a:rPr lang="en-US" sz="1200" b="1" i="0" u="none" strike="noStrike" dirty="0">
                          <a:solidFill>
                            <a:srgbClr val="000000"/>
                          </a:solidFill>
                          <a:effectLst/>
                          <a:latin typeface="Calibri" panose="020F0502020204030204" pitchFamily="34" charset="0"/>
                        </a:rPr>
                        <a:t>1.1b Biophilic elements</a:t>
                      </a:r>
                    </a:p>
                  </a:txBody>
                  <a:tcPr marL="45720" marR="45720" anchor="ctr">
                    <a:solidFill>
                      <a:schemeClr val="bg1">
                        <a:lumMod val="85000"/>
                      </a:schemeClr>
                    </a:solidFill>
                  </a:tcPr>
                </a:tc>
                <a:tc hMerge="1">
                  <a:txBody>
                    <a:bodyPr/>
                    <a:lstStyle/>
                    <a:p>
                      <a:endParaRPr lang="en-GB"/>
                    </a:p>
                  </a:txBody>
                  <a:tcPr/>
                </a:tc>
                <a:tc hMerge="1">
                  <a:txBody>
                    <a:bodyPr/>
                    <a:lstStyle/>
                    <a:p>
                      <a:pPr algn="l" fontAlgn="b"/>
                      <a:r>
                        <a:rPr lang="en-GB" sz="1000" b="0" i="0" u="none" strike="noStrike" dirty="0">
                          <a:solidFill>
                            <a:srgbClr val="000000"/>
                          </a:solidFill>
                          <a:effectLst/>
                          <a:latin typeface="Calibri" panose="020F0502020204030204" pitchFamily="34" charset="0"/>
                        </a:rPr>
                        <a:t> </a:t>
                      </a:r>
                    </a:p>
                  </a:txBody>
                  <a:tcPr marL="0" marR="0" marT="0" marB="0" anchor="b"/>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solidFill>
                      <a:schemeClr val="bg1"/>
                    </a:solidFill>
                  </a:tcPr>
                </a:tc>
                <a:tc>
                  <a:txBody>
                    <a:bodyPr/>
                    <a:lstStyle/>
                    <a:p>
                      <a:pPr algn="l" fontAlgn="ctr"/>
                      <a:r>
                        <a:rPr lang="en-GB" sz="1200" b="0" i="0" u="none" strike="noStrike" dirty="0">
                          <a:solidFill>
                            <a:srgbClr val="000000"/>
                          </a:solidFill>
                          <a:effectLst/>
                          <a:latin typeface="Calibri" panose="020F0502020204030204" pitchFamily="34" charset="0"/>
                        </a:rPr>
                        <a:t>Incorporated some biophilic elements</a:t>
                      </a:r>
                    </a:p>
                  </a:txBody>
                  <a:tcPr marL="45720" marR="45720" anchor="ctr">
                    <a:solidFill>
                      <a:schemeClr val="bg1"/>
                    </a:solid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solidFill>
                      <a:schemeClr val="bg1"/>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solidFill>
                      <a:schemeClr val="bg1"/>
                    </a:solidFill>
                  </a:tcPr>
                </a:tc>
                <a:tc>
                  <a:txBody>
                    <a:bodyPr/>
                    <a:lstStyle/>
                    <a:p>
                      <a:pPr algn="l" fontAlgn="ctr"/>
                      <a:r>
                        <a:rPr lang="en-GB" sz="1200" b="0" i="0" u="none" strike="noStrike" dirty="0">
                          <a:solidFill>
                            <a:srgbClr val="000000"/>
                          </a:solidFill>
                          <a:effectLst/>
                          <a:latin typeface="Calibri" panose="020F0502020204030204" pitchFamily="34" charset="0"/>
                        </a:rPr>
                        <a:t>Incorporated biophilic elements moderately</a:t>
                      </a:r>
                    </a:p>
                  </a:txBody>
                  <a:tcPr marL="45720" marR="45720" anchor="ctr">
                    <a:solidFill>
                      <a:schemeClr val="bg1"/>
                    </a:solid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3741628952"/>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solidFill>
                      <a:schemeClr val="bg1"/>
                    </a:solidFill>
                  </a:tcPr>
                </a:tc>
                <a:tc>
                  <a:txBody>
                    <a:bodyPr/>
                    <a:lstStyle/>
                    <a:p>
                      <a:pPr algn="l" fontAlgn="b"/>
                      <a:r>
                        <a:rPr lang="en-US" sz="1200" b="0" i="0" u="none" strike="noStrike" dirty="0">
                          <a:solidFill>
                            <a:srgbClr val="000000"/>
                          </a:solidFill>
                          <a:effectLst/>
                          <a:latin typeface="Calibri" panose="020F0502020204030204" pitchFamily="34" charset="0"/>
                        </a:rPr>
                        <a:t>Incorporated biophilic elements extensively and purposefully</a:t>
                      </a:r>
                    </a:p>
                  </a:txBody>
                  <a:tcPr marL="45720" marR="45720" anchor="b">
                    <a:solidFill>
                      <a:schemeClr val="bg1"/>
                    </a:solid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1486947850"/>
                  </a:ext>
                </a:extLst>
              </a:tr>
            </a:tbl>
          </a:graphicData>
        </a:graphic>
      </p:graphicFrame>
      <p:sp>
        <p:nvSpPr>
          <p:cNvPr id="12" name="Content Placeholder 11">
            <a:extLst>
              <a:ext uri="{FF2B5EF4-FFF2-40B4-BE49-F238E27FC236}">
                <a16:creationId xmlns:a16="http://schemas.microsoft.com/office/drawing/2014/main" id="{946A8659-D68C-48B8-AE20-660F5F9989D7}"/>
              </a:ext>
            </a:extLst>
          </p:cNvPr>
          <p:cNvSpPr>
            <a:spLocks noGrp="1"/>
          </p:cNvSpPr>
          <p:nvPr>
            <p:ph idx="1"/>
          </p:nvPr>
        </p:nvSpPr>
        <p:spPr>
          <a:xfrm>
            <a:off x="609600" y="2636912"/>
            <a:ext cx="11323884" cy="3489253"/>
          </a:xfrm>
        </p:spPr>
        <p:txBody>
          <a:bodyPr/>
          <a:lstStyle/>
          <a:p>
            <a:endParaRPr lang="en-GB" dirty="0"/>
          </a:p>
        </p:txBody>
      </p:sp>
      <p:sp>
        <p:nvSpPr>
          <p:cNvPr id="2" name="Footer Placeholder 1">
            <a:extLst>
              <a:ext uri="{FF2B5EF4-FFF2-40B4-BE49-F238E27FC236}">
                <a16:creationId xmlns:a16="http://schemas.microsoft.com/office/drawing/2014/main" id="{3E8B572E-5C5C-302D-9910-E56F2AB408DB}"/>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128895592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636912"/>
            <a:ext cx="11238084" cy="3489254"/>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50</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6: Maintenance</a:t>
            </a:r>
            <a:br>
              <a:rPr lang="en-SG" sz="2800" dirty="0"/>
            </a:br>
            <a:r>
              <a:rPr lang="en-SG" sz="1800" dirty="0"/>
              <a:t>6.1 </a:t>
            </a:r>
            <a:r>
              <a:rPr lang="en-GB" sz="1800" b="1" i="0" u="none" strike="noStrike" dirty="0">
                <a:solidFill>
                  <a:srgbClr val="000000"/>
                </a:solidFill>
                <a:effectLst/>
                <a:latin typeface="Calibri" panose="020F0502020204030204" pitchFamily="34" charset="0"/>
              </a:rPr>
              <a:t>Design for Landscape Maintainability</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918255797"/>
              </p:ext>
            </p:extLst>
          </p:nvPr>
        </p:nvGraphicFramePr>
        <p:xfrm>
          <a:off x="695400" y="1192853"/>
          <a:ext cx="7552624" cy="109728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5421122">
                  <a:extLst>
                    <a:ext uri="{9D8B030D-6E8A-4147-A177-3AD203B41FA5}">
                      <a16:colId xmlns:a16="http://schemas.microsoft.com/office/drawing/2014/main" val="1452562166"/>
                    </a:ext>
                  </a:extLst>
                </a:gridCol>
                <a:gridCol w="194492">
                  <a:extLst>
                    <a:ext uri="{9D8B030D-6E8A-4147-A177-3AD203B41FA5}">
                      <a16:colId xmlns:a16="http://schemas.microsoft.com/office/drawing/2014/main" val="4108943563"/>
                    </a:ext>
                  </a:extLst>
                </a:gridCol>
                <a:gridCol w="525722">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276353093"/>
                    </a:ext>
                  </a:extLst>
                </a:gridCol>
              </a:tblGrid>
              <a:tr h="204023">
                <a:tc gridSpan="3">
                  <a:txBody>
                    <a:bodyPr/>
                    <a:lstStyle/>
                    <a:p>
                      <a:pPr algn="l" fontAlgn="ctr"/>
                      <a:r>
                        <a:rPr lang="en-US" sz="1200" b="1" i="0" u="none" strike="noStrike" dirty="0">
                          <a:solidFill>
                            <a:srgbClr val="000000"/>
                          </a:solidFill>
                          <a:effectLst/>
                          <a:latin typeface="+mn-lt"/>
                        </a:rPr>
                        <a:t>6.1c Ease of landscape maintenance access</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&lt;50% of landscaped areas can be easily accessed for inspection and maintenance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50 to 80% of landscaped areas can be easily accessed for inspection and maintenance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&gt;80% of landscaped areas can be easily accessed for inspection and maintenance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153044162"/>
                  </a:ext>
                </a:extLst>
              </a:tr>
            </a:tbl>
          </a:graphicData>
        </a:graphic>
      </p:graphicFrame>
      <p:sp>
        <p:nvSpPr>
          <p:cNvPr id="2" name="Footer Placeholder 1">
            <a:extLst>
              <a:ext uri="{FF2B5EF4-FFF2-40B4-BE49-F238E27FC236}">
                <a16:creationId xmlns:a16="http://schemas.microsoft.com/office/drawing/2014/main" id="{4030F086-B729-0A3D-0B14-E80679B643B5}"/>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206906160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276872"/>
            <a:ext cx="11238084" cy="3849294"/>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51</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6: Maintenance</a:t>
            </a:r>
            <a:br>
              <a:rPr lang="en-SG" sz="2800" dirty="0"/>
            </a:br>
            <a:r>
              <a:rPr lang="en-US" sz="1800" dirty="0"/>
              <a:t>6.2 </a:t>
            </a:r>
            <a:r>
              <a:rPr lang="en-GB" sz="1800" b="1" i="0" u="none" strike="noStrike" dirty="0">
                <a:solidFill>
                  <a:srgbClr val="000000"/>
                </a:solidFill>
                <a:effectLst/>
                <a:latin typeface="Calibri" panose="020F0502020204030204" pitchFamily="34" charset="0"/>
              </a:rPr>
              <a:t>Maintenance Plans and Operations</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3236941102"/>
              </p:ext>
            </p:extLst>
          </p:nvPr>
        </p:nvGraphicFramePr>
        <p:xfrm>
          <a:off x="695400" y="1192853"/>
          <a:ext cx="6812523" cy="822960"/>
        </p:xfrm>
        <a:graphic>
          <a:graphicData uri="http://schemas.openxmlformats.org/drawingml/2006/table">
            <a:tbl>
              <a:tblPr>
                <a:tableStyleId>{5940675A-B579-460E-94D1-54222C63F5DA}</a:tableStyleId>
              </a:tblPr>
              <a:tblGrid>
                <a:gridCol w="464503">
                  <a:extLst>
                    <a:ext uri="{9D8B030D-6E8A-4147-A177-3AD203B41FA5}">
                      <a16:colId xmlns:a16="http://schemas.microsoft.com/office/drawing/2014/main" val="3679446110"/>
                    </a:ext>
                  </a:extLst>
                </a:gridCol>
                <a:gridCol w="4910519">
                  <a:extLst>
                    <a:ext uri="{9D8B030D-6E8A-4147-A177-3AD203B41FA5}">
                      <a16:colId xmlns:a16="http://schemas.microsoft.com/office/drawing/2014/main" val="1452562166"/>
                    </a:ext>
                  </a:extLst>
                </a:gridCol>
                <a:gridCol w="190803">
                  <a:extLst>
                    <a:ext uri="{9D8B030D-6E8A-4147-A177-3AD203B41FA5}">
                      <a16:colId xmlns:a16="http://schemas.microsoft.com/office/drawing/2014/main" val="4108943563"/>
                    </a:ext>
                  </a:extLst>
                </a:gridCol>
                <a:gridCol w="515749">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64476175"/>
                    </a:ext>
                  </a:extLst>
                </a:gridCol>
              </a:tblGrid>
              <a:tr h="204023">
                <a:tc gridSpan="3">
                  <a:txBody>
                    <a:bodyPr/>
                    <a:lstStyle/>
                    <a:p>
                      <a:pPr algn="l" fontAlgn="ctr"/>
                      <a:r>
                        <a:rPr lang="en-US" sz="1200" b="1" i="0" u="none" strike="noStrike" dirty="0">
                          <a:solidFill>
                            <a:srgbClr val="000000"/>
                          </a:solidFill>
                          <a:effectLst/>
                          <a:latin typeface="+mn-lt"/>
                        </a:rPr>
                        <a:t>6.2a Management plans for softscape and hardscape</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GB" sz="1200" b="0" i="0" u="none" strike="noStrike" dirty="0">
                          <a:solidFill>
                            <a:srgbClr val="000000"/>
                          </a:solidFill>
                          <a:effectLst/>
                          <a:latin typeface="Calibri" panose="020F0502020204030204" pitchFamily="34" charset="0"/>
                        </a:rPr>
                        <a:t>Provided basic documentation</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comprehensive plans and documentation that cover various aspects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7A5BE2B7-5B54-181A-D01A-CB1DDF78D71B}"/>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132329988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420888"/>
            <a:ext cx="11238084" cy="3705278"/>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52</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6: Maintenance</a:t>
            </a:r>
            <a:br>
              <a:rPr lang="en-SG" sz="2800" dirty="0"/>
            </a:br>
            <a:r>
              <a:rPr lang="en-US" sz="1800" dirty="0"/>
              <a:t>6.2 </a:t>
            </a:r>
            <a:r>
              <a:rPr lang="en-GB" sz="1800" b="1" i="0" u="none" strike="noStrike" dirty="0">
                <a:solidFill>
                  <a:srgbClr val="000000"/>
                </a:solidFill>
                <a:effectLst/>
                <a:latin typeface="Calibri" panose="020F0502020204030204" pitchFamily="34" charset="0"/>
              </a:rPr>
              <a:t>Maintenance Plans and Operations</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3760703949"/>
              </p:ext>
            </p:extLst>
          </p:nvPr>
        </p:nvGraphicFramePr>
        <p:xfrm>
          <a:off x="695400" y="1192853"/>
          <a:ext cx="6863591" cy="1005840"/>
        </p:xfrm>
        <a:graphic>
          <a:graphicData uri="http://schemas.openxmlformats.org/drawingml/2006/table">
            <a:tbl>
              <a:tblPr>
                <a:tableStyleId>{5940675A-B579-460E-94D1-54222C63F5DA}</a:tableStyleId>
              </a:tblPr>
              <a:tblGrid>
                <a:gridCol w="576064">
                  <a:extLst>
                    <a:ext uri="{9D8B030D-6E8A-4147-A177-3AD203B41FA5}">
                      <a16:colId xmlns:a16="http://schemas.microsoft.com/office/drawing/2014/main" val="3679446110"/>
                    </a:ext>
                  </a:extLst>
                </a:gridCol>
                <a:gridCol w="4850026">
                  <a:extLst>
                    <a:ext uri="{9D8B030D-6E8A-4147-A177-3AD203B41FA5}">
                      <a16:colId xmlns:a16="http://schemas.microsoft.com/office/drawing/2014/main" val="1452562166"/>
                    </a:ext>
                  </a:extLst>
                </a:gridCol>
                <a:gridCol w="190803">
                  <a:extLst>
                    <a:ext uri="{9D8B030D-6E8A-4147-A177-3AD203B41FA5}">
                      <a16:colId xmlns:a16="http://schemas.microsoft.com/office/drawing/2014/main" val="4108943563"/>
                    </a:ext>
                  </a:extLst>
                </a:gridCol>
                <a:gridCol w="515749">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32512916"/>
                    </a:ext>
                  </a:extLst>
                </a:gridCol>
              </a:tblGrid>
              <a:tr h="204023">
                <a:tc gridSpan="3">
                  <a:txBody>
                    <a:bodyPr/>
                    <a:lstStyle/>
                    <a:p>
                      <a:pPr algn="l" fontAlgn="ctr"/>
                      <a:r>
                        <a:rPr lang="en-US" sz="1200" b="1" i="0" u="none" strike="noStrike" dirty="0">
                          <a:solidFill>
                            <a:srgbClr val="000000"/>
                          </a:solidFill>
                          <a:effectLst/>
                          <a:latin typeface="+mn-lt"/>
                        </a:rPr>
                        <a:t>6.2b Safety and asset condition inspection reports for hardscape, features and facilities</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inspection reports and basic monitoring plans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comprehensive investigation reports with tangible measures that have been or will be implemented</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20F9BF54-8F25-97C5-4525-1D006D81E020}"/>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104532788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420888"/>
            <a:ext cx="11238084" cy="3705278"/>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53</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6: Maintenance</a:t>
            </a:r>
            <a:br>
              <a:rPr lang="en-SG" sz="2800" dirty="0"/>
            </a:br>
            <a:r>
              <a:rPr lang="en-US" sz="1800" dirty="0"/>
              <a:t>6.2 </a:t>
            </a:r>
            <a:r>
              <a:rPr lang="en-GB" sz="1800" b="1" i="0" u="none" strike="noStrike" dirty="0">
                <a:solidFill>
                  <a:srgbClr val="000000"/>
                </a:solidFill>
                <a:effectLst/>
                <a:latin typeface="Calibri" panose="020F0502020204030204" pitchFamily="34" charset="0"/>
              </a:rPr>
              <a:t>Maintenance Plans and Operations</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2793436726"/>
              </p:ext>
            </p:extLst>
          </p:nvPr>
        </p:nvGraphicFramePr>
        <p:xfrm>
          <a:off x="695400" y="1192853"/>
          <a:ext cx="6585565" cy="1005840"/>
        </p:xfrm>
        <a:graphic>
          <a:graphicData uri="http://schemas.openxmlformats.org/drawingml/2006/table">
            <a:tbl>
              <a:tblPr>
                <a:tableStyleId>{5940675A-B579-460E-94D1-54222C63F5DA}</a:tableStyleId>
              </a:tblPr>
              <a:tblGrid>
                <a:gridCol w="576064">
                  <a:extLst>
                    <a:ext uri="{9D8B030D-6E8A-4147-A177-3AD203B41FA5}">
                      <a16:colId xmlns:a16="http://schemas.microsoft.com/office/drawing/2014/main" val="3679446110"/>
                    </a:ext>
                  </a:extLst>
                </a:gridCol>
                <a:gridCol w="4572000">
                  <a:extLst>
                    <a:ext uri="{9D8B030D-6E8A-4147-A177-3AD203B41FA5}">
                      <a16:colId xmlns:a16="http://schemas.microsoft.com/office/drawing/2014/main" val="1452562166"/>
                    </a:ext>
                  </a:extLst>
                </a:gridCol>
                <a:gridCol w="190803">
                  <a:extLst>
                    <a:ext uri="{9D8B030D-6E8A-4147-A177-3AD203B41FA5}">
                      <a16:colId xmlns:a16="http://schemas.microsoft.com/office/drawing/2014/main" val="4108943563"/>
                    </a:ext>
                  </a:extLst>
                </a:gridCol>
                <a:gridCol w="515749">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32512916"/>
                    </a:ext>
                  </a:extLst>
                </a:gridCol>
              </a:tblGrid>
              <a:tr h="204023">
                <a:tc gridSpan="3">
                  <a:txBody>
                    <a:bodyPr/>
                    <a:lstStyle/>
                    <a:p>
                      <a:pPr algn="l" fontAlgn="ctr"/>
                      <a:r>
                        <a:rPr lang="en-US" sz="1200" b="1" i="0" u="none" strike="noStrike" dirty="0">
                          <a:solidFill>
                            <a:srgbClr val="000000"/>
                          </a:solidFill>
                          <a:effectLst/>
                          <a:latin typeface="+mn-lt"/>
                        </a:rPr>
                        <a:t>6.2c Inspection and monitoring plan for softscape</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basic inspection and monitoring plans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comprehensive inspection and monitoring plans for softscape, with results that translates to tangible measures for implementation</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CA23ABD1-36E5-1B3E-573F-8B139971CA56}"/>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298155227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348880"/>
            <a:ext cx="11238084" cy="3777286"/>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54</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6: Maintenance</a:t>
            </a:r>
            <a:br>
              <a:rPr lang="en-SG" sz="2800" dirty="0"/>
            </a:br>
            <a:r>
              <a:rPr lang="en-US" sz="1800" dirty="0"/>
              <a:t>6.2 </a:t>
            </a:r>
            <a:r>
              <a:rPr lang="en-GB" sz="1800" b="1" i="0" u="none" strike="noStrike" dirty="0">
                <a:solidFill>
                  <a:srgbClr val="000000"/>
                </a:solidFill>
                <a:effectLst/>
                <a:latin typeface="Calibri" panose="020F0502020204030204" pitchFamily="34" charset="0"/>
              </a:rPr>
              <a:t>Maintenance Plans and Operations</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4174574445"/>
              </p:ext>
            </p:extLst>
          </p:nvPr>
        </p:nvGraphicFramePr>
        <p:xfrm>
          <a:off x="695400" y="1192853"/>
          <a:ext cx="5721783" cy="822960"/>
        </p:xfrm>
        <a:graphic>
          <a:graphicData uri="http://schemas.openxmlformats.org/drawingml/2006/table">
            <a:tbl>
              <a:tblPr>
                <a:tableStyleId>{5940675A-B579-460E-94D1-54222C63F5DA}</a:tableStyleId>
              </a:tblPr>
              <a:tblGrid>
                <a:gridCol w="464503">
                  <a:extLst>
                    <a:ext uri="{9D8B030D-6E8A-4147-A177-3AD203B41FA5}">
                      <a16:colId xmlns:a16="http://schemas.microsoft.com/office/drawing/2014/main" val="3679446110"/>
                    </a:ext>
                  </a:extLst>
                </a:gridCol>
                <a:gridCol w="3819779">
                  <a:extLst>
                    <a:ext uri="{9D8B030D-6E8A-4147-A177-3AD203B41FA5}">
                      <a16:colId xmlns:a16="http://schemas.microsoft.com/office/drawing/2014/main" val="1452562166"/>
                    </a:ext>
                  </a:extLst>
                </a:gridCol>
                <a:gridCol w="190803">
                  <a:extLst>
                    <a:ext uri="{9D8B030D-6E8A-4147-A177-3AD203B41FA5}">
                      <a16:colId xmlns:a16="http://schemas.microsoft.com/office/drawing/2014/main" val="4108943563"/>
                    </a:ext>
                  </a:extLst>
                </a:gridCol>
                <a:gridCol w="515749">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448196275"/>
                    </a:ext>
                  </a:extLst>
                </a:gridCol>
              </a:tblGrid>
              <a:tr h="204023">
                <a:tc gridSpan="3">
                  <a:txBody>
                    <a:bodyPr/>
                    <a:lstStyle/>
                    <a:p>
                      <a:pPr algn="l" fontAlgn="ctr"/>
                      <a:r>
                        <a:rPr lang="en-US" sz="1200" b="1" i="0" u="none" strike="noStrike" dirty="0">
                          <a:solidFill>
                            <a:srgbClr val="000000"/>
                          </a:solidFill>
                          <a:effectLst/>
                          <a:latin typeface="+mn-lt"/>
                        </a:rPr>
                        <a:t>6.2d Smart operations</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Implemented simple smart operations features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Implemented smart operations extensively throughout park</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074EC3AD-AEE3-2AA4-5961-4DE55A51F5D9}"/>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284495154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348880"/>
            <a:ext cx="11238084" cy="3777286"/>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55</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6: Maintenance</a:t>
            </a:r>
            <a:br>
              <a:rPr lang="en-SG" sz="2800" dirty="0"/>
            </a:br>
            <a:r>
              <a:rPr lang="en-US" sz="1800" dirty="0"/>
              <a:t>6.2 </a:t>
            </a:r>
            <a:r>
              <a:rPr lang="en-GB" sz="1800" b="1" i="0" u="none" strike="noStrike" dirty="0">
                <a:solidFill>
                  <a:srgbClr val="000000"/>
                </a:solidFill>
                <a:effectLst/>
                <a:latin typeface="Calibri" panose="020F0502020204030204" pitchFamily="34" charset="0"/>
              </a:rPr>
              <a:t>Maintenance Plans and Operations</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3925603013"/>
              </p:ext>
            </p:extLst>
          </p:nvPr>
        </p:nvGraphicFramePr>
        <p:xfrm>
          <a:off x="695400" y="1192853"/>
          <a:ext cx="7132404" cy="1005840"/>
        </p:xfrm>
        <a:graphic>
          <a:graphicData uri="http://schemas.openxmlformats.org/drawingml/2006/table">
            <a:tbl>
              <a:tblPr>
                <a:tableStyleId>{5940675A-B579-460E-94D1-54222C63F5DA}</a:tableStyleId>
              </a:tblPr>
              <a:tblGrid>
                <a:gridCol w="870903">
                  <a:extLst>
                    <a:ext uri="{9D8B030D-6E8A-4147-A177-3AD203B41FA5}">
                      <a16:colId xmlns:a16="http://schemas.microsoft.com/office/drawing/2014/main" val="3679446110"/>
                    </a:ext>
                  </a:extLst>
                </a:gridCol>
                <a:gridCol w="4824000">
                  <a:extLst>
                    <a:ext uri="{9D8B030D-6E8A-4147-A177-3AD203B41FA5}">
                      <a16:colId xmlns:a16="http://schemas.microsoft.com/office/drawing/2014/main" val="1452562166"/>
                    </a:ext>
                  </a:extLst>
                </a:gridCol>
                <a:gridCol w="190803">
                  <a:extLst>
                    <a:ext uri="{9D8B030D-6E8A-4147-A177-3AD203B41FA5}">
                      <a16:colId xmlns:a16="http://schemas.microsoft.com/office/drawing/2014/main" val="4108943563"/>
                    </a:ext>
                  </a:extLst>
                </a:gridCol>
                <a:gridCol w="515749">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448196275"/>
                    </a:ext>
                  </a:extLst>
                </a:gridCol>
              </a:tblGrid>
              <a:tr h="204023">
                <a:tc gridSpan="3">
                  <a:txBody>
                    <a:bodyPr/>
                    <a:lstStyle/>
                    <a:p>
                      <a:pPr algn="l" fontAlgn="ctr"/>
                      <a:r>
                        <a:rPr lang="en-US" sz="1200" b="1" i="0" u="none" strike="noStrike" dirty="0">
                          <a:solidFill>
                            <a:srgbClr val="000000"/>
                          </a:solidFill>
                          <a:effectLst/>
                          <a:latin typeface="+mn-lt"/>
                        </a:rPr>
                        <a:t>6.2e Waste management strategies</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Low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simple efforts to manage waste E.g. signage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High Impact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effective efforts and strategies to reduce waste management. E.g. placing more bins over weekend, larger bins near BBQ pits, smart bins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7F3CA59A-6742-4434-3353-FAA85E4F5E75}"/>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359114770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348880"/>
            <a:ext cx="11238084" cy="3777286"/>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56</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6: Maintenance</a:t>
            </a:r>
            <a:br>
              <a:rPr lang="en-SG" sz="2800" dirty="0"/>
            </a:br>
            <a:r>
              <a:rPr lang="en-US" sz="1800" dirty="0"/>
              <a:t>6.2 </a:t>
            </a:r>
            <a:r>
              <a:rPr lang="en-GB" sz="1800" b="1" i="0" u="none" strike="noStrike" dirty="0">
                <a:solidFill>
                  <a:srgbClr val="000000"/>
                </a:solidFill>
                <a:effectLst/>
                <a:latin typeface="Calibri" panose="020F0502020204030204" pitchFamily="34" charset="0"/>
              </a:rPr>
              <a:t>Maintenance Plans and Operations</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3800519820"/>
              </p:ext>
            </p:extLst>
          </p:nvPr>
        </p:nvGraphicFramePr>
        <p:xfrm>
          <a:off x="695400" y="1192853"/>
          <a:ext cx="5037501" cy="731520"/>
        </p:xfrm>
        <a:graphic>
          <a:graphicData uri="http://schemas.openxmlformats.org/drawingml/2006/table">
            <a:tbl>
              <a:tblPr>
                <a:tableStyleId>{5940675A-B579-460E-94D1-54222C63F5DA}</a:tableStyleId>
              </a:tblPr>
              <a:tblGrid>
                <a:gridCol w="3600000">
                  <a:extLst>
                    <a:ext uri="{9D8B030D-6E8A-4147-A177-3AD203B41FA5}">
                      <a16:colId xmlns:a16="http://schemas.microsoft.com/office/drawing/2014/main" val="3679446110"/>
                    </a:ext>
                  </a:extLst>
                </a:gridCol>
                <a:gridCol w="190803">
                  <a:extLst>
                    <a:ext uri="{9D8B030D-6E8A-4147-A177-3AD203B41FA5}">
                      <a16:colId xmlns:a16="http://schemas.microsoft.com/office/drawing/2014/main" val="4108943563"/>
                    </a:ext>
                  </a:extLst>
                </a:gridCol>
                <a:gridCol w="515749">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448196275"/>
                    </a:ext>
                  </a:extLst>
                </a:gridCol>
              </a:tblGrid>
              <a:tr h="204023">
                <a:tc gridSpan="2">
                  <a:txBody>
                    <a:bodyPr/>
                    <a:lstStyle/>
                    <a:p>
                      <a:pPr algn="l" fontAlgn="ctr"/>
                      <a:r>
                        <a:rPr lang="en-US" sz="1200" b="1" i="0" u="none" strike="noStrike" dirty="0">
                          <a:solidFill>
                            <a:srgbClr val="000000"/>
                          </a:solidFill>
                          <a:effectLst/>
                          <a:latin typeface="+mn-lt"/>
                        </a:rPr>
                        <a:t>6.2f</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US" sz="1200" b="1" i="0" u="none" strike="noStrike" dirty="0">
                          <a:solidFill>
                            <a:srgbClr val="000000"/>
                          </a:solidFill>
                          <a:effectLst/>
                          <a:latin typeface="Calibri" panose="020F0502020204030204" pitchFamily="34" charset="0"/>
                        </a:rPr>
                        <a:t>Employs a Certified Practising Horticulturist (CPH) with currently valid certification in maintenance operations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bl>
          </a:graphicData>
        </a:graphic>
      </p:graphicFrame>
      <p:sp>
        <p:nvSpPr>
          <p:cNvPr id="2" name="Footer Placeholder 1">
            <a:extLst>
              <a:ext uri="{FF2B5EF4-FFF2-40B4-BE49-F238E27FC236}">
                <a16:creationId xmlns:a16="http://schemas.microsoft.com/office/drawing/2014/main" id="{1E650C2E-316F-D633-BB9F-BD0AAA447948}"/>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289499769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636912"/>
            <a:ext cx="11238084" cy="3489254"/>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57</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6: Maintenance</a:t>
            </a:r>
            <a:br>
              <a:rPr lang="en-SG" sz="2800" dirty="0"/>
            </a:br>
            <a:r>
              <a:rPr lang="en-SG" sz="1800" dirty="0"/>
              <a:t>6.3 </a:t>
            </a:r>
            <a:r>
              <a:rPr lang="en-US" sz="1800" b="1" i="0" u="none" strike="noStrike" dirty="0">
                <a:solidFill>
                  <a:srgbClr val="000000"/>
                </a:solidFill>
                <a:effectLst/>
                <a:latin typeface="Calibri" panose="020F0502020204030204" pitchFamily="34" charset="0"/>
              </a:rPr>
              <a:t>Design for Skyrise Greenery Maintenance</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2737941147"/>
              </p:ext>
            </p:extLst>
          </p:nvPr>
        </p:nvGraphicFramePr>
        <p:xfrm>
          <a:off x="695400" y="1192853"/>
          <a:ext cx="8862302" cy="822960"/>
        </p:xfrm>
        <a:graphic>
          <a:graphicData uri="http://schemas.openxmlformats.org/drawingml/2006/table">
            <a:tbl>
              <a:tblPr>
                <a:tableStyleId>{5940675A-B579-460E-94D1-54222C63F5DA}</a:tableStyleId>
              </a:tblPr>
              <a:tblGrid>
                <a:gridCol w="464503">
                  <a:extLst>
                    <a:ext uri="{9D8B030D-6E8A-4147-A177-3AD203B41FA5}">
                      <a16:colId xmlns:a16="http://schemas.microsoft.com/office/drawing/2014/main" val="3679446110"/>
                    </a:ext>
                  </a:extLst>
                </a:gridCol>
                <a:gridCol w="6947662">
                  <a:extLst>
                    <a:ext uri="{9D8B030D-6E8A-4147-A177-3AD203B41FA5}">
                      <a16:colId xmlns:a16="http://schemas.microsoft.com/office/drawing/2014/main" val="1452562166"/>
                    </a:ext>
                  </a:extLst>
                </a:gridCol>
                <a:gridCol w="194215">
                  <a:extLst>
                    <a:ext uri="{9D8B030D-6E8A-4147-A177-3AD203B41FA5}">
                      <a16:colId xmlns:a16="http://schemas.microsoft.com/office/drawing/2014/main" val="4108943563"/>
                    </a:ext>
                  </a:extLst>
                </a:gridCol>
                <a:gridCol w="524973">
                  <a:extLst>
                    <a:ext uri="{9D8B030D-6E8A-4147-A177-3AD203B41FA5}">
                      <a16:colId xmlns:a16="http://schemas.microsoft.com/office/drawing/2014/main" val="3697783855"/>
                    </a:ext>
                  </a:extLst>
                </a:gridCol>
                <a:gridCol w="730949">
                  <a:extLst>
                    <a:ext uri="{9D8B030D-6E8A-4147-A177-3AD203B41FA5}">
                      <a16:colId xmlns:a16="http://schemas.microsoft.com/office/drawing/2014/main" val="399307466"/>
                    </a:ext>
                  </a:extLst>
                </a:gridCol>
              </a:tblGrid>
              <a:tr h="204023">
                <a:tc gridSpan="3">
                  <a:txBody>
                    <a:bodyPr/>
                    <a:lstStyle/>
                    <a:p>
                      <a:pPr algn="l" fontAlgn="ctr"/>
                      <a:r>
                        <a:rPr lang="en-US" sz="1200" b="1" i="0" u="none" strike="noStrike" dirty="0">
                          <a:solidFill>
                            <a:srgbClr val="000000"/>
                          </a:solidFill>
                          <a:effectLst/>
                          <a:latin typeface="+mn-lt"/>
                        </a:rPr>
                        <a:t>6.3a Location of rooftop and vertical greenery </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Implemented at location that does not have suitable microclimate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2">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Implemented at appropriate location with suitable microclimate, as demonstrated from studies or site analysis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139DFCC0-0E69-BBB6-E1DA-F1A19C55D810}"/>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59718909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2636912"/>
            <a:ext cx="11238084" cy="3489254"/>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58</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6: Maintenance</a:t>
            </a:r>
            <a:br>
              <a:rPr lang="en-SG" sz="2800" dirty="0"/>
            </a:br>
            <a:r>
              <a:rPr lang="en-SG" sz="1800" dirty="0"/>
              <a:t>6.3 </a:t>
            </a:r>
            <a:r>
              <a:rPr lang="en-US" sz="1800" b="1" i="0" u="none" strike="noStrike" dirty="0">
                <a:solidFill>
                  <a:srgbClr val="000000"/>
                </a:solidFill>
                <a:effectLst/>
                <a:latin typeface="Calibri" panose="020F0502020204030204" pitchFamily="34" charset="0"/>
              </a:rPr>
              <a:t>Design for Skyrise Greenery Maintenance</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2964075347"/>
              </p:ext>
            </p:extLst>
          </p:nvPr>
        </p:nvGraphicFramePr>
        <p:xfrm>
          <a:off x="695400" y="1192853"/>
          <a:ext cx="7132187" cy="109728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5008817">
                  <a:extLst>
                    <a:ext uri="{9D8B030D-6E8A-4147-A177-3AD203B41FA5}">
                      <a16:colId xmlns:a16="http://schemas.microsoft.com/office/drawing/2014/main" val="1452562166"/>
                    </a:ext>
                  </a:extLst>
                </a:gridCol>
                <a:gridCol w="192296">
                  <a:extLst>
                    <a:ext uri="{9D8B030D-6E8A-4147-A177-3AD203B41FA5}">
                      <a16:colId xmlns:a16="http://schemas.microsoft.com/office/drawing/2014/main" val="4108943563"/>
                    </a:ext>
                  </a:extLst>
                </a:gridCol>
                <a:gridCol w="519786">
                  <a:extLst>
                    <a:ext uri="{9D8B030D-6E8A-4147-A177-3AD203B41FA5}">
                      <a16:colId xmlns:a16="http://schemas.microsoft.com/office/drawing/2014/main" val="3697783855"/>
                    </a:ext>
                  </a:extLst>
                </a:gridCol>
                <a:gridCol w="730949">
                  <a:extLst>
                    <a:ext uri="{9D8B030D-6E8A-4147-A177-3AD203B41FA5}">
                      <a16:colId xmlns:a16="http://schemas.microsoft.com/office/drawing/2014/main" val="3846262499"/>
                    </a:ext>
                  </a:extLst>
                </a:gridCol>
              </a:tblGrid>
              <a:tr h="204023">
                <a:tc gridSpan="3">
                  <a:txBody>
                    <a:bodyPr/>
                    <a:lstStyle/>
                    <a:p>
                      <a:pPr algn="l" fontAlgn="ctr"/>
                      <a:r>
                        <a:rPr lang="en-US" sz="1200" b="1" i="0" u="none" strike="noStrike" dirty="0">
                          <a:solidFill>
                            <a:srgbClr val="000000"/>
                          </a:solidFill>
                          <a:effectLst/>
                          <a:latin typeface="+mn-lt"/>
                        </a:rPr>
                        <a:t>6.3b Safety and maintainability</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maintenance plans, requires high maintenance</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b"/>
                      <a:r>
                        <a:rPr lang="en-US" sz="1200" b="0" i="0" u="none" strike="noStrike" dirty="0">
                          <a:solidFill>
                            <a:srgbClr val="000000"/>
                          </a:solidFill>
                          <a:effectLst/>
                          <a:latin typeface="Calibri" panose="020F0502020204030204" pitchFamily="34" charset="0"/>
                        </a:rPr>
                        <a:t>Provided maintenance plans, some efforts to reduce maintenance required</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Provided maintenance and risk management plans, little maintenance required</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153044162"/>
                  </a:ext>
                </a:extLst>
              </a:tr>
            </a:tbl>
          </a:graphicData>
        </a:graphic>
      </p:graphicFrame>
      <p:sp>
        <p:nvSpPr>
          <p:cNvPr id="2" name="Footer Placeholder 1">
            <a:extLst>
              <a:ext uri="{FF2B5EF4-FFF2-40B4-BE49-F238E27FC236}">
                <a16:creationId xmlns:a16="http://schemas.microsoft.com/office/drawing/2014/main" id="{BBB048F4-D995-A8C4-D964-30E9541259EA}"/>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329830670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59</a:t>
            </a:fld>
            <a:endParaRPr lang="en-GB" dirty="0"/>
          </a:p>
        </p:txBody>
      </p:sp>
      <p:sp>
        <p:nvSpPr>
          <p:cNvPr id="6" name="Title 5">
            <a:extLst>
              <a:ext uri="{FF2B5EF4-FFF2-40B4-BE49-F238E27FC236}">
                <a16:creationId xmlns:a16="http://schemas.microsoft.com/office/drawing/2014/main" id="{8C72A5C3-E985-42E2-A083-94AB8EE8F9AA}"/>
              </a:ext>
            </a:extLst>
          </p:cNvPr>
          <p:cNvSpPr>
            <a:spLocks noGrp="1"/>
          </p:cNvSpPr>
          <p:nvPr>
            <p:ph type="title"/>
          </p:nvPr>
        </p:nvSpPr>
        <p:spPr/>
        <p:txBody>
          <a:bodyPr/>
          <a:lstStyle/>
          <a:p>
            <a:r>
              <a:rPr lang="en-SG" sz="3600" dirty="0"/>
              <a:t>Part 6: Maintenance</a:t>
            </a:r>
            <a:endParaRPr lang="en-GB" dirty="0"/>
          </a:p>
        </p:txBody>
      </p:sp>
      <p:graphicFrame>
        <p:nvGraphicFramePr>
          <p:cNvPr id="11" name="Table 6">
            <a:extLst>
              <a:ext uri="{FF2B5EF4-FFF2-40B4-BE49-F238E27FC236}">
                <a16:creationId xmlns:a16="http://schemas.microsoft.com/office/drawing/2014/main" id="{B06632C6-8705-46C5-8E38-838F4C1EB595}"/>
              </a:ext>
            </a:extLst>
          </p:cNvPr>
          <p:cNvGraphicFramePr>
            <a:graphicFrameLocks noGrp="1"/>
          </p:cNvGraphicFramePr>
          <p:nvPr>
            <p:extLst>
              <p:ext uri="{D42A27DB-BD31-4B8C-83A1-F6EECF244321}">
                <p14:modId xmlns:p14="http://schemas.microsoft.com/office/powerpoint/2010/main" val="632800399"/>
              </p:ext>
            </p:extLst>
          </p:nvPr>
        </p:nvGraphicFramePr>
        <p:xfrm>
          <a:off x="767408" y="2060848"/>
          <a:ext cx="10014305" cy="2112365"/>
        </p:xfrm>
        <a:graphic>
          <a:graphicData uri="http://schemas.openxmlformats.org/drawingml/2006/table">
            <a:tbl>
              <a:tblPr firstRow="1" bandRow="1">
                <a:tableStyleId>{9D7B26C5-4107-4FEC-AEDC-1716B250A1EF}</a:tableStyleId>
              </a:tblPr>
              <a:tblGrid>
                <a:gridCol w="623619">
                  <a:extLst>
                    <a:ext uri="{9D8B030D-6E8A-4147-A177-3AD203B41FA5}">
                      <a16:colId xmlns:a16="http://schemas.microsoft.com/office/drawing/2014/main" val="2656123347"/>
                    </a:ext>
                  </a:extLst>
                </a:gridCol>
                <a:gridCol w="3983863">
                  <a:extLst>
                    <a:ext uri="{9D8B030D-6E8A-4147-A177-3AD203B41FA5}">
                      <a16:colId xmlns:a16="http://schemas.microsoft.com/office/drawing/2014/main" val="3686194030"/>
                    </a:ext>
                  </a:extLst>
                </a:gridCol>
                <a:gridCol w="2130165">
                  <a:extLst>
                    <a:ext uri="{9D8B030D-6E8A-4147-A177-3AD203B41FA5}">
                      <a16:colId xmlns:a16="http://schemas.microsoft.com/office/drawing/2014/main" val="2776025586"/>
                    </a:ext>
                  </a:extLst>
                </a:gridCol>
                <a:gridCol w="1638329">
                  <a:extLst>
                    <a:ext uri="{9D8B030D-6E8A-4147-A177-3AD203B41FA5}">
                      <a16:colId xmlns:a16="http://schemas.microsoft.com/office/drawing/2014/main" val="1615581147"/>
                    </a:ext>
                  </a:extLst>
                </a:gridCol>
                <a:gridCol w="1638329">
                  <a:extLst>
                    <a:ext uri="{9D8B030D-6E8A-4147-A177-3AD203B41FA5}">
                      <a16:colId xmlns:a16="http://schemas.microsoft.com/office/drawing/2014/main" val="2948788597"/>
                    </a:ext>
                  </a:extLst>
                </a:gridCol>
              </a:tblGrid>
              <a:tr h="483741">
                <a:tc>
                  <a:txBody>
                    <a:bodyPr/>
                    <a:lstStyle/>
                    <a:p>
                      <a:r>
                        <a:rPr lang="en-US" sz="1800" dirty="0"/>
                        <a:t>S/N</a:t>
                      </a:r>
                      <a:endParaRPr lang="en-SG" sz="1800" dirty="0"/>
                    </a:p>
                  </a:txBody>
                  <a:tcPr anchor="ctr"/>
                </a:tc>
                <a:tc>
                  <a:txBody>
                    <a:bodyPr/>
                    <a:lstStyle/>
                    <a:p>
                      <a:r>
                        <a:rPr lang="en-US" sz="1800" dirty="0"/>
                        <a:t>CRITERIA</a:t>
                      </a:r>
                      <a:endParaRPr lang="en-SG" sz="18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SG" sz="1800" dirty="0"/>
                        <a:t>TOTAL APPLICABLE SCORE</a:t>
                      </a:r>
                    </a:p>
                  </a:txBody>
                  <a:tcPr anchor="ctr"/>
                </a:tc>
                <a:tc>
                  <a:txBody>
                    <a:bodyPr/>
                    <a:lstStyle/>
                    <a:p>
                      <a:pPr algn="ctr" fontAlgn="ctr"/>
                      <a:r>
                        <a:rPr lang="en-SG" sz="1800" dirty="0"/>
                        <a:t>SELF-ASSESSED SCORE</a:t>
                      </a:r>
                    </a:p>
                  </a:txBody>
                  <a:tcPr anchor="ctr"/>
                </a:tc>
                <a:tc>
                  <a:txBody>
                    <a:bodyPr/>
                    <a:lstStyle/>
                    <a:p>
                      <a:pPr algn="ctr" fontAlgn="ctr"/>
                      <a:r>
                        <a:rPr lang="en-SG" sz="1800" dirty="0"/>
                        <a:t>ASSESSORS’ SCORE</a:t>
                      </a:r>
                    </a:p>
                  </a:txBody>
                  <a:tcPr anchor="ctr"/>
                </a:tc>
                <a:extLst>
                  <a:ext uri="{0D108BD9-81ED-4DB2-BD59-A6C34878D82A}">
                    <a16:rowId xmlns:a16="http://schemas.microsoft.com/office/drawing/2014/main" val="1358499331"/>
                  </a:ext>
                </a:extLst>
              </a:tr>
              <a:tr h="375005">
                <a:tc>
                  <a:txBody>
                    <a:bodyPr/>
                    <a:lstStyle/>
                    <a:p>
                      <a:pPr algn="l" fontAlgn="b"/>
                      <a:r>
                        <a:rPr lang="en-GB" dirty="0"/>
                        <a:t>6.1</a:t>
                      </a:r>
                    </a:p>
                  </a:txBody>
                  <a:tcPr marL="45720" marR="45720" anchor="b"/>
                </a:tc>
                <a:tc>
                  <a:txBody>
                    <a:bodyPr/>
                    <a:lstStyle/>
                    <a:p>
                      <a:pPr algn="l" fontAlgn="b"/>
                      <a:r>
                        <a:rPr lang="en-GB" dirty="0"/>
                        <a:t>Design for Landscape Maintainability</a:t>
                      </a:r>
                    </a:p>
                  </a:txBody>
                  <a:tcPr marL="45720" marR="45720" anchor="b"/>
                </a:tc>
                <a:tc>
                  <a:txBody>
                    <a:bodyPr/>
                    <a:lstStyle/>
                    <a:p>
                      <a:pPr algn="ctr" fontAlgn="b"/>
                      <a:r>
                        <a:rPr lang="en-SG" sz="1800" dirty="0"/>
                        <a:t>9</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4084075669"/>
                  </a:ext>
                </a:extLst>
              </a:tr>
              <a:tr h="276424">
                <a:tc>
                  <a:txBody>
                    <a:bodyPr/>
                    <a:lstStyle/>
                    <a:p>
                      <a:pPr algn="l" fontAlgn="b"/>
                      <a:r>
                        <a:rPr lang="en-GB" dirty="0"/>
                        <a:t>6.2</a:t>
                      </a:r>
                    </a:p>
                  </a:txBody>
                  <a:tcPr marL="45720" marR="45720" anchor="b"/>
                </a:tc>
                <a:tc>
                  <a:txBody>
                    <a:bodyPr/>
                    <a:lstStyle/>
                    <a:p>
                      <a:pPr algn="l" fontAlgn="b"/>
                      <a:r>
                        <a:rPr lang="en-GB" dirty="0"/>
                        <a:t>Maintenance Plans and Operations</a:t>
                      </a:r>
                    </a:p>
                  </a:txBody>
                  <a:tcPr marL="45720" marR="45720" anchor="b"/>
                </a:tc>
                <a:tc>
                  <a:txBody>
                    <a:bodyPr/>
                    <a:lstStyle/>
                    <a:p>
                      <a:pPr algn="ctr" fontAlgn="b"/>
                      <a:r>
                        <a:rPr lang="en-SG" sz="1800" dirty="0"/>
                        <a:t>11</a:t>
                      </a:r>
                    </a:p>
                  </a:txBody>
                  <a:tcPr anchor="ctr"/>
                </a:tc>
                <a:tc>
                  <a:txBody>
                    <a:bodyPr/>
                    <a:lstStyle/>
                    <a:p>
                      <a:pPr algn="ctr" fontAlgn="b"/>
                      <a:r>
                        <a:rPr lang="en-SG" sz="1800" dirty="0"/>
                        <a:t>X</a:t>
                      </a:r>
                    </a:p>
                  </a:txBody>
                  <a:tcPr anchor="ctr"/>
                </a:tc>
                <a:tc>
                  <a:txBody>
                    <a:bodyPr/>
                    <a:lstStyle/>
                    <a:p>
                      <a:pPr algn="ctr" fontAlgn="b"/>
                      <a:endParaRPr lang="en-SG" sz="1800" dirty="0"/>
                    </a:p>
                  </a:txBody>
                  <a:tcPr anchor="ctr"/>
                </a:tc>
                <a:extLst>
                  <a:ext uri="{0D108BD9-81ED-4DB2-BD59-A6C34878D82A}">
                    <a16:rowId xmlns:a16="http://schemas.microsoft.com/office/drawing/2014/main" val="2612097455"/>
                  </a:ext>
                </a:extLst>
              </a:tr>
              <a:tr h="276424">
                <a:tc>
                  <a:txBody>
                    <a:bodyPr/>
                    <a:lstStyle/>
                    <a:p>
                      <a:pPr algn="l" fontAlgn="b"/>
                      <a:r>
                        <a:rPr lang="en-GB" dirty="0"/>
                        <a:t>6.3*</a:t>
                      </a:r>
                    </a:p>
                  </a:txBody>
                  <a:tcPr marL="45720" marR="45720" anchor="b">
                    <a:lnB w="12700" cap="flat" cmpd="sng" algn="ctr">
                      <a:solidFill>
                        <a:schemeClr val="tx1"/>
                      </a:solidFill>
                      <a:prstDash val="solid"/>
                      <a:round/>
                      <a:headEnd type="none" w="med" len="med"/>
                      <a:tailEnd type="none" w="med" len="med"/>
                    </a:lnB>
                  </a:tcPr>
                </a:tc>
                <a:tc>
                  <a:txBody>
                    <a:bodyPr/>
                    <a:lstStyle/>
                    <a:p>
                      <a:pPr algn="l" fontAlgn="b"/>
                      <a:r>
                        <a:rPr lang="en-US" dirty="0"/>
                        <a:t>Design for Skyrise Greenery Maintenance</a:t>
                      </a:r>
                    </a:p>
                  </a:txBody>
                  <a:tcPr marL="45720" marR="45720" anchor="b">
                    <a:lnB w="12700" cap="flat" cmpd="sng" algn="ctr">
                      <a:solidFill>
                        <a:schemeClr val="tx1"/>
                      </a:solidFill>
                      <a:prstDash val="solid"/>
                      <a:round/>
                      <a:headEnd type="none" w="med" len="med"/>
                      <a:tailEnd type="none" w="med" len="med"/>
                    </a:lnB>
                  </a:tcPr>
                </a:tc>
                <a:tc>
                  <a:txBody>
                    <a:bodyPr/>
                    <a:lstStyle/>
                    <a:p>
                      <a:pPr algn="ctr" fontAlgn="b"/>
                      <a:r>
                        <a:rPr lang="en-SG" sz="1800" dirty="0"/>
                        <a:t>5</a:t>
                      </a:r>
                    </a:p>
                  </a:txBody>
                  <a:tcPr anchor="ctr">
                    <a:lnB w="12700" cap="flat" cmpd="sng" algn="ctr">
                      <a:solidFill>
                        <a:schemeClr val="tx1"/>
                      </a:solidFill>
                      <a:prstDash val="solid"/>
                      <a:round/>
                      <a:headEnd type="none" w="med" len="med"/>
                      <a:tailEnd type="none" w="med" len="med"/>
                    </a:lnB>
                  </a:tcPr>
                </a:tc>
                <a:tc>
                  <a:txBody>
                    <a:bodyPr/>
                    <a:lstStyle/>
                    <a:p>
                      <a:pPr algn="ctr" fontAlgn="b"/>
                      <a:r>
                        <a:rPr lang="en-SG" sz="1800" dirty="0"/>
                        <a:t>X</a:t>
                      </a:r>
                    </a:p>
                  </a:txBody>
                  <a:tcPr anchor="ctr">
                    <a:lnB w="12700" cap="flat" cmpd="sng" algn="ctr">
                      <a:solidFill>
                        <a:schemeClr val="tx1"/>
                      </a:solidFill>
                      <a:prstDash val="solid"/>
                      <a:round/>
                      <a:headEnd type="none" w="med" len="med"/>
                      <a:tailEnd type="none" w="med" len="med"/>
                    </a:lnB>
                  </a:tcPr>
                </a:tc>
                <a:tc>
                  <a:txBody>
                    <a:bodyPr/>
                    <a:lstStyle/>
                    <a:p>
                      <a:pPr algn="ctr" fontAlgn="b"/>
                      <a:endParaRPr lang="en-SG" sz="180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84436703"/>
                  </a:ext>
                </a:extLst>
              </a:tr>
              <a:tr h="276424">
                <a:tc>
                  <a:txBody>
                    <a:bodyPr/>
                    <a:lstStyle/>
                    <a:p>
                      <a:endParaRPr lang="en-SG" sz="1800" b="1" dirty="0"/>
                    </a:p>
                  </a:txBody>
                  <a:tcPr anchor="ctr">
                    <a:lnT w="12700" cap="flat" cmpd="sng" algn="ctr">
                      <a:solidFill>
                        <a:schemeClr val="tx1"/>
                      </a:solidFill>
                      <a:prstDash val="solid"/>
                      <a:round/>
                      <a:headEnd type="none" w="med" len="med"/>
                      <a:tailEnd type="none" w="med" len="med"/>
                    </a:lnT>
                  </a:tcPr>
                </a:tc>
                <a:tc>
                  <a:txBody>
                    <a:bodyPr/>
                    <a:lstStyle/>
                    <a:p>
                      <a:r>
                        <a:rPr lang="en-US" sz="1800" b="1" dirty="0"/>
                        <a:t>TOTAL</a:t>
                      </a:r>
                      <a:endParaRPr lang="en-SG" sz="1800" b="1" dirty="0"/>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25</a:t>
                      </a:r>
                    </a:p>
                  </a:txBody>
                  <a:tcPr anchor="ctr">
                    <a:lnT w="12700" cap="flat" cmpd="sng" algn="ctr">
                      <a:solidFill>
                        <a:schemeClr val="tx1"/>
                      </a:solidFill>
                      <a:prstDash val="solid"/>
                      <a:round/>
                      <a:headEnd type="none" w="med" len="med"/>
                      <a:tailEnd type="none" w="med" len="med"/>
                    </a:lnT>
                  </a:tcPr>
                </a:tc>
                <a:tc>
                  <a:txBody>
                    <a:bodyPr/>
                    <a:lstStyle/>
                    <a:p>
                      <a:pPr algn="ctr" fontAlgn="b"/>
                      <a:r>
                        <a:rPr lang="en-SG" sz="1800" b="1" dirty="0"/>
                        <a:t>X</a:t>
                      </a:r>
                    </a:p>
                  </a:txBody>
                  <a:tcPr anchor="ctr">
                    <a:lnT w="12700" cap="flat" cmpd="sng" algn="ctr">
                      <a:solidFill>
                        <a:schemeClr val="tx1"/>
                      </a:solidFill>
                      <a:prstDash val="solid"/>
                      <a:round/>
                      <a:headEnd type="none" w="med" len="med"/>
                      <a:tailEnd type="none" w="med" len="med"/>
                    </a:lnT>
                  </a:tcPr>
                </a:tc>
                <a:tc>
                  <a:txBody>
                    <a:bodyPr/>
                    <a:lstStyle/>
                    <a:p>
                      <a:pPr algn="ctr" fontAlgn="b"/>
                      <a:endParaRPr lang="en-SG" sz="1800" b="1"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593094084"/>
                  </a:ext>
                </a:extLst>
              </a:tr>
            </a:tbl>
          </a:graphicData>
        </a:graphic>
      </p:graphicFrame>
      <p:sp>
        <p:nvSpPr>
          <p:cNvPr id="2" name="Footer Placeholder 1">
            <a:extLst>
              <a:ext uri="{FF2B5EF4-FFF2-40B4-BE49-F238E27FC236}">
                <a16:creationId xmlns:a16="http://schemas.microsoft.com/office/drawing/2014/main" id="{4324CA2E-FA74-F42E-0DE7-0C4BB500F7B0}"/>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42511704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6</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1: Design &amp; Landscape</a:t>
            </a:r>
            <a:br>
              <a:rPr lang="en-SG" sz="2800" dirty="0"/>
            </a:br>
            <a:r>
              <a:rPr lang="en-SG" sz="2000" dirty="0"/>
              <a:t>1.2 User Comfort</a:t>
            </a:r>
          </a:p>
        </p:txBody>
      </p:sp>
      <p:graphicFrame>
        <p:nvGraphicFramePr>
          <p:cNvPr id="9" name="Table 8">
            <a:extLst>
              <a:ext uri="{FF2B5EF4-FFF2-40B4-BE49-F238E27FC236}">
                <a16:creationId xmlns:a16="http://schemas.microsoft.com/office/drawing/2014/main" id="{87B01330-0B15-4033-A422-3B6C61E84909}"/>
              </a:ext>
            </a:extLst>
          </p:cNvPr>
          <p:cNvGraphicFramePr>
            <a:graphicFrameLocks noGrp="1"/>
          </p:cNvGraphicFramePr>
          <p:nvPr>
            <p:extLst>
              <p:ext uri="{D42A27DB-BD31-4B8C-83A1-F6EECF244321}">
                <p14:modId xmlns:p14="http://schemas.microsoft.com/office/powerpoint/2010/main" val="621750724"/>
              </p:ext>
            </p:extLst>
          </p:nvPr>
        </p:nvGraphicFramePr>
        <p:xfrm>
          <a:off x="695400" y="1124744"/>
          <a:ext cx="6381449" cy="1097280"/>
        </p:xfrm>
        <a:graphic>
          <a:graphicData uri="http://schemas.openxmlformats.org/drawingml/2006/table">
            <a:tbl>
              <a:tblPr>
                <a:tableStyleId>{5940675A-B579-460E-94D1-54222C63F5DA}</a:tableStyleId>
              </a:tblPr>
              <a:tblGrid>
                <a:gridCol w="4824536">
                  <a:extLst>
                    <a:ext uri="{9D8B030D-6E8A-4147-A177-3AD203B41FA5}">
                      <a16:colId xmlns:a16="http://schemas.microsoft.com/office/drawing/2014/main" val="3679446110"/>
                    </a:ext>
                  </a:extLst>
                </a:gridCol>
                <a:gridCol w="336173">
                  <a:extLst>
                    <a:ext uri="{9D8B030D-6E8A-4147-A177-3AD203B41FA5}">
                      <a16:colId xmlns:a16="http://schemas.microsoft.com/office/drawing/2014/main" val="2968679747"/>
                    </a:ext>
                  </a:extLst>
                </a:gridCol>
                <a:gridCol w="48979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931394248"/>
                    </a:ext>
                  </a:extLst>
                </a:gridCol>
              </a:tblGrid>
              <a:tr h="190330">
                <a:tc gridSpan="2">
                  <a:txBody>
                    <a:bodyPr/>
                    <a:lstStyle/>
                    <a:p>
                      <a:pPr algn="l" fontAlgn="ctr"/>
                      <a:r>
                        <a:rPr lang="en-US" sz="1200" b="1" i="0" u="none" strike="noStrike" dirty="0">
                          <a:solidFill>
                            <a:srgbClr val="000000"/>
                          </a:solidFill>
                          <a:effectLst/>
                          <a:latin typeface="Calibri" panose="020F0502020204030204" pitchFamily="34" charset="0"/>
                        </a:rPr>
                        <a:t>1.2a Percentage of paths and open spaces shaded by vegetation in 5 years’ time</a:t>
                      </a:r>
                    </a:p>
                  </a:txBody>
                  <a:tcPr marL="45720" marR="45720" anchor="ctr">
                    <a:solidFill>
                      <a:schemeClr val="bg1">
                        <a:lumMod val="85000"/>
                      </a:schemeClr>
                    </a:solidFill>
                  </a:tcPr>
                </a:tc>
                <a:tc hMerge="1">
                  <a:txBody>
                    <a:bodyPr/>
                    <a:lstStyle/>
                    <a:p>
                      <a:endParaRPr lang="en-GB"/>
                    </a:p>
                  </a:txBody>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190330">
                <a:tc>
                  <a:txBody>
                    <a:bodyPr/>
                    <a:lstStyle/>
                    <a:p>
                      <a:pPr algn="ctr" fontAlgn="ctr"/>
                      <a:r>
                        <a:rPr lang="en-GB" sz="1200" b="0" i="0" u="none" strike="noStrike" dirty="0">
                          <a:solidFill>
                            <a:srgbClr val="000000"/>
                          </a:solidFill>
                          <a:effectLst/>
                          <a:latin typeface="Calibri" panose="020F0502020204030204" pitchFamily="34" charset="0"/>
                        </a:rPr>
                        <a:t>&lt;30%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1</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64610">
                <a:tc>
                  <a:txBody>
                    <a:bodyPr/>
                    <a:lstStyle/>
                    <a:p>
                      <a:pPr algn="ctr" fontAlgn="ctr"/>
                      <a:r>
                        <a:rPr lang="en-GB" sz="1200" b="0" i="0" u="none" strike="noStrike" dirty="0">
                          <a:solidFill>
                            <a:srgbClr val="000000"/>
                          </a:solidFill>
                          <a:effectLst/>
                          <a:latin typeface="Calibri" panose="020F0502020204030204" pitchFamily="34" charset="0"/>
                        </a:rPr>
                        <a:t>30 - 70%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2</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r h="190330">
                <a:tc>
                  <a:txBody>
                    <a:bodyPr/>
                    <a:lstStyle/>
                    <a:p>
                      <a:pPr algn="ctr" fontAlgn="ctr"/>
                      <a:r>
                        <a:rPr lang="en-GB" sz="1200" b="0" i="0" u="none" strike="noStrike" dirty="0">
                          <a:solidFill>
                            <a:srgbClr val="000000"/>
                          </a:solidFill>
                          <a:effectLst/>
                          <a:latin typeface="Calibri" panose="020F0502020204030204" pitchFamily="34" charset="0"/>
                        </a:rPr>
                        <a:t>&gt;70%</a:t>
                      </a:r>
                    </a:p>
                  </a:txBody>
                  <a:tcPr marL="45720" marR="45720" anchor="ctr">
                    <a:solidFill>
                      <a:schemeClr val="bg1"/>
                    </a:solidFill>
                  </a:tcPr>
                </a:tc>
                <a:tc>
                  <a:txBody>
                    <a:bodyPr/>
                    <a:lstStyle/>
                    <a:p>
                      <a:pPr algn="ctr" fontAlgn="ctr"/>
                      <a:r>
                        <a:rPr lang="en-US" sz="1200" b="0" i="0" u="none" strike="noStrike" dirty="0">
                          <a:solidFill>
                            <a:srgbClr val="000000"/>
                          </a:solidFill>
                          <a:effectLst/>
                          <a:latin typeface="Calibri" panose="020F0502020204030204" pitchFamily="34" charset="0"/>
                        </a:rPr>
                        <a:t>3</a:t>
                      </a:r>
                      <a:endParaRPr lang="en-GB" sz="1200" b="0" i="0" u="none" strike="noStrike" dirty="0">
                        <a:solidFill>
                          <a:srgbClr val="000000"/>
                        </a:solidFill>
                        <a:effectLst/>
                        <a:latin typeface="Calibri" panose="020F0502020204030204" pitchFamily="34" charset="0"/>
                      </a:endParaRP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Content Placeholder 11">
            <a:extLst>
              <a:ext uri="{FF2B5EF4-FFF2-40B4-BE49-F238E27FC236}">
                <a16:creationId xmlns:a16="http://schemas.microsoft.com/office/drawing/2014/main" id="{B851F29E-4B01-586B-74D2-50F4D0AEAD84}"/>
              </a:ext>
            </a:extLst>
          </p:cNvPr>
          <p:cNvSpPr>
            <a:spLocks noGrp="1"/>
          </p:cNvSpPr>
          <p:nvPr>
            <p:ph idx="1"/>
          </p:nvPr>
        </p:nvSpPr>
        <p:spPr>
          <a:xfrm>
            <a:off x="609600" y="2636912"/>
            <a:ext cx="11323884" cy="3489253"/>
          </a:xfrm>
        </p:spPr>
        <p:txBody>
          <a:bodyPr/>
          <a:lstStyle/>
          <a:p>
            <a:endParaRPr lang="en-GB" dirty="0"/>
          </a:p>
        </p:txBody>
      </p:sp>
      <p:sp>
        <p:nvSpPr>
          <p:cNvPr id="4" name="Footer Placeholder 3">
            <a:extLst>
              <a:ext uri="{FF2B5EF4-FFF2-40B4-BE49-F238E27FC236}">
                <a16:creationId xmlns:a16="http://schemas.microsoft.com/office/drawing/2014/main" id="{2C5A6C84-B7BA-5677-C567-9613DA69CD06}"/>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73911294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95400" y="3068960"/>
            <a:ext cx="11238084" cy="3057206"/>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60</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US" sz="2800" dirty="0"/>
              <a:t>Bonus</a:t>
            </a:r>
            <a:endParaRPr lang="en-SG" sz="2800" dirty="0"/>
          </a:p>
        </p:txBody>
      </p:sp>
      <p:graphicFrame>
        <p:nvGraphicFramePr>
          <p:cNvPr id="7" name="Table 6">
            <a:extLst>
              <a:ext uri="{FF2B5EF4-FFF2-40B4-BE49-F238E27FC236}">
                <a16:creationId xmlns:a16="http://schemas.microsoft.com/office/drawing/2014/main" id="{0B10CE56-32DC-49DD-A276-AF389FFF10E3}"/>
              </a:ext>
            </a:extLst>
          </p:cNvPr>
          <p:cNvGraphicFramePr>
            <a:graphicFrameLocks noGrp="1"/>
          </p:cNvGraphicFramePr>
          <p:nvPr>
            <p:extLst>
              <p:ext uri="{D42A27DB-BD31-4B8C-83A1-F6EECF244321}">
                <p14:modId xmlns:p14="http://schemas.microsoft.com/office/powerpoint/2010/main" val="888713323"/>
              </p:ext>
            </p:extLst>
          </p:nvPr>
        </p:nvGraphicFramePr>
        <p:xfrm>
          <a:off x="695400" y="1192853"/>
          <a:ext cx="5338204" cy="1645920"/>
        </p:xfrm>
        <a:graphic>
          <a:graphicData uri="http://schemas.openxmlformats.org/drawingml/2006/table">
            <a:tbl>
              <a:tblPr>
                <a:tableStyleId>{5940675A-B579-460E-94D1-54222C63F5DA}</a:tableStyleId>
              </a:tblPr>
              <a:tblGrid>
                <a:gridCol w="2844000">
                  <a:extLst>
                    <a:ext uri="{9D8B030D-6E8A-4147-A177-3AD203B41FA5}">
                      <a16:colId xmlns:a16="http://schemas.microsoft.com/office/drawing/2014/main" val="3679446110"/>
                    </a:ext>
                  </a:extLst>
                </a:gridCol>
                <a:gridCol w="1073269">
                  <a:extLst>
                    <a:ext uri="{9D8B030D-6E8A-4147-A177-3AD203B41FA5}">
                      <a16:colId xmlns:a16="http://schemas.microsoft.com/office/drawing/2014/main" val="1452562166"/>
                    </a:ext>
                  </a:extLst>
                </a:gridCol>
                <a:gridCol w="186329">
                  <a:extLst>
                    <a:ext uri="{9D8B030D-6E8A-4147-A177-3AD203B41FA5}">
                      <a16:colId xmlns:a16="http://schemas.microsoft.com/office/drawing/2014/main" val="4108943563"/>
                    </a:ext>
                  </a:extLst>
                </a:gridCol>
                <a:gridCol w="503657">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217915604"/>
                    </a:ext>
                  </a:extLst>
                </a:gridCol>
              </a:tblGrid>
              <a:tr h="204023">
                <a:tc gridSpan="3">
                  <a:txBody>
                    <a:bodyPr/>
                    <a:lstStyle/>
                    <a:p>
                      <a:pPr algn="l" fontAlgn="ctr"/>
                      <a:r>
                        <a:rPr lang="en-US" sz="1200" b="1" i="0" u="none" strike="noStrike" dirty="0">
                          <a:solidFill>
                            <a:srgbClr val="000000"/>
                          </a:solidFill>
                          <a:effectLst/>
                          <a:latin typeface="+mn-lt"/>
                        </a:rPr>
                        <a:t>BONUS</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rowSpan="5">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200" b="1" i="0" u="none" strike="noStrike" dirty="0">
                          <a:solidFill>
                            <a:srgbClr val="000000"/>
                          </a:solidFill>
                          <a:effectLst/>
                          <a:latin typeface="Calibri" panose="020F0502020204030204" pitchFamily="34" charset="0"/>
                        </a:rPr>
                        <a:t>Any special efforts within below categories that were not scored for in criteria?</a:t>
                      </a:r>
                      <a:br>
                        <a:rPr lang="en-US" sz="1200" b="1" i="0" u="none" strike="noStrike" dirty="0">
                          <a:solidFill>
                            <a:srgbClr val="000000"/>
                          </a:solidFill>
                          <a:effectLst/>
                          <a:latin typeface="Calibri" panose="020F0502020204030204" pitchFamily="34" charset="0"/>
                        </a:rPr>
                      </a:br>
                      <a:r>
                        <a:rPr lang="en-US" sz="1200" b="0" i="0" u="none" strike="noStrike" dirty="0">
                          <a:solidFill>
                            <a:srgbClr val="000000"/>
                          </a:solidFill>
                          <a:effectLst/>
                          <a:latin typeface="Calibri" panose="020F0502020204030204" pitchFamily="34" charset="0"/>
                        </a:rPr>
                        <a:t>- Design and landscape</a:t>
                      </a:r>
                      <a:br>
                        <a:rPr lang="en-US" sz="1200" b="0" i="0" u="none" strike="noStrike" dirty="0">
                          <a:solidFill>
                            <a:srgbClr val="000000"/>
                          </a:solidFill>
                          <a:effectLst/>
                          <a:latin typeface="Calibri" panose="020F0502020204030204" pitchFamily="34" charset="0"/>
                        </a:rPr>
                      </a:br>
                      <a:r>
                        <a:rPr lang="en-US" sz="1200" b="0" i="0" u="none" strike="noStrike" dirty="0">
                          <a:solidFill>
                            <a:srgbClr val="000000"/>
                          </a:solidFill>
                          <a:effectLst/>
                          <a:latin typeface="Calibri" panose="020F0502020204030204" pitchFamily="34" charset="0"/>
                        </a:rPr>
                        <a:t>- Community wellbeing &amp; engagement</a:t>
                      </a:r>
                      <a:br>
                        <a:rPr lang="en-US" sz="1200" b="0" i="0" u="none" strike="noStrike" dirty="0">
                          <a:solidFill>
                            <a:srgbClr val="000000"/>
                          </a:solidFill>
                          <a:effectLst/>
                          <a:latin typeface="Calibri" panose="020F0502020204030204" pitchFamily="34" charset="0"/>
                        </a:rPr>
                      </a:br>
                      <a:r>
                        <a:rPr lang="en-US" sz="1200" b="0" i="0" u="none" strike="noStrike" dirty="0">
                          <a:solidFill>
                            <a:srgbClr val="000000"/>
                          </a:solidFill>
                          <a:effectLst/>
                          <a:latin typeface="Calibri" panose="020F0502020204030204" pitchFamily="34" charset="0"/>
                        </a:rPr>
                        <a:t>- Environmental sustainability</a:t>
                      </a:r>
                      <a:br>
                        <a:rPr lang="en-US" sz="1200" b="0" i="0" u="none" strike="noStrike" dirty="0">
                          <a:solidFill>
                            <a:srgbClr val="000000"/>
                          </a:solidFill>
                          <a:effectLst/>
                          <a:latin typeface="Calibri" panose="020F0502020204030204" pitchFamily="34" charset="0"/>
                        </a:rPr>
                      </a:br>
                      <a:r>
                        <a:rPr lang="en-US" sz="1200" b="0" i="0" u="none" strike="noStrike" dirty="0">
                          <a:solidFill>
                            <a:srgbClr val="000000"/>
                          </a:solidFill>
                          <a:effectLst/>
                          <a:latin typeface="Calibri" panose="020F0502020204030204" pitchFamily="34" charset="0"/>
                        </a:rPr>
                        <a:t>- Biodiversity conservation</a:t>
                      </a:r>
                      <a:br>
                        <a:rPr lang="en-US" sz="1200" b="0" i="0" u="none" strike="noStrike" dirty="0">
                          <a:solidFill>
                            <a:srgbClr val="000000"/>
                          </a:solidFill>
                          <a:effectLst/>
                          <a:latin typeface="Calibri" panose="020F0502020204030204" pitchFamily="34" charset="0"/>
                        </a:rPr>
                      </a:br>
                      <a:r>
                        <a:rPr lang="en-US" sz="1200" b="0" i="0" u="none" strike="noStrike" dirty="0">
                          <a:solidFill>
                            <a:srgbClr val="000000"/>
                          </a:solidFill>
                          <a:effectLst/>
                          <a:latin typeface="Calibri" panose="020F0502020204030204" pitchFamily="34" charset="0"/>
                        </a:rPr>
                        <a:t>- Maintenance</a:t>
                      </a:r>
                      <a:r>
                        <a:rPr lang="en-US" sz="1200" dirty="0"/>
                        <a:t> </a:t>
                      </a:r>
                      <a:endParaRPr lang="en-GB" sz="1200" dirty="0"/>
                    </a:p>
                  </a:txBody>
                  <a:tcPr marL="45720" marR="45720" anchor="ctr">
                    <a:noFill/>
                  </a:tcPr>
                </a:tc>
                <a:tc rowSpan="2">
                  <a:txBody>
                    <a:bodyPr/>
                    <a:lstStyle/>
                    <a:p>
                      <a:pPr algn="l" fontAlgn="ctr"/>
                      <a:r>
                        <a:rPr lang="en-GB" sz="1200" b="0" i="0" u="none" strike="noStrike" dirty="0">
                          <a:solidFill>
                            <a:srgbClr val="000000"/>
                          </a:solidFill>
                          <a:effectLst/>
                          <a:latin typeface="Calibri" panose="020F0502020204030204" pitchFamily="34" charset="0"/>
                        </a:rPr>
                        <a:t>Low impact</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5">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5">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vMerge="1">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vMerge="1">
                  <a:txBody>
                    <a:bodyPr/>
                    <a:lstStyle/>
                    <a:p>
                      <a:endParaRPr lang="en-GB"/>
                    </a:p>
                  </a:txBody>
                  <a:tcP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r h="204023">
                <a:tc vMerge="1">
                  <a:txBody>
                    <a:bodyPr/>
                    <a:lstStyle/>
                    <a:p>
                      <a:pPr algn="l" fontAlgn="ctr"/>
                      <a:endParaRPr lang="en-GB" sz="1200" b="0" i="0" u="none" strike="noStrike" dirty="0">
                        <a:solidFill>
                          <a:srgbClr val="000000"/>
                        </a:solidFill>
                        <a:effectLst/>
                        <a:latin typeface="Calibri" panose="020F0502020204030204" pitchFamily="34" charset="0"/>
                      </a:endParaRPr>
                    </a:p>
                  </a:txBody>
                  <a:tcPr marL="45720" marR="45720" anchor="ctr">
                    <a:noFill/>
                  </a:tcPr>
                </a:tc>
                <a:tc rowSpan="2">
                  <a:txBody>
                    <a:bodyPr/>
                    <a:lstStyle/>
                    <a:p>
                      <a:pPr algn="l" fontAlgn="ctr"/>
                      <a:r>
                        <a:rPr lang="en-GB" sz="1200" b="0" i="0" u="none" strike="noStrike" dirty="0">
                          <a:solidFill>
                            <a:srgbClr val="000000"/>
                          </a:solidFill>
                          <a:effectLst/>
                          <a:latin typeface="Calibri" panose="020F0502020204030204" pitchFamily="34" charset="0"/>
                        </a:rPr>
                        <a:t>Moderate impact</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407841142"/>
                  </a:ext>
                </a:extLst>
              </a:tr>
              <a:tr h="204023">
                <a:tc vMerge="1">
                  <a:txBody>
                    <a:bodyPr/>
                    <a:lstStyle/>
                    <a:p>
                      <a:pPr algn="l" fontAlgn="ctr"/>
                      <a:endParaRPr lang="en-GB" sz="1200" b="0" i="0" u="none" strike="noStrike" dirty="0">
                        <a:solidFill>
                          <a:srgbClr val="000000"/>
                        </a:solidFill>
                        <a:effectLst/>
                        <a:latin typeface="Calibri" panose="020F0502020204030204" pitchFamily="34" charset="0"/>
                      </a:endParaRPr>
                    </a:p>
                  </a:txBody>
                  <a:tcPr marL="45720" marR="45720" anchor="ctr">
                    <a:noFill/>
                  </a:tcPr>
                </a:tc>
                <a:tc vMerge="1">
                  <a:txBody>
                    <a:bodyPr/>
                    <a:lstStyle/>
                    <a:p>
                      <a:endParaRPr lang="en-GB"/>
                    </a:p>
                  </a:txBody>
                  <a:tcPr>
                    <a:noFill/>
                  </a:tcPr>
                </a:tc>
                <a:tc>
                  <a:txBody>
                    <a:bodyPr/>
                    <a:lstStyle/>
                    <a:p>
                      <a:pPr algn="ctr" fontAlgn="ctr"/>
                      <a:r>
                        <a:rPr lang="en-GB" sz="1200" b="0" i="0" u="none" strike="noStrike" dirty="0">
                          <a:solidFill>
                            <a:srgbClr val="000000"/>
                          </a:solidFill>
                          <a:effectLst/>
                          <a:latin typeface="Calibri" panose="020F0502020204030204" pitchFamily="34" charset="0"/>
                        </a:rPr>
                        <a:t>4</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4159798929"/>
                  </a:ext>
                </a:extLst>
              </a:tr>
              <a:tr h="204023">
                <a:tc vMerge="1">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GB" sz="1200" b="0" i="0" u="none" strike="noStrike" dirty="0">
                          <a:solidFill>
                            <a:srgbClr val="000000"/>
                          </a:solidFill>
                          <a:effectLst/>
                          <a:latin typeface="Calibri" panose="020F0502020204030204" pitchFamily="34" charset="0"/>
                        </a:rPr>
                        <a:t>High impact</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5</a:t>
                      </a:r>
                    </a:p>
                  </a:txBody>
                  <a:tcPr marL="45720" marR="45720" anchor="ctr">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2153044162"/>
                  </a:ext>
                </a:extLst>
              </a:tr>
            </a:tbl>
          </a:graphicData>
        </a:graphic>
      </p:graphicFrame>
      <p:sp>
        <p:nvSpPr>
          <p:cNvPr id="2" name="Footer Placeholder 1">
            <a:extLst>
              <a:ext uri="{FF2B5EF4-FFF2-40B4-BE49-F238E27FC236}">
                <a16:creationId xmlns:a16="http://schemas.microsoft.com/office/drawing/2014/main" id="{98F22954-36F1-3F00-9F17-9B61BAC3E90F}"/>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47398691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4D5C025-2E61-4E3F-992C-E2C7C4DBA914}"/>
              </a:ext>
            </a:extLst>
          </p:cNvPr>
          <p:cNvSpPr>
            <a:spLocks noGrp="1"/>
          </p:cNvSpPr>
          <p:nvPr>
            <p:ph type="title"/>
          </p:nvPr>
        </p:nvSpPr>
        <p:spPr/>
        <p:txBody>
          <a:bodyPr>
            <a:normAutofit/>
          </a:bodyPr>
          <a:lstStyle/>
          <a:p>
            <a:r>
              <a:rPr lang="en-SG" dirty="0"/>
              <a:t>SCORES SUMMARY</a:t>
            </a:r>
          </a:p>
        </p:txBody>
      </p:sp>
      <p:sp>
        <p:nvSpPr>
          <p:cNvPr id="2" name="Slide Number Placeholder 1">
            <a:extLst>
              <a:ext uri="{FF2B5EF4-FFF2-40B4-BE49-F238E27FC236}">
                <a16:creationId xmlns:a16="http://schemas.microsoft.com/office/drawing/2014/main" id="{A4CECEE4-8536-4FC3-ADC9-EF3987B3A382}"/>
              </a:ext>
            </a:extLst>
          </p:cNvPr>
          <p:cNvSpPr>
            <a:spLocks noGrp="1"/>
          </p:cNvSpPr>
          <p:nvPr>
            <p:ph type="sldNum" sz="quarter" idx="12"/>
          </p:nvPr>
        </p:nvSpPr>
        <p:spPr/>
        <p:txBody>
          <a:bodyPr/>
          <a:lstStyle/>
          <a:p>
            <a:fld id="{E5C8A926-C928-45A2-9802-20D0E491F10B}" type="slidenum">
              <a:rPr lang="en-GB" smtClean="0"/>
              <a:pPr/>
              <a:t>61</a:t>
            </a:fld>
            <a:endParaRPr lang="en-GB" dirty="0"/>
          </a:p>
        </p:txBody>
      </p:sp>
      <p:graphicFrame>
        <p:nvGraphicFramePr>
          <p:cNvPr id="3" name="Table 12">
            <a:extLst>
              <a:ext uri="{FF2B5EF4-FFF2-40B4-BE49-F238E27FC236}">
                <a16:creationId xmlns:a16="http://schemas.microsoft.com/office/drawing/2014/main" id="{DC1789FD-14EB-BD10-4AE7-63CC9BD1EADA}"/>
              </a:ext>
            </a:extLst>
          </p:cNvPr>
          <p:cNvGraphicFramePr>
            <a:graphicFrameLocks noGrp="1"/>
          </p:cNvGraphicFramePr>
          <p:nvPr>
            <p:extLst>
              <p:ext uri="{D42A27DB-BD31-4B8C-83A1-F6EECF244321}">
                <p14:modId xmlns:p14="http://schemas.microsoft.com/office/powerpoint/2010/main" val="1760387764"/>
              </p:ext>
            </p:extLst>
          </p:nvPr>
        </p:nvGraphicFramePr>
        <p:xfrm>
          <a:off x="767408" y="1772816"/>
          <a:ext cx="10100757" cy="4340860"/>
        </p:xfrm>
        <a:graphic>
          <a:graphicData uri="http://schemas.openxmlformats.org/drawingml/2006/table">
            <a:tbl>
              <a:tblPr firstRow="1" bandRow="1">
                <a:tableStyleId>{9D7B26C5-4107-4FEC-AEDC-1716B250A1EF}</a:tableStyleId>
              </a:tblPr>
              <a:tblGrid>
                <a:gridCol w="592455">
                  <a:extLst>
                    <a:ext uri="{9D8B030D-6E8A-4147-A177-3AD203B41FA5}">
                      <a16:colId xmlns:a16="http://schemas.microsoft.com/office/drawing/2014/main" val="1776648508"/>
                    </a:ext>
                  </a:extLst>
                </a:gridCol>
                <a:gridCol w="4228910">
                  <a:extLst>
                    <a:ext uri="{9D8B030D-6E8A-4147-A177-3AD203B41FA5}">
                      <a16:colId xmlns:a16="http://schemas.microsoft.com/office/drawing/2014/main" val="867132773"/>
                    </a:ext>
                  </a:extLst>
                </a:gridCol>
                <a:gridCol w="2016000">
                  <a:extLst>
                    <a:ext uri="{9D8B030D-6E8A-4147-A177-3AD203B41FA5}">
                      <a16:colId xmlns:a16="http://schemas.microsoft.com/office/drawing/2014/main" val="4234092641"/>
                    </a:ext>
                  </a:extLst>
                </a:gridCol>
                <a:gridCol w="1631696">
                  <a:extLst>
                    <a:ext uri="{9D8B030D-6E8A-4147-A177-3AD203B41FA5}">
                      <a16:colId xmlns:a16="http://schemas.microsoft.com/office/drawing/2014/main" val="4280387688"/>
                    </a:ext>
                  </a:extLst>
                </a:gridCol>
                <a:gridCol w="1631696">
                  <a:extLst>
                    <a:ext uri="{9D8B030D-6E8A-4147-A177-3AD203B41FA5}">
                      <a16:colId xmlns:a16="http://schemas.microsoft.com/office/drawing/2014/main" val="809490963"/>
                    </a:ext>
                  </a:extLst>
                </a:gridCol>
              </a:tblGrid>
              <a:tr h="370840">
                <a:tc>
                  <a:txBody>
                    <a:bodyPr/>
                    <a:lstStyle/>
                    <a:p>
                      <a:pPr algn="l" fontAlgn="ctr"/>
                      <a:r>
                        <a:rPr lang="en-SG" dirty="0"/>
                        <a:t>S/N</a:t>
                      </a:r>
                    </a:p>
                  </a:txBody>
                  <a:tcPr anchor="ctr"/>
                </a:tc>
                <a:tc>
                  <a:txBody>
                    <a:bodyPr/>
                    <a:lstStyle/>
                    <a:p>
                      <a:pPr algn="l" fontAlgn="ctr"/>
                      <a:r>
                        <a:rPr lang="en-SG" dirty="0"/>
                        <a:t>CRITERIA</a:t>
                      </a:r>
                    </a:p>
                  </a:txBody>
                  <a:tcPr anchor="ctr"/>
                </a:tc>
                <a:tc>
                  <a:txBody>
                    <a:bodyPr/>
                    <a:lstStyle/>
                    <a:p>
                      <a:pPr algn="ctr" fontAlgn="ctr"/>
                      <a:r>
                        <a:rPr lang="en-SG" dirty="0"/>
                        <a:t>TOTAL APPLICABLE SCORE</a:t>
                      </a:r>
                    </a:p>
                  </a:txBody>
                  <a:tcPr anchor="ctr"/>
                </a:tc>
                <a:tc>
                  <a:txBody>
                    <a:bodyPr/>
                    <a:lstStyle/>
                    <a:p>
                      <a:pPr algn="ctr" fontAlgn="ctr"/>
                      <a:r>
                        <a:rPr lang="en-SG" dirty="0"/>
                        <a:t>SELF-ASSESSED SCORE</a:t>
                      </a:r>
                    </a:p>
                  </a:txBody>
                  <a:tcPr anchor="ctr"/>
                </a:tc>
                <a:tc>
                  <a:txBody>
                    <a:bodyPr/>
                    <a:lstStyle/>
                    <a:p>
                      <a:pPr algn="ctr" fontAlgn="ctr"/>
                      <a:r>
                        <a:rPr lang="en-SG" dirty="0"/>
                        <a:t>ASSESSORS’ SCORE</a:t>
                      </a:r>
                    </a:p>
                  </a:txBody>
                  <a:tcPr anchor="ctr"/>
                </a:tc>
                <a:extLst>
                  <a:ext uri="{0D108BD9-81ED-4DB2-BD59-A6C34878D82A}">
                    <a16:rowId xmlns:a16="http://schemas.microsoft.com/office/drawing/2014/main" val="3855183408"/>
                  </a:ext>
                </a:extLst>
              </a:tr>
              <a:tr h="370840">
                <a:tc>
                  <a:txBody>
                    <a:bodyPr/>
                    <a:lstStyle/>
                    <a:p>
                      <a:pPr algn="l" fontAlgn="b"/>
                      <a:r>
                        <a:rPr lang="en-SG" dirty="0"/>
                        <a:t>1</a:t>
                      </a:r>
                    </a:p>
                  </a:txBody>
                  <a:tcPr anchor="b"/>
                </a:tc>
                <a:tc>
                  <a:txBody>
                    <a:bodyPr/>
                    <a:lstStyle/>
                    <a:p>
                      <a:pPr algn="l" fontAlgn="b"/>
                      <a:r>
                        <a:rPr lang="en-SG" dirty="0"/>
                        <a:t>DESIGN &amp; LANDSCAPE</a:t>
                      </a:r>
                    </a:p>
                  </a:txBody>
                  <a:tcPr anchor="b"/>
                </a:tc>
                <a:tc>
                  <a:txBody>
                    <a:bodyPr/>
                    <a:lstStyle/>
                    <a:p>
                      <a:pPr algn="ctr" fontAlgn="b"/>
                      <a:r>
                        <a:rPr lang="en-SG" dirty="0"/>
                        <a:t>20</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4176690377"/>
                  </a:ext>
                </a:extLst>
              </a:tr>
              <a:tr h="370840">
                <a:tc>
                  <a:txBody>
                    <a:bodyPr/>
                    <a:lstStyle/>
                    <a:p>
                      <a:pPr algn="l" fontAlgn="b"/>
                      <a:r>
                        <a:rPr lang="en-SG" dirty="0"/>
                        <a:t>2</a:t>
                      </a:r>
                    </a:p>
                  </a:txBody>
                  <a:tcPr anchor="b"/>
                </a:tc>
                <a:tc>
                  <a:txBody>
                    <a:bodyPr/>
                    <a:lstStyle/>
                    <a:p>
                      <a:pPr algn="l" fontAlgn="b"/>
                      <a:r>
                        <a:rPr lang="en-SG" dirty="0"/>
                        <a:t>ACCESSIBILITY</a:t>
                      </a:r>
                    </a:p>
                  </a:txBody>
                  <a:tcPr anchor="b"/>
                </a:tc>
                <a:tc>
                  <a:txBody>
                    <a:bodyPr/>
                    <a:lstStyle/>
                    <a:p>
                      <a:pPr algn="ctr" fontAlgn="b"/>
                      <a:r>
                        <a:rPr lang="en-SG" dirty="0"/>
                        <a:t>14</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206241522"/>
                  </a:ext>
                </a:extLst>
              </a:tr>
              <a:tr h="370840">
                <a:tc>
                  <a:txBody>
                    <a:bodyPr/>
                    <a:lstStyle/>
                    <a:p>
                      <a:pPr algn="l" fontAlgn="b"/>
                      <a:r>
                        <a:rPr lang="en-SG" dirty="0"/>
                        <a:t>3</a:t>
                      </a:r>
                    </a:p>
                  </a:txBody>
                  <a:tcPr anchor="b"/>
                </a:tc>
                <a:tc>
                  <a:txBody>
                    <a:bodyPr/>
                    <a:lstStyle/>
                    <a:p>
                      <a:pPr algn="l" fontAlgn="b"/>
                      <a:r>
                        <a:rPr lang="en-SG" dirty="0"/>
                        <a:t>COMMUNITY WELLBEING &amp; ENGAGEMENT</a:t>
                      </a:r>
                    </a:p>
                  </a:txBody>
                  <a:tcPr anchor="b"/>
                </a:tc>
                <a:tc>
                  <a:txBody>
                    <a:bodyPr/>
                    <a:lstStyle/>
                    <a:p>
                      <a:pPr algn="ctr" fontAlgn="b"/>
                      <a:r>
                        <a:rPr lang="en-SG" dirty="0"/>
                        <a:t>27</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4104420468"/>
                  </a:ext>
                </a:extLst>
              </a:tr>
              <a:tr h="370840">
                <a:tc>
                  <a:txBody>
                    <a:bodyPr/>
                    <a:lstStyle/>
                    <a:p>
                      <a:pPr algn="l" fontAlgn="b"/>
                      <a:r>
                        <a:rPr lang="en-SG" dirty="0"/>
                        <a:t>4</a:t>
                      </a:r>
                    </a:p>
                  </a:txBody>
                  <a:tcPr anchor="b"/>
                </a:tc>
                <a:tc>
                  <a:txBody>
                    <a:bodyPr/>
                    <a:lstStyle/>
                    <a:p>
                      <a:pPr algn="l" fontAlgn="b"/>
                      <a:r>
                        <a:rPr lang="en-SG" dirty="0"/>
                        <a:t>ENVIRONMENTAL SUSTAINABILITY</a:t>
                      </a:r>
                    </a:p>
                  </a:txBody>
                  <a:tcPr anchor="b"/>
                </a:tc>
                <a:tc>
                  <a:txBody>
                    <a:bodyPr/>
                    <a:lstStyle/>
                    <a:p>
                      <a:pPr algn="ctr" fontAlgn="b"/>
                      <a:r>
                        <a:rPr lang="en-SG" dirty="0"/>
                        <a:t>31</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3095971924"/>
                  </a:ext>
                </a:extLst>
              </a:tr>
              <a:tr h="370840">
                <a:tc>
                  <a:txBody>
                    <a:bodyPr/>
                    <a:lstStyle/>
                    <a:p>
                      <a:pPr algn="l" fontAlgn="b"/>
                      <a:r>
                        <a:rPr lang="en-SG" dirty="0"/>
                        <a:t>5</a:t>
                      </a:r>
                    </a:p>
                  </a:txBody>
                  <a:tcPr anchor="b"/>
                </a:tc>
                <a:tc>
                  <a:txBody>
                    <a:bodyPr/>
                    <a:lstStyle/>
                    <a:p>
                      <a:pPr algn="l" fontAlgn="b"/>
                      <a:r>
                        <a:rPr lang="en-SG" dirty="0"/>
                        <a:t>BIODIVERSITY CONSERVATION</a:t>
                      </a:r>
                    </a:p>
                  </a:txBody>
                  <a:tcPr anchor="b"/>
                </a:tc>
                <a:tc>
                  <a:txBody>
                    <a:bodyPr/>
                    <a:lstStyle/>
                    <a:p>
                      <a:pPr algn="ctr" fontAlgn="b"/>
                      <a:r>
                        <a:rPr lang="en-SG" dirty="0"/>
                        <a:t>33</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781577996"/>
                  </a:ext>
                </a:extLst>
              </a:tr>
              <a:tr h="370840">
                <a:tc>
                  <a:txBody>
                    <a:bodyPr/>
                    <a:lstStyle/>
                    <a:p>
                      <a:pPr algn="l" fontAlgn="b"/>
                      <a:r>
                        <a:rPr lang="en-SG" dirty="0"/>
                        <a:t>6</a:t>
                      </a:r>
                    </a:p>
                  </a:txBody>
                  <a:tcPr anchor="b"/>
                </a:tc>
                <a:tc>
                  <a:txBody>
                    <a:bodyPr/>
                    <a:lstStyle/>
                    <a:p>
                      <a:pPr algn="l" fontAlgn="b"/>
                      <a:r>
                        <a:rPr lang="en-SG" dirty="0"/>
                        <a:t>MAINTENANCE</a:t>
                      </a:r>
                    </a:p>
                  </a:txBody>
                  <a:tcPr anchor="b"/>
                </a:tc>
                <a:tc>
                  <a:txBody>
                    <a:bodyPr/>
                    <a:lstStyle/>
                    <a:p>
                      <a:pPr algn="ctr" fontAlgn="b"/>
                      <a:r>
                        <a:rPr lang="en-SG" dirty="0"/>
                        <a:t>25</a:t>
                      </a:r>
                    </a:p>
                  </a:txBody>
                  <a:tcPr anchor="b"/>
                </a:tc>
                <a:tc>
                  <a:txBody>
                    <a:bodyPr/>
                    <a:lstStyle/>
                    <a:p>
                      <a:pPr algn="ctr" fontAlgn="b"/>
                      <a:r>
                        <a:rPr lang="en-SG" dirty="0"/>
                        <a:t>X</a:t>
                      </a:r>
                    </a:p>
                  </a:txBody>
                  <a:tcPr anchor="b"/>
                </a:tc>
                <a:tc>
                  <a:txBody>
                    <a:bodyPr/>
                    <a:lstStyle/>
                    <a:p>
                      <a:pPr algn="ctr" fontAlgn="b"/>
                      <a:endParaRPr lang="en-SG" dirty="0"/>
                    </a:p>
                  </a:txBody>
                  <a:tcPr anchor="b"/>
                </a:tc>
                <a:extLst>
                  <a:ext uri="{0D108BD9-81ED-4DB2-BD59-A6C34878D82A}">
                    <a16:rowId xmlns:a16="http://schemas.microsoft.com/office/drawing/2014/main" val="260589494"/>
                  </a:ext>
                </a:extLst>
              </a:tr>
              <a:tr h="370840">
                <a:tc>
                  <a:txBody>
                    <a:bodyPr/>
                    <a:lstStyle/>
                    <a:p>
                      <a:pPr algn="l" fontAlgn="b"/>
                      <a:r>
                        <a:rPr lang="en-SG" dirty="0"/>
                        <a:t>7</a:t>
                      </a:r>
                    </a:p>
                  </a:txBody>
                  <a:tcPr anchor="b">
                    <a:lnB w="12700" cap="flat" cmpd="sng" algn="ctr">
                      <a:solidFill>
                        <a:schemeClr val="tx1"/>
                      </a:solidFill>
                      <a:prstDash val="solid"/>
                      <a:round/>
                      <a:headEnd type="none" w="med" len="med"/>
                      <a:tailEnd type="none" w="med" len="med"/>
                    </a:lnB>
                  </a:tcPr>
                </a:tc>
                <a:tc>
                  <a:txBody>
                    <a:bodyPr/>
                    <a:lstStyle/>
                    <a:p>
                      <a:pPr algn="l" fontAlgn="b"/>
                      <a:r>
                        <a:rPr lang="en-SG" dirty="0"/>
                        <a:t>BONUS</a:t>
                      </a:r>
                    </a:p>
                  </a:txBody>
                  <a:tcPr anchor="b">
                    <a:lnB w="12700" cap="flat" cmpd="sng" algn="ctr">
                      <a:solidFill>
                        <a:schemeClr val="tx1"/>
                      </a:solidFill>
                      <a:prstDash val="solid"/>
                      <a:round/>
                      <a:headEnd type="none" w="med" len="med"/>
                      <a:tailEnd type="none" w="med" len="med"/>
                    </a:lnB>
                  </a:tcPr>
                </a:tc>
                <a:tc>
                  <a:txBody>
                    <a:bodyPr/>
                    <a:lstStyle/>
                    <a:p>
                      <a:pPr algn="ctr" fontAlgn="b"/>
                      <a:r>
                        <a:rPr lang="en-SG" dirty="0"/>
                        <a:t>5</a:t>
                      </a:r>
                    </a:p>
                  </a:txBody>
                  <a:tcPr anchor="b">
                    <a:lnB w="12700" cap="flat" cmpd="sng" algn="ctr">
                      <a:solidFill>
                        <a:schemeClr val="tx1"/>
                      </a:solidFill>
                      <a:prstDash val="solid"/>
                      <a:round/>
                      <a:headEnd type="none" w="med" len="med"/>
                      <a:tailEnd type="none" w="med" len="med"/>
                    </a:lnB>
                  </a:tcPr>
                </a:tc>
                <a:tc>
                  <a:txBody>
                    <a:bodyPr/>
                    <a:lstStyle/>
                    <a:p>
                      <a:pPr algn="ctr" fontAlgn="b"/>
                      <a:r>
                        <a:rPr lang="en-SG" dirty="0"/>
                        <a:t>X</a:t>
                      </a:r>
                    </a:p>
                  </a:txBody>
                  <a:tcPr anchor="b">
                    <a:lnB w="12700" cap="flat" cmpd="sng" algn="ctr">
                      <a:solidFill>
                        <a:schemeClr val="tx1"/>
                      </a:solidFill>
                      <a:prstDash val="solid"/>
                      <a:round/>
                      <a:headEnd type="none" w="med" len="med"/>
                      <a:tailEnd type="none" w="med" len="med"/>
                    </a:lnB>
                  </a:tcPr>
                </a:tc>
                <a:tc>
                  <a:txBody>
                    <a:bodyPr/>
                    <a:lstStyle/>
                    <a:p>
                      <a:pPr algn="ctr" fontAlgn="b"/>
                      <a:endParaRPr lang="en-SG" dirty="0"/>
                    </a:p>
                  </a:txBody>
                  <a:tcPr anchor="b">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994743"/>
                  </a:ext>
                </a:extLst>
              </a:tr>
              <a:tr h="370840">
                <a:tc>
                  <a:txBody>
                    <a:bodyPr/>
                    <a:lstStyle/>
                    <a:p>
                      <a:endParaRPr lang="en-SG" b="1" dirty="0"/>
                    </a:p>
                  </a:txBody>
                  <a:tcPr>
                    <a:lnT w="12700" cap="flat" cmpd="sng" algn="ctr">
                      <a:solidFill>
                        <a:schemeClr val="tx1"/>
                      </a:solidFill>
                      <a:prstDash val="solid"/>
                      <a:round/>
                      <a:headEnd type="none" w="med" len="med"/>
                      <a:tailEnd type="none" w="med" len="med"/>
                    </a:lnT>
                  </a:tcPr>
                </a:tc>
                <a:tc>
                  <a:txBody>
                    <a:bodyPr/>
                    <a:lstStyle/>
                    <a:p>
                      <a:pPr algn="r" fontAlgn="ctr"/>
                      <a:r>
                        <a:rPr lang="en-SG" b="1" dirty="0"/>
                        <a:t>TOTAL</a:t>
                      </a:r>
                    </a:p>
                  </a:txBody>
                  <a:tcPr marL="7620" marR="7620" marT="7620" marB="0">
                    <a:lnT w="12700" cap="flat" cmpd="sng" algn="ctr">
                      <a:solidFill>
                        <a:schemeClr val="tx1"/>
                      </a:solidFill>
                      <a:prstDash val="solid"/>
                      <a:round/>
                      <a:headEnd type="none" w="med" len="med"/>
                      <a:tailEnd type="none" w="med" len="med"/>
                    </a:lnT>
                  </a:tcPr>
                </a:tc>
                <a:tc>
                  <a:txBody>
                    <a:bodyPr/>
                    <a:lstStyle/>
                    <a:p>
                      <a:pPr algn="ctr" fontAlgn="ctr"/>
                      <a:r>
                        <a:rPr lang="en-SG" b="1" dirty="0"/>
                        <a:t>XXX</a:t>
                      </a:r>
                    </a:p>
                  </a:txBody>
                  <a:tcPr marL="7620" marR="7620" marT="7620" marB="0">
                    <a:lnT w="12700" cap="flat" cmpd="sng" algn="ctr">
                      <a:solidFill>
                        <a:schemeClr val="tx1"/>
                      </a:solidFill>
                      <a:prstDash val="solid"/>
                      <a:round/>
                      <a:headEnd type="none" w="med" len="med"/>
                      <a:tailEnd type="none" w="med" len="med"/>
                    </a:lnT>
                  </a:tcPr>
                </a:tc>
                <a:tc>
                  <a:txBody>
                    <a:bodyPr/>
                    <a:lstStyle/>
                    <a:p>
                      <a:pPr algn="ctr" fontAlgn="ctr"/>
                      <a:r>
                        <a:rPr lang="en-SG" b="1" dirty="0"/>
                        <a:t>XXX</a:t>
                      </a:r>
                    </a:p>
                    <a:p>
                      <a:pPr algn="ctr" fontAlgn="ctr"/>
                      <a:r>
                        <a:rPr lang="en-SG" b="1" dirty="0"/>
                        <a:t>Certified/Silver/Gold/Platinum (XX%)</a:t>
                      </a:r>
                    </a:p>
                  </a:txBody>
                  <a:tcPr marL="7620" marR="7620" marT="7620" marB="0" anchor="ctr">
                    <a:lnT w="12700" cap="flat" cmpd="sng" algn="ctr">
                      <a:solidFill>
                        <a:schemeClr val="tx1"/>
                      </a:solidFill>
                      <a:prstDash val="solid"/>
                      <a:round/>
                      <a:headEnd type="none" w="med" len="med"/>
                      <a:tailEnd type="none" w="med" len="med"/>
                    </a:lnT>
                  </a:tcPr>
                </a:tc>
                <a:tc>
                  <a:txBody>
                    <a:bodyPr/>
                    <a:lstStyle/>
                    <a:p>
                      <a:pPr algn="ctr" fontAlgn="ctr"/>
                      <a:endParaRPr lang="en-SG" b="1" dirty="0"/>
                    </a:p>
                  </a:txBody>
                  <a:tcPr marL="7620" marR="7620" marT="7620" marB="0"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223071660"/>
                  </a:ext>
                </a:extLst>
              </a:tr>
            </a:tbl>
          </a:graphicData>
        </a:graphic>
      </p:graphicFrame>
      <p:sp>
        <p:nvSpPr>
          <p:cNvPr id="4" name="Footer Placeholder 3">
            <a:extLst>
              <a:ext uri="{FF2B5EF4-FFF2-40B4-BE49-F238E27FC236}">
                <a16:creationId xmlns:a16="http://schemas.microsoft.com/office/drawing/2014/main" id="{D2D27487-0143-6591-123F-6DB7EB23B89E}"/>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34317387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Thank you</a:t>
            </a:r>
          </a:p>
        </p:txBody>
      </p:sp>
      <p:sp>
        <p:nvSpPr>
          <p:cNvPr id="3" name="Subtitle 2">
            <a:extLst>
              <a:ext uri="{FF2B5EF4-FFF2-40B4-BE49-F238E27FC236}">
                <a16:creationId xmlns:a16="http://schemas.microsoft.com/office/drawing/2014/main" id="{756C162C-CF6F-4BD8-8DC4-97FFB4717A26}"/>
              </a:ext>
            </a:extLst>
          </p:cNvPr>
          <p:cNvSpPr>
            <a:spLocks noGrp="1"/>
          </p:cNvSpPr>
          <p:nvPr>
            <p:ph type="subTitle" idx="1"/>
          </p:nvPr>
        </p:nvSpPr>
        <p:spPr/>
        <p:txBody>
          <a:bodyPr/>
          <a:lstStyle/>
          <a:p>
            <a:endParaRPr lang="en-SG" dirty="0"/>
          </a:p>
        </p:txBody>
      </p:sp>
      <p:sp>
        <p:nvSpPr>
          <p:cNvPr id="4" name="Slide Number Placeholder 3">
            <a:extLst>
              <a:ext uri="{FF2B5EF4-FFF2-40B4-BE49-F238E27FC236}">
                <a16:creationId xmlns:a16="http://schemas.microsoft.com/office/drawing/2014/main" id="{4778591A-838D-4F2A-AE17-3C12FA0E17F6}"/>
              </a:ext>
            </a:extLst>
          </p:cNvPr>
          <p:cNvSpPr>
            <a:spLocks noGrp="1"/>
          </p:cNvSpPr>
          <p:nvPr>
            <p:ph type="sldNum" sz="quarter" idx="12"/>
          </p:nvPr>
        </p:nvSpPr>
        <p:spPr/>
        <p:txBody>
          <a:bodyPr/>
          <a:lstStyle/>
          <a:p>
            <a:fld id="{E5C8A926-C928-45A2-9802-20D0E491F10B}" type="slidenum">
              <a:rPr lang="en-GB" smtClean="0"/>
              <a:pPr/>
              <a:t>62</a:t>
            </a:fld>
            <a:endParaRPr lang="en-GB" dirty="0"/>
          </a:p>
        </p:txBody>
      </p:sp>
      <p:sp>
        <p:nvSpPr>
          <p:cNvPr id="5" name="Footer Placeholder 4">
            <a:extLst>
              <a:ext uri="{FF2B5EF4-FFF2-40B4-BE49-F238E27FC236}">
                <a16:creationId xmlns:a16="http://schemas.microsoft.com/office/drawing/2014/main" id="{E3590B3C-2089-7BEE-A24E-C8353BC3DB4B}"/>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9641578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7</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1: Design &amp; Landscape</a:t>
            </a:r>
            <a:br>
              <a:rPr lang="en-SG" sz="2800" dirty="0"/>
            </a:br>
            <a:r>
              <a:rPr lang="en-SG" sz="2000" dirty="0"/>
              <a:t>1.2 User Comfort</a:t>
            </a:r>
          </a:p>
        </p:txBody>
      </p:sp>
      <p:graphicFrame>
        <p:nvGraphicFramePr>
          <p:cNvPr id="11" name="Table 10">
            <a:extLst>
              <a:ext uri="{FF2B5EF4-FFF2-40B4-BE49-F238E27FC236}">
                <a16:creationId xmlns:a16="http://schemas.microsoft.com/office/drawing/2014/main" id="{B2389003-FB0F-4847-9CF4-3C48718F758F}"/>
              </a:ext>
            </a:extLst>
          </p:cNvPr>
          <p:cNvGraphicFramePr>
            <a:graphicFrameLocks noGrp="1"/>
          </p:cNvGraphicFramePr>
          <p:nvPr>
            <p:extLst>
              <p:ext uri="{D42A27DB-BD31-4B8C-83A1-F6EECF244321}">
                <p14:modId xmlns:p14="http://schemas.microsoft.com/office/powerpoint/2010/main" val="2891764361"/>
              </p:ext>
            </p:extLst>
          </p:nvPr>
        </p:nvGraphicFramePr>
        <p:xfrm>
          <a:off x="700809" y="1340768"/>
          <a:ext cx="6584249" cy="1097280"/>
        </p:xfrm>
        <a:graphic>
          <a:graphicData uri="http://schemas.openxmlformats.org/drawingml/2006/table">
            <a:tbl>
              <a:tblPr>
                <a:tableStyleId>{5940675A-B579-460E-94D1-54222C63F5DA}</a:tableStyleId>
              </a:tblPr>
              <a:tblGrid>
                <a:gridCol w="714671">
                  <a:extLst>
                    <a:ext uri="{9D8B030D-6E8A-4147-A177-3AD203B41FA5}">
                      <a16:colId xmlns:a16="http://schemas.microsoft.com/office/drawing/2014/main" val="3679446110"/>
                    </a:ext>
                  </a:extLst>
                </a:gridCol>
                <a:gridCol w="4428000">
                  <a:extLst>
                    <a:ext uri="{9D8B030D-6E8A-4147-A177-3AD203B41FA5}">
                      <a16:colId xmlns:a16="http://schemas.microsoft.com/office/drawing/2014/main" val="3315340641"/>
                    </a:ext>
                  </a:extLst>
                </a:gridCol>
                <a:gridCol w="204153">
                  <a:extLst>
                    <a:ext uri="{9D8B030D-6E8A-4147-A177-3AD203B41FA5}">
                      <a16:colId xmlns:a16="http://schemas.microsoft.com/office/drawing/2014/main" val="1174644238"/>
                    </a:ext>
                  </a:extLst>
                </a:gridCol>
                <a:gridCol w="506476">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154012550"/>
                    </a:ext>
                  </a:extLst>
                </a:gridCol>
              </a:tblGrid>
              <a:tr h="204023">
                <a:tc gridSpan="3">
                  <a:txBody>
                    <a:bodyPr/>
                    <a:lstStyle/>
                    <a:p>
                      <a:pPr algn="l" fontAlgn="ctr"/>
                      <a:r>
                        <a:rPr lang="en-GB" sz="1200" b="1" i="0" u="none" strike="noStrike" dirty="0">
                          <a:solidFill>
                            <a:srgbClr val="000000"/>
                          </a:solidFill>
                          <a:effectLst/>
                          <a:latin typeface="Calibri" panose="020F0502020204030204" pitchFamily="34" charset="0"/>
                        </a:rPr>
                        <a:t>1.2b Thermal comfort</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solidFill>
                      <a:schemeClr val="bg1"/>
                    </a:solidFill>
                  </a:tcPr>
                </a:tc>
                <a:tc>
                  <a:txBody>
                    <a:bodyPr/>
                    <a:lstStyle/>
                    <a:p>
                      <a:pPr algn="l" fontAlgn="ctr"/>
                      <a:r>
                        <a:rPr lang="en-US" sz="1200" b="0" i="0" u="none" strike="noStrike" dirty="0">
                          <a:solidFill>
                            <a:srgbClr val="000000"/>
                          </a:solidFill>
                          <a:effectLst/>
                          <a:latin typeface="Calibri" panose="020F0502020204030204" pitchFamily="34" charset="0"/>
                        </a:rPr>
                        <a:t>Demonstrated some efforts to improve thermal comfort</a:t>
                      </a:r>
                    </a:p>
                  </a:txBody>
                  <a:tcPr marL="45720" marR="45720" anchor="ctr">
                    <a:solidFill>
                      <a:schemeClr val="bg1"/>
                    </a:solid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solidFill>
                      <a:schemeClr val="bg1"/>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solidFill>
                      <a:schemeClr val="bg1"/>
                    </a:solidFill>
                  </a:tcPr>
                </a:tc>
                <a:tc>
                  <a:txBody>
                    <a:bodyPr/>
                    <a:lstStyle/>
                    <a:p>
                      <a:pPr algn="l" fontAlgn="ctr"/>
                      <a:r>
                        <a:rPr lang="en-US" sz="1200" b="0" i="0" u="none" strike="noStrike" dirty="0">
                          <a:solidFill>
                            <a:srgbClr val="000000"/>
                          </a:solidFill>
                          <a:effectLst/>
                          <a:latin typeface="Calibri" panose="020F0502020204030204" pitchFamily="34" charset="0"/>
                        </a:rPr>
                        <a:t>Demonstrated moderate efforts to improve thermal comfort</a:t>
                      </a:r>
                    </a:p>
                  </a:txBody>
                  <a:tcPr marL="45720" marR="45720" anchor="ctr">
                    <a:solidFill>
                      <a:schemeClr val="bg1"/>
                    </a:solid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solidFill>
                      <a:schemeClr val="bg1"/>
                    </a:solidFill>
                  </a:tcPr>
                </a:tc>
                <a:tc>
                  <a:txBody>
                    <a:bodyPr/>
                    <a:lstStyle/>
                    <a:p>
                      <a:pPr algn="l" fontAlgn="ctr"/>
                      <a:r>
                        <a:rPr lang="en-US" sz="1200" b="0" i="0" u="none" strike="noStrike" dirty="0">
                          <a:solidFill>
                            <a:srgbClr val="000000"/>
                          </a:solidFill>
                          <a:effectLst/>
                          <a:latin typeface="Calibri" panose="020F0502020204030204" pitchFamily="34" charset="0"/>
                        </a:rPr>
                        <a:t>Demonstrated strong efforts to significantly improve thermal comfort</a:t>
                      </a:r>
                    </a:p>
                  </a:txBody>
                  <a:tcPr marL="45720" marR="45720" anchor="ctr">
                    <a:solidFill>
                      <a:schemeClr val="bg1"/>
                    </a:solid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0ED53270-1426-1D2C-C252-9EA7FF7E9342}"/>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2691953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8</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1: Design &amp; Landscape</a:t>
            </a:r>
            <a:br>
              <a:rPr lang="en-SG" sz="2800" dirty="0"/>
            </a:br>
            <a:r>
              <a:rPr lang="en-SG" sz="2000" dirty="0"/>
              <a:t>1.2 User Comfort</a:t>
            </a:r>
          </a:p>
        </p:txBody>
      </p:sp>
      <p:graphicFrame>
        <p:nvGraphicFramePr>
          <p:cNvPr id="11" name="Table 10">
            <a:extLst>
              <a:ext uri="{FF2B5EF4-FFF2-40B4-BE49-F238E27FC236}">
                <a16:creationId xmlns:a16="http://schemas.microsoft.com/office/drawing/2014/main" id="{B2389003-FB0F-4847-9CF4-3C48718F758F}"/>
              </a:ext>
            </a:extLst>
          </p:cNvPr>
          <p:cNvGraphicFramePr>
            <a:graphicFrameLocks noGrp="1"/>
          </p:cNvGraphicFramePr>
          <p:nvPr>
            <p:extLst>
              <p:ext uri="{D42A27DB-BD31-4B8C-83A1-F6EECF244321}">
                <p14:modId xmlns:p14="http://schemas.microsoft.com/office/powerpoint/2010/main" val="4192726810"/>
              </p:ext>
            </p:extLst>
          </p:nvPr>
        </p:nvGraphicFramePr>
        <p:xfrm>
          <a:off x="700809" y="1340768"/>
          <a:ext cx="7468405" cy="1097280"/>
        </p:xfrm>
        <a:graphic>
          <a:graphicData uri="http://schemas.openxmlformats.org/drawingml/2006/table">
            <a:tbl>
              <a:tblPr>
                <a:tableStyleId>{5940675A-B579-460E-94D1-54222C63F5DA}</a:tableStyleId>
              </a:tblPr>
              <a:tblGrid>
                <a:gridCol w="714671">
                  <a:extLst>
                    <a:ext uri="{9D8B030D-6E8A-4147-A177-3AD203B41FA5}">
                      <a16:colId xmlns:a16="http://schemas.microsoft.com/office/drawing/2014/main" val="3679446110"/>
                    </a:ext>
                  </a:extLst>
                </a:gridCol>
                <a:gridCol w="5312156">
                  <a:extLst>
                    <a:ext uri="{9D8B030D-6E8A-4147-A177-3AD203B41FA5}">
                      <a16:colId xmlns:a16="http://schemas.microsoft.com/office/drawing/2014/main" val="3315340641"/>
                    </a:ext>
                  </a:extLst>
                </a:gridCol>
                <a:gridCol w="204153">
                  <a:extLst>
                    <a:ext uri="{9D8B030D-6E8A-4147-A177-3AD203B41FA5}">
                      <a16:colId xmlns:a16="http://schemas.microsoft.com/office/drawing/2014/main" val="1174644238"/>
                    </a:ext>
                  </a:extLst>
                </a:gridCol>
                <a:gridCol w="506476">
                  <a:extLst>
                    <a:ext uri="{9D8B030D-6E8A-4147-A177-3AD203B41FA5}">
                      <a16:colId xmlns:a16="http://schemas.microsoft.com/office/drawing/2014/main" val="3697783855"/>
                    </a:ext>
                  </a:extLst>
                </a:gridCol>
                <a:gridCol w="730949">
                  <a:extLst>
                    <a:ext uri="{9D8B030D-6E8A-4147-A177-3AD203B41FA5}">
                      <a16:colId xmlns:a16="http://schemas.microsoft.com/office/drawing/2014/main" val="2154012550"/>
                    </a:ext>
                  </a:extLst>
                </a:gridCol>
              </a:tblGrid>
              <a:tr h="204023">
                <a:tc gridSpan="3">
                  <a:txBody>
                    <a:bodyPr/>
                    <a:lstStyle/>
                    <a:p>
                      <a:pPr algn="l" fontAlgn="ctr"/>
                      <a:r>
                        <a:rPr lang="en-GB" sz="1200" b="1" i="0" u="none" strike="noStrike" dirty="0">
                          <a:solidFill>
                            <a:srgbClr val="000000"/>
                          </a:solidFill>
                          <a:effectLst/>
                          <a:latin typeface="Calibri" panose="020F0502020204030204" pitchFamily="34" charset="0"/>
                        </a:rPr>
                        <a:t>1.2c Resting points</a:t>
                      </a:r>
                    </a:p>
                  </a:txBody>
                  <a:tcPr marL="45720" marR="45720" anchor="ctr">
                    <a:solidFill>
                      <a:schemeClr val="bg1">
                        <a:lumMod val="85000"/>
                      </a:schemeClr>
                    </a:solidFill>
                  </a:tcPr>
                </a:tc>
                <a:tc hMerge="1">
                  <a:txBody>
                    <a:bodyPr/>
                    <a:lstStyle/>
                    <a:p>
                      <a:endParaRPr lang="en-GB"/>
                    </a:p>
                  </a:txBody>
                  <a:tcPr/>
                </a:tc>
                <a:tc hMerge="1">
                  <a:txBody>
                    <a:bodyPr/>
                    <a:lstStyle/>
                    <a:p>
                      <a:endParaRPr lang="en-GB"/>
                    </a:p>
                  </a:txBody>
                  <a:tcPr/>
                </a:tc>
                <a:tc>
                  <a:txBody>
                    <a:bodyPr/>
                    <a:lstStyle/>
                    <a:p>
                      <a:pPr algn="ctr" fontAlgn="ctr"/>
                      <a:r>
                        <a:rPr lang="en-GB" sz="1200" b="0" i="0" u="none" strike="noStrike" dirty="0">
                          <a:solidFill>
                            <a:srgbClr val="000000"/>
                          </a:solidFill>
                          <a:effectLst/>
                          <a:latin typeface="Calibri" panose="020F0502020204030204" pitchFamily="34" charset="0"/>
                        </a:rPr>
                        <a:t> </a:t>
                      </a:r>
                      <a:r>
                        <a:rPr lang="en-GB" sz="1200" b="1" i="0" u="none" strike="noStrike" dirty="0">
                          <a:solidFill>
                            <a:srgbClr val="000000"/>
                          </a:solidFill>
                          <a:effectLst/>
                          <a:latin typeface="Calibri" panose="020F0502020204030204" pitchFamily="34" charset="0"/>
                        </a:rPr>
                        <a:t>Score</a:t>
                      </a: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GB" sz="1200" b="1" i="0" u="none" strike="noStrike" dirty="0">
                        <a:solidFill>
                          <a:srgbClr val="000000"/>
                        </a:solidFill>
                        <a:effectLst/>
                        <a:latin typeface="Calibri" panose="020F0502020204030204" pitchFamily="34" charset="0"/>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solidFill>
                      <a:schemeClr val="bg1"/>
                    </a:solidFill>
                  </a:tcPr>
                </a:tc>
                <a:tc>
                  <a:txBody>
                    <a:bodyPr/>
                    <a:lstStyle/>
                    <a:p>
                      <a:pPr algn="l" fontAlgn="ctr"/>
                      <a:r>
                        <a:rPr lang="en-GB" sz="1200" b="0" i="0" u="none" strike="noStrike" dirty="0">
                          <a:solidFill>
                            <a:srgbClr val="000000"/>
                          </a:solidFill>
                          <a:effectLst/>
                          <a:latin typeface="Calibri" panose="020F0502020204030204" pitchFamily="34" charset="0"/>
                        </a:rPr>
                        <a:t>Provided some rest points</a:t>
                      </a:r>
                    </a:p>
                  </a:txBody>
                  <a:tcPr marL="45720" marR="45720" anchor="ctr">
                    <a:solidFill>
                      <a:schemeClr val="bg1"/>
                    </a:solid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solidFill>
                      <a:schemeClr val="bg1"/>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rowSpan="3">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solidFill>
                      <a:schemeClr val="bg1"/>
                    </a:solidFill>
                  </a:tcPr>
                </a:tc>
                <a:tc>
                  <a:txBody>
                    <a:bodyPr/>
                    <a:lstStyle/>
                    <a:p>
                      <a:pPr algn="l" fontAlgn="ctr"/>
                      <a:r>
                        <a:rPr lang="en-US" sz="1200" b="0" i="0" u="none" strike="noStrike" dirty="0">
                          <a:solidFill>
                            <a:srgbClr val="000000"/>
                          </a:solidFill>
                          <a:effectLst/>
                          <a:latin typeface="Calibri" panose="020F0502020204030204" pitchFamily="34" charset="0"/>
                        </a:rPr>
                        <a:t>Provided sufficient number of rest points across park</a:t>
                      </a:r>
                    </a:p>
                  </a:txBody>
                  <a:tcPr marL="45720" marR="45720" anchor="ctr">
                    <a:solidFill>
                      <a:schemeClr val="bg1"/>
                    </a:solid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3741628952"/>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solidFill>
                      <a:schemeClr val="bg1"/>
                    </a:solidFill>
                  </a:tcPr>
                </a:tc>
                <a:tc>
                  <a:txBody>
                    <a:bodyPr/>
                    <a:lstStyle/>
                    <a:p>
                      <a:pPr algn="l" fontAlgn="ctr"/>
                      <a:r>
                        <a:rPr lang="en-US" sz="1200" b="0" i="0" u="none" strike="noStrike" dirty="0">
                          <a:solidFill>
                            <a:srgbClr val="000000"/>
                          </a:solidFill>
                          <a:effectLst/>
                          <a:latin typeface="Calibri" panose="020F0502020204030204" pitchFamily="34" charset="0"/>
                        </a:rPr>
                        <a:t>Provided sufficient number and variety of shaded rest points at purposeful locations</a:t>
                      </a:r>
                    </a:p>
                  </a:txBody>
                  <a:tcPr marL="45720" marR="45720" anchor="ctr">
                    <a:solidFill>
                      <a:schemeClr val="bg1"/>
                    </a:solid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solidFill>
                      <a:schemeClr val="bg1"/>
                    </a:solidFill>
                  </a:tcPr>
                </a:tc>
                <a:tc vMerge="1">
                  <a:txBody>
                    <a:bodyPr/>
                    <a:lstStyle/>
                    <a:p>
                      <a:pPr algn="ctr" fontAlgn="ctr"/>
                      <a:endParaRPr lang="en-GB" sz="1200" b="1" i="0" u="none" strike="noStrike" dirty="0">
                        <a:solidFill>
                          <a:srgbClr val="000000"/>
                        </a:solidFill>
                        <a:effectLst/>
                        <a:latin typeface="Calibri" panose="020F0502020204030204" pitchFamily="34" charset="0"/>
                      </a:endParaRPr>
                    </a:p>
                  </a:txBody>
                  <a:tcPr marL="45720" marR="45720" anchor="ctr">
                    <a:solidFill>
                      <a:schemeClr val="accent3">
                        <a:lumMod val="20000"/>
                        <a:lumOff val="80000"/>
                      </a:schemeClr>
                    </a:solidFill>
                  </a:tcPr>
                </a:tc>
                <a:tc vMerge="1">
                  <a:txBody>
                    <a:bodyPr/>
                    <a:lstStyle/>
                    <a:p>
                      <a:endParaRPr lang="en-GB"/>
                    </a:p>
                  </a:txBody>
                  <a:tcPr/>
                </a:tc>
                <a:extLst>
                  <a:ext uri="{0D108BD9-81ED-4DB2-BD59-A6C34878D82A}">
                    <a16:rowId xmlns:a16="http://schemas.microsoft.com/office/drawing/2014/main" val="1486947850"/>
                  </a:ext>
                </a:extLst>
              </a:tr>
            </a:tbl>
          </a:graphicData>
        </a:graphic>
      </p:graphicFrame>
      <p:sp>
        <p:nvSpPr>
          <p:cNvPr id="2" name="Footer Placeholder 1">
            <a:extLst>
              <a:ext uri="{FF2B5EF4-FFF2-40B4-BE49-F238E27FC236}">
                <a16:creationId xmlns:a16="http://schemas.microsoft.com/office/drawing/2014/main" id="{5DBF54B7-71FD-482B-61B2-D9BB04AE167E}"/>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41089821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1">
            <a:extLst>
              <a:ext uri="{FF2B5EF4-FFF2-40B4-BE49-F238E27FC236}">
                <a16:creationId xmlns:a16="http://schemas.microsoft.com/office/drawing/2014/main" id="{3A4DF371-0EE0-4CDF-B937-CBB7EB7CA461}"/>
              </a:ext>
            </a:extLst>
          </p:cNvPr>
          <p:cNvSpPr>
            <a:spLocks noGrp="1"/>
          </p:cNvSpPr>
          <p:nvPr>
            <p:ph idx="1"/>
          </p:nvPr>
        </p:nvSpPr>
        <p:spPr>
          <a:xfrm>
            <a:off x="609600" y="3068960"/>
            <a:ext cx="11323884" cy="3057205"/>
          </a:xfrm>
        </p:spPr>
        <p:txBody>
          <a:bodyPr>
            <a:normAutofit/>
          </a:bodyPr>
          <a:lstStyle/>
          <a:p>
            <a:endParaRPr lang="en-GB" sz="2000" i="1" dirty="0"/>
          </a:p>
        </p:txBody>
      </p:sp>
      <p:sp>
        <p:nvSpPr>
          <p:cNvPr id="3" name="Slide Number Placeholder 2">
            <a:extLst>
              <a:ext uri="{FF2B5EF4-FFF2-40B4-BE49-F238E27FC236}">
                <a16:creationId xmlns:a16="http://schemas.microsoft.com/office/drawing/2014/main" id="{AB46D2F5-0670-4232-93E6-07DF7EDAC61F}"/>
              </a:ext>
            </a:extLst>
          </p:cNvPr>
          <p:cNvSpPr>
            <a:spLocks noGrp="1"/>
          </p:cNvSpPr>
          <p:nvPr>
            <p:ph type="sldNum" sz="quarter" idx="12"/>
          </p:nvPr>
        </p:nvSpPr>
        <p:spPr/>
        <p:txBody>
          <a:bodyPr/>
          <a:lstStyle/>
          <a:p>
            <a:fld id="{E5C8A926-C928-45A2-9802-20D0E491F10B}" type="slidenum">
              <a:rPr lang="en-GB" smtClean="0"/>
              <a:pPr/>
              <a:t>9</a:t>
            </a:fld>
            <a:endParaRPr lang="en-GB" dirty="0"/>
          </a:p>
        </p:txBody>
      </p:sp>
      <p:sp>
        <p:nvSpPr>
          <p:cNvPr id="8" name="Title 2">
            <a:extLst>
              <a:ext uri="{FF2B5EF4-FFF2-40B4-BE49-F238E27FC236}">
                <a16:creationId xmlns:a16="http://schemas.microsoft.com/office/drawing/2014/main" id="{BBE70A7F-D2E0-489E-BF2B-293D52F095CD}"/>
              </a:ext>
            </a:extLst>
          </p:cNvPr>
          <p:cNvSpPr>
            <a:spLocks noGrp="1"/>
          </p:cNvSpPr>
          <p:nvPr>
            <p:ph type="title"/>
          </p:nvPr>
        </p:nvSpPr>
        <p:spPr/>
        <p:txBody>
          <a:bodyPr>
            <a:normAutofit/>
          </a:bodyPr>
          <a:lstStyle/>
          <a:p>
            <a:r>
              <a:rPr lang="en-SG" sz="2800" dirty="0"/>
              <a:t>Part 1: Design &amp; Landscape</a:t>
            </a:r>
            <a:br>
              <a:rPr lang="en-SG" sz="2800" dirty="0"/>
            </a:br>
            <a:r>
              <a:rPr lang="en-SG" sz="2000" dirty="0"/>
              <a:t>1.3 Unique Park Features</a:t>
            </a:r>
          </a:p>
        </p:txBody>
      </p:sp>
      <p:graphicFrame>
        <p:nvGraphicFramePr>
          <p:cNvPr id="6" name="Table 5">
            <a:extLst>
              <a:ext uri="{FF2B5EF4-FFF2-40B4-BE49-F238E27FC236}">
                <a16:creationId xmlns:a16="http://schemas.microsoft.com/office/drawing/2014/main" id="{DCE9F9A6-A218-49F2-9134-579299A4AC95}"/>
              </a:ext>
            </a:extLst>
          </p:cNvPr>
          <p:cNvGraphicFramePr>
            <a:graphicFrameLocks noGrp="1"/>
          </p:cNvGraphicFramePr>
          <p:nvPr>
            <p:extLst>
              <p:ext uri="{D42A27DB-BD31-4B8C-83A1-F6EECF244321}">
                <p14:modId xmlns:p14="http://schemas.microsoft.com/office/powerpoint/2010/main" val="1690746963"/>
              </p:ext>
            </p:extLst>
          </p:nvPr>
        </p:nvGraphicFramePr>
        <p:xfrm>
          <a:off x="695400" y="1192853"/>
          <a:ext cx="7874445" cy="1463040"/>
        </p:xfrm>
        <a:graphic>
          <a:graphicData uri="http://schemas.openxmlformats.org/drawingml/2006/table">
            <a:tbl>
              <a:tblPr>
                <a:tableStyleId>{5940675A-B579-460E-94D1-54222C63F5DA}</a:tableStyleId>
              </a:tblPr>
              <a:tblGrid>
                <a:gridCol w="680339">
                  <a:extLst>
                    <a:ext uri="{9D8B030D-6E8A-4147-A177-3AD203B41FA5}">
                      <a16:colId xmlns:a16="http://schemas.microsoft.com/office/drawing/2014/main" val="3679446110"/>
                    </a:ext>
                  </a:extLst>
                </a:gridCol>
                <a:gridCol w="5760000">
                  <a:extLst>
                    <a:ext uri="{9D8B030D-6E8A-4147-A177-3AD203B41FA5}">
                      <a16:colId xmlns:a16="http://schemas.microsoft.com/office/drawing/2014/main" val="1452562166"/>
                    </a:ext>
                  </a:extLst>
                </a:gridCol>
                <a:gridCol w="189886">
                  <a:extLst>
                    <a:ext uri="{9D8B030D-6E8A-4147-A177-3AD203B41FA5}">
                      <a16:colId xmlns:a16="http://schemas.microsoft.com/office/drawing/2014/main" val="4108943563"/>
                    </a:ext>
                  </a:extLst>
                </a:gridCol>
                <a:gridCol w="513271">
                  <a:extLst>
                    <a:ext uri="{9D8B030D-6E8A-4147-A177-3AD203B41FA5}">
                      <a16:colId xmlns:a16="http://schemas.microsoft.com/office/drawing/2014/main" val="3697783855"/>
                    </a:ext>
                  </a:extLst>
                </a:gridCol>
                <a:gridCol w="730949">
                  <a:extLst>
                    <a:ext uri="{9D8B030D-6E8A-4147-A177-3AD203B41FA5}">
                      <a16:colId xmlns:a16="http://schemas.microsoft.com/office/drawing/2014/main" val="1396046776"/>
                    </a:ext>
                  </a:extLst>
                </a:gridCol>
              </a:tblGrid>
              <a:tr h="204023">
                <a:tc gridSpan="3">
                  <a:txBody>
                    <a:bodyPr/>
                    <a:lstStyle/>
                    <a:p>
                      <a:pPr algn="l" fontAlgn="ctr"/>
                      <a:r>
                        <a:rPr lang="en-US" sz="1200" b="1" i="0" u="none" strike="noStrike" dirty="0">
                          <a:solidFill>
                            <a:srgbClr val="000000"/>
                          </a:solidFill>
                          <a:effectLst/>
                          <a:latin typeface="+mn-lt"/>
                        </a:rPr>
                        <a:t>1.3a Unique Features</a:t>
                      </a:r>
                    </a:p>
                  </a:txBody>
                  <a:tcPr marL="45720" marR="45720" anchor="ctr">
                    <a:solidFill>
                      <a:schemeClr val="bg1">
                        <a:lumMod val="85000"/>
                      </a:schemeClr>
                    </a:solidFill>
                  </a:tcPr>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hMerge="1">
                  <a:txBody>
                    <a:bodyPr/>
                    <a:lstStyle/>
                    <a:p>
                      <a:pPr algn="l" fontAlgn="b"/>
                      <a:endParaRPr lang="en-GB" sz="1000" b="0" i="0" u="none" strike="noStrike" dirty="0">
                        <a:solidFill>
                          <a:srgbClr val="000000"/>
                        </a:solidFill>
                        <a:effectLst/>
                        <a:latin typeface="Calibri" panose="020F0502020204030204" pitchFamily="34" charset="0"/>
                      </a:endParaRPr>
                    </a:p>
                  </a:txBody>
                  <a:tcPr marL="0" marR="0" marT="0" marB="0" anchor="b"/>
                </a:tc>
                <a:tc>
                  <a:txBody>
                    <a:bodyPr/>
                    <a:lstStyle/>
                    <a:p>
                      <a:pPr algn="ctr" fontAlgn="ctr"/>
                      <a:r>
                        <a:rPr lang="en-US" sz="1200" b="1" i="0" u="none" strike="noStrike" dirty="0">
                          <a:solidFill>
                            <a:srgbClr val="000000"/>
                          </a:solidFill>
                          <a:effectLst/>
                          <a:latin typeface="+mn-lt"/>
                        </a:rPr>
                        <a:t>Score</a:t>
                      </a:r>
                      <a:endParaRPr lang="en-SG" sz="1200" b="1" i="0" u="none" strike="noStrike" dirty="0">
                        <a:solidFill>
                          <a:srgbClr val="000000"/>
                        </a:solidFill>
                        <a:effectLst/>
                        <a:latin typeface="+mn-lt"/>
                      </a:endParaRPr>
                    </a:p>
                  </a:txBody>
                  <a:tcPr marL="45720" marR="45720" anchor="ctr">
                    <a:solidFill>
                      <a:schemeClr val="bg1">
                        <a:lumMod val="85000"/>
                      </a:schemeClr>
                    </a:solidFill>
                  </a:tcPr>
                </a:tc>
                <a:tc>
                  <a:txBody>
                    <a:bodyPr/>
                    <a:lstStyle/>
                    <a:p>
                      <a:pPr algn="ctr" fontAlgn="ctr"/>
                      <a:r>
                        <a:rPr lang="en-US" sz="1200" b="1" i="0" u="none" strike="noStrike" dirty="0">
                          <a:solidFill>
                            <a:srgbClr val="000000"/>
                          </a:solidFill>
                          <a:effectLst/>
                          <a:latin typeface="Calibri" panose="020F0502020204030204" pitchFamily="34" charset="0"/>
                        </a:rPr>
                        <a:t>Assessors</a:t>
                      </a:r>
                      <a:endParaRPr lang="en-SG" sz="1200" b="1" i="0" u="none" strike="noStrike" dirty="0">
                        <a:solidFill>
                          <a:srgbClr val="000000"/>
                        </a:solidFill>
                        <a:effectLst/>
                        <a:latin typeface="+mn-lt"/>
                      </a:endParaRPr>
                    </a:p>
                  </a:txBody>
                  <a:tcPr marL="45720" marR="45720" anchor="ctr">
                    <a:solidFill>
                      <a:schemeClr val="bg1">
                        <a:lumMod val="85000"/>
                      </a:schemeClr>
                    </a:solidFill>
                  </a:tcPr>
                </a:tc>
                <a:extLst>
                  <a:ext uri="{0D108BD9-81ED-4DB2-BD59-A6C34878D82A}">
                    <a16:rowId xmlns:a16="http://schemas.microsoft.com/office/drawing/2014/main" val="1648944708"/>
                  </a:ext>
                </a:extLst>
              </a:tr>
              <a:tr h="204023">
                <a:tc>
                  <a:txBody>
                    <a:bodyPr/>
                    <a:lstStyle/>
                    <a:p>
                      <a:pPr algn="l" fontAlgn="ctr"/>
                      <a:r>
                        <a:rPr lang="en-GB" sz="1200" b="0" i="0" u="none" strike="noStrike" dirty="0">
                          <a:solidFill>
                            <a:srgbClr val="000000"/>
                          </a:solidFill>
                          <a:effectLst/>
                          <a:latin typeface="Calibri" panose="020F0502020204030204" pitchFamily="34" charset="0"/>
                        </a:rPr>
                        <a:t>Fair</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basic efforts to differentiate park e.g. signage, special landscaping intentions to enhance greenery around facilities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1</a:t>
                      </a:r>
                    </a:p>
                  </a:txBody>
                  <a:tcPr marL="45720" marR="45720" anchor="ctr">
                    <a:no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tc rowSpan="3">
                  <a:txBody>
                    <a:bodyPr/>
                    <a:lstStyle/>
                    <a:p>
                      <a:pPr algn="ctr" fontAlgn="ctr"/>
                      <a:endParaRPr lang="en-SG" sz="1200" b="1" i="0" u="none" strike="noStrike" dirty="0">
                        <a:solidFill>
                          <a:srgbClr val="000000"/>
                        </a:solidFill>
                        <a:effectLst/>
                        <a:latin typeface="+mn-lt"/>
                      </a:endParaRPr>
                    </a:p>
                  </a:txBody>
                  <a:tcPr marL="45720" marR="45720" anchor="ctr">
                    <a:solidFill>
                      <a:schemeClr val="accent3">
                        <a:lumMod val="20000"/>
                        <a:lumOff val="80000"/>
                      </a:schemeClr>
                    </a:solidFill>
                  </a:tcPr>
                </a:tc>
                <a:extLst>
                  <a:ext uri="{0D108BD9-81ED-4DB2-BD59-A6C34878D82A}">
                    <a16:rowId xmlns:a16="http://schemas.microsoft.com/office/drawing/2014/main" val="4054881284"/>
                  </a:ext>
                </a:extLst>
              </a:tr>
              <a:tr h="204023">
                <a:tc>
                  <a:txBody>
                    <a:bodyPr/>
                    <a:lstStyle/>
                    <a:p>
                      <a:pPr algn="l" fontAlgn="ctr"/>
                      <a:r>
                        <a:rPr lang="en-GB" sz="1200" b="0" i="0" u="none" strike="noStrike" dirty="0">
                          <a:solidFill>
                            <a:srgbClr val="000000"/>
                          </a:solidFill>
                          <a:effectLst/>
                          <a:latin typeface="Calibri" panose="020F0502020204030204" pitchFamily="34" charset="0"/>
                        </a:rPr>
                        <a:t>Good</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moderate efforts to include some unique features e.g. diversity in trail types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2</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486947850"/>
                  </a:ext>
                </a:extLst>
              </a:tr>
              <a:tr h="204023">
                <a:tc>
                  <a:txBody>
                    <a:bodyPr/>
                    <a:lstStyle/>
                    <a:p>
                      <a:pPr algn="l" fontAlgn="ctr"/>
                      <a:r>
                        <a:rPr lang="en-GB" sz="1200" b="0" i="0" u="none" strike="noStrike" dirty="0">
                          <a:solidFill>
                            <a:srgbClr val="000000"/>
                          </a:solidFill>
                          <a:effectLst/>
                          <a:latin typeface="Calibri" panose="020F0502020204030204" pitchFamily="34" charset="0"/>
                        </a:rPr>
                        <a:t>Excellent</a:t>
                      </a:r>
                    </a:p>
                  </a:txBody>
                  <a:tcPr marL="45720" marR="45720" anchor="ctr">
                    <a:noFill/>
                  </a:tcPr>
                </a:tc>
                <a:tc>
                  <a:txBody>
                    <a:bodyPr/>
                    <a:lstStyle/>
                    <a:p>
                      <a:pPr algn="l" fontAlgn="ctr"/>
                      <a:r>
                        <a:rPr lang="en-US" sz="1200" b="0" i="0" u="none" strike="noStrike" dirty="0">
                          <a:solidFill>
                            <a:srgbClr val="000000"/>
                          </a:solidFill>
                          <a:effectLst/>
                          <a:latin typeface="Calibri" panose="020F0502020204030204" pitchFamily="34" charset="0"/>
                        </a:rPr>
                        <a:t>Demonstrated great efforts to create strong identity and include unique features e.g. war relics, treetop walk, playground themes</a:t>
                      </a:r>
                    </a:p>
                  </a:txBody>
                  <a:tcPr marL="45720" marR="45720" anchor="ctr">
                    <a:noFill/>
                  </a:tcPr>
                </a:tc>
                <a:tc>
                  <a:txBody>
                    <a:bodyPr/>
                    <a:lstStyle/>
                    <a:p>
                      <a:pPr algn="ctr" fontAlgn="ctr"/>
                      <a:r>
                        <a:rPr lang="en-GB" sz="1200" b="0" i="0" u="none" strike="noStrike" dirty="0">
                          <a:solidFill>
                            <a:srgbClr val="000000"/>
                          </a:solidFill>
                          <a:effectLst/>
                          <a:latin typeface="Calibri" panose="020F0502020204030204" pitchFamily="34" charset="0"/>
                        </a:rPr>
                        <a:t>3</a:t>
                      </a:r>
                    </a:p>
                  </a:txBody>
                  <a:tcPr marL="45720" marR="45720" anchor="ctr">
                    <a:noFill/>
                  </a:tcPr>
                </a:tc>
                <a:tc vMerge="1">
                  <a:txBody>
                    <a:bodyPr/>
                    <a:lstStyle/>
                    <a:p>
                      <a:endParaRPr lang="en-SG"/>
                    </a:p>
                  </a:txBody>
                  <a:tcPr/>
                </a:tc>
                <a:tc vMerge="1">
                  <a:txBody>
                    <a:bodyPr/>
                    <a:lstStyle/>
                    <a:p>
                      <a:endParaRPr lang="en-GB"/>
                    </a:p>
                  </a:txBody>
                  <a:tcPr/>
                </a:tc>
                <a:extLst>
                  <a:ext uri="{0D108BD9-81ED-4DB2-BD59-A6C34878D82A}">
                    <a16:rowId xmlns:a16="http://schemas.microsoft.com/office/drawing/2014/main" val="1265875903"/>
                  </a:ext>
                </a:extLst>
              </a:tr>
            </a:tbl>
          </a:graphicData>
        </a:graphic>
      </p:graphicFrame>
      <p:sp>
        <p:nvSpPr>
          <p:cNvPr id="2" name="Footer Placeholder 1">
            <a:extLst>
              <a:ext uri="{FF2B5EF4-FFF2-40B4-BE49-F238E27FC236}">
                <a16:creationId xmlns:a16="http://schemas.microsoft.com/office/drawing/2014/main" id="{D3544755-2F34-BFEC-BBEB-3262ED560043}"/>
              </a:ext>
            </a:extLst>
          </p:cNvPr>
          <p:cNvSpPr>
            <a:spLocks noGrp="1"/>
          </p:cNvSpPr>
          <p:nvPr>
            <p:ph type="ftr" sz="quarter" idx="11"/>
          </p:nvPr>
        </p:nvSpPr>
        <p:spPr/>
        <p:txBody>
          <a:bodyPr/>
          <a:lstStyle/>
          <a:p>
            <a:r>
              <a:rPr lang="en-US" dirty="0"/>
              <a:t>new parks                    updated 11 Jan 2023</a:t>
            </a:r>
            <a:endParaRPr lang="en-GB" dirty="0"/>
          </a:p>
        </p:txBody>
      </p:sp>
    </p:spTree>
    <p:extLst>
      <p:ext uri="{BB962C8B-B14F-4D97-AF65-F5344CB8AC3E}">
        <p14:creationId xmlns:p14="http://schemas.microsoft.com/office/powerpoint/2010/main" val="37067738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36313A863DFBA4B9A1116F145512F5D" ma:contentTypeVersion="1" ma:contentTypeDescription="Create a new document." ma:contentTypeScope="" ma:versionID="c56e2c86214e1b1059cb69f20c79cfb0">
  <xsd:schema xmlns:xsd="http://www.w3.org/2001/XMLSchema" xmlns:xs="http://www.w3.org/2001/XMLSchema" xmlns:p="http://schemas.microsoft.com/office/2006/metadata/properties" xmlns:ns2="b21f3a1a-2eac-4dd5-b970-ecc04f6aab51" targetNamespace="http://schemas.microsoft.com/office/2006/metadata/properties" ma:root="true" ma:fieldsID="6c511875ffa9c752994b985a64c18b39" ns2:_="">
    <xsd:import namespace="b21f3a1a-2eac-4dd5-b970-ecc04f6aab51"/>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21f3a1a-2eac-4dd5-b970-ecc04f6aab51"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4B11F3F-E391-4EEF-8CAB-C5F7EF16185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21f3a1a-2eac-4dd5-b970-ecc04f6aab5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2C77474-B6AE-43B6-8565-3C43589887BD}">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E38E8E9E-66F3-48DD-8EAC-BE470A6DEBD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3419</TotalTime>
  <Words>4120</Words>
  <Application>Microsoft Office PowerPoint</Application>
  <PresentationFormat>Widescreen</PresentationFormat>
  <Paragraphs>1025</Paragraphs>
  <Slides>62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62</vt:i4>
      </vt:variant>
    </vt:vector>
  </HeadingPairs>
  <TitlesOfParts>
    <vt:vector size="65" baseType="lpstr">
      <vt:lpstr>Arial</vt:lpstr>
      <vt:lpstr>Calibri</vt:lpstr>
      <vt:lpstr>Office Theme</vt:lpstr>
      <vt:lpstr>&lt;Park Name&gt;</vt:lpstr>
      <vt:lpstr>PowerPoint Presentation</vt:lpstr>
      <vt:lpstr>SCORES SUMMARY</vt:lpstr>
      <vt:lpstr>Part 1: Design &amp; Landscape 1.1 Overall Landscape Concept</vt:lpstr>
      <vt:lpstr>Part 1: Design &amp; Landscape 1.1 Overall Landscape Concept</vt:lpstr>
      <vt:lpstr>Part 1: Design &amp; Landscape 1.2 User Comfort</vt:lpstr>
      <vt:lpstr>Part 1: Design &amp; Landscape 1.2 User Comfort</vt:lpstr>
      <vt:lpstr>Part 1: Design &amp; Landscape 1.2 User Comfort</vt:lpstr>
      <vt:lpstr>Part 1: Design &amp; Landscape 1.3 Unique Park Features</vt:lpstr>
      <vt:lpstr>Part 1: Design &amp; Landscape</vt:lpstr>
      <vt:lpstr>Part 2: Community Wellbeing &amp; Engagement 2.1 Wayfinding</vt:lpstr>
      <vt:lpstr>Part 2: Community Wellbeing &amp; Engagement 2.1 Wayfinding</vt:lpstr>
      <vt:lpstr>Part 2: Community Wellbeing &amp; Engagement 2.1 Wayfinding</vt:lpstr>
      <vt:lpstr>Part 2: Community Wellbeing &amp; Engagement 2.1 Wayfinding</vt:lpstr>
      <vt:lpstr>Part 2: Community Wellbeing &amp; Engagement 2.2 Universal Design</vt:lpstr>
      <vt:lpstr>Part 2: Community Wellbeing &amp; Engagement 2.1 Wayfinding</vt:lpstr>
      <vt:lpstr>PART 2: COMMUNITY WELLBEING AND ENGAGEMENT</vt:lpstr>
      <vt:lpstr>Part 3: Community Wellbeing &amp; Engagement 3.1 Facilities &amp; Amenities</vt:lpstr>
      <vt:lpstr>Part 3: Community Wellbeing &amp; Engagement 3.1 Facilities &amp; Amenities</vt:lpstr>
      <vt:lpstr>Part 3: Community Wellbeing &amp; Engagement 3.1 Facilities &amp; Amenities</vt:lpstr>
      <vt:lpstr>Part 3: Community Wellbeing &amp; Engagement 3.2 Lighting</vt:lpstr>
      <vt:lpstr>Part 3: Community Wellbeing &amp; Engagement 3.3 Toilets</vt:lpstr>
      <vt:lpstr>Part 3: Community Wellbeing &amp; Engagement 3.3 Toilets</vt:lpstr>
      <vt:lpstr>Part 3: Community Wellbeing &amp; Engagement 3.4 Community Engagement</vt:lpstr>
      <vt:lpstr>Part 3: Community Wellbeing &amp; Engagement 3.4 Community Engagement</vt:lpstr>
      <vt:lpstr>Part 3: Community Wellbeing &amp; Engagement 3.4 Community Engagement</vt:lpstr>
      <vt:lpstr>Part 3: Environmental Sustainability</vt:lpstr>
      <vt:lpstr>Part 4: Environmental Sustainability 4.1 Management of Resources</vt:lpstr>
      <vt:lpstr>Part 4: Environmental Sustainability 4.1 Management of Resources</vt:lpstr>
      <vt:lpstr>Part 4: Environmental Sustainability 4.1 Management of Resources</vt:lpstr>
      <vt:lpstr>Part 4: Environmental Sustainability 4.1 Management of Resources</vt:lpstr>
      <vt:lpstr>Part 4: Environmental Sustainability 4.2 Source of Materials </vt:lpstr>
      <vt:lpstr>Part 4: Environmental Sustainability 4.2 Source of Materials</vt:lpstr>
      <vt:lpstr>Part 4: Environmental Sustainability 4.3 Stormwater Management </vt:lpstr>
      <vt:lpstr>Part 4: Environmental Sustainability 4.3 Stormwater Management </vt:lpstr>
      <vt:lpstr>Part 4: Environmental Sustainability</vt:lpstr>
      <vt:lpstr>Part 5: Biodiversity Conservation 5.1 Native Plants</vt:lpstr>
      <vt:lpstr>Part 5: Biodiversity Conservation 5.2 Tree Retention</vt:lpstr>
      <vt:lpstr>Part 5: Biodiversity Conservation 5.2 Tree Retention</vt:lpstr>
      <vt:lpstr>Part 5: Biodiversity Conservation 5.3 Biodiversity-sensitive Planting &amp; Design</vt:lpstr>
      <vt:lpstr>Part 5: Biodiversity Conservation 5.3 Biodiversity-sensitive Planting &amp; Design</vt:lpstr>
      <vt:lpstr>Part 5: Biodiversity Conservation 5.3 Biodiversity-sensitive Planting &amp; Design</vt:lpstr>
      <vt:lpstr>Part 5: Biodiversity Conservation 5.3 Biodiversity-sensitive Planting &amp; Design</vt:lpstr>
      <vt:lpstr>Part 5: Biodiversity Conservation 5.4 Conservation of Habitats, Ecological Processes &amp; Wildlife</vt:lpstr>
      <vt:lpstr>Part 5: Biodiversity Conservation 5.4 Conservation of Habitats, Ecological Processes &amp; Wildlife</vt:lpstr>
      <vt:lpstr>Part 5: Biodiversity Conservation 5.4 Conservation of Habitats, Ecological Processes &amp; Wildlife</vt:lpstr>
      <vt:lpstr>Part 5: Biodiversity Conservation</vt:lpstr>
      <vt:lpstr>Part 6: Maintenance 6.1 Design for Maintainability</vt:lpstr>
      <vt:lpstr>Part 6: Maintenance 6.1 Design for Landscape Maintainability</vt:lpstr>
      <vt:lpstr>Part 6: Maintenance 6.1 Design for Landscape Maintainability</vt:lpstr>
      <vt:lpstr>Part 6: Maintenance 6.2 Maintenance Plans and Operations</vt:lpstr>
      <vt:lpstr>Part 6: Maintenance 6.2 Maintenance Plans and Operations</vt:lpstr>
      <vt:lpstr>Part 6: Maintenance 6.2 Maintenance Plans and Operations</vt:lpstr>
      <vt:lpstr>Part 6: Maintenance 6.2 Maintenance Plans and Operations</vt:lpstr>
      <vt:lpstr>Part 6: Maintenance 6.2 Maintenance Plans and Operations</vt:lpstr>
      <vt:lpstr>Part 6: Maintenance 6.2 Maintenance Plans and Operations</vt:lpstr>
      <vt:lpstr>Part 6: Maintenance 6.3 Design for Skyrise Greenery Maintenance</vt:lpstr>
      <vt:lpstr>Part 6: Maintenance 6.3 Design for Skyrise Greenery Maintenance</vt:lpstr>
      <vt:lpstr>Part 6: Maintenance</vt:lpstr>
      <vt:lpstr>Bonus</vt:lpstr>
      <vt:lpstr>SCORES SUMMARY</vt:lpstr>
      <vt:lpstr>Thank you</vt:lpstr>
    </vt:vector>
  </TitlesOfParts>
  <Company>Singapore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Yn Sheao LIM (NPARKS)</dc:creator>
  <cp:lastModifiedBy>Yoke Sim TAN (NPARKS)</cp:lastModifiedBy>
  <cp:revision>173</cp:revision>
  <dcterms:created xsi:type="dcterms:W3CDTF">2015-06-02T02:26:36Z</dcterms:created>
  <dcterms:modified xsi:type="dcterms:W3CDTF">2023-01-11T09:08:25Z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0x010100D36313A863DFBA4B9A1116F145512F5D</vt:lpwstr>
  </property>
  <property fmtid="{D5CDD505-2E9C-101B-9397-08002B2CF9AE}" pid="3" name="MSIP_Label_5434c4c7-833e-41e4-b0ab-cdb227a2f6f7_Enabled">
    <vt:lpwstr>true</vt:lpwstr>
  </property>
  <property fmtid="{D5CDD505-2E9C-101B-9397-08002B2CF9AE}" pid="4" name="MSIP_Label_5434c4c7-833e-41e4-b0ab-cdb227a2f6f7_SetDate">
    <vt:lpwstr>2022-10-05T09:03:22Z</vt:lpwstr>
  </property>
  <property fmtid="{D5CDD505-2E9C-101B-9397-08002B2CF9AE}" pid="5" name="MSIP_Label_5434c4c7-833e-41e4-b0ab-cdb227a2f6f7_Method">
    <vt:lpwstr>Privileged</vt:lpwstr>
  </property>
  <property fmtid="{D5CDD505-2E9C-101B-9397-08002B2CF9AE}" pid="6" name="MSIP_Label_5434c4c7-833e-41e4-b0ab-cdb227a2f6f7_Name">
    <vt:lpwstr>Official (Open)</vt:lpwstr>
  </property>
  <property fmtid="{D5CDD505-2E9C-101B-9397-08002B2CF9AE}" pid="7" name="MSIP_Label_5434c4c7-833e-41e4-b0ab-cdb227a2f6f7_SiteId">
    <vt:lpwstr>0b11c524-9a1c-4e1b-84cb-6336aefc2243</vt:lpwstr>
  </property>
  <property fmtid="{D5CDD505-2E9C-101B-9397-08002B2CF9AE}" pid="8" name="MSIP_Label_5434c4c7-833e-41e4-b0ab-cdb227a2f6f7_ActionId">
    <vt:lpwstr>6591a320-c050-4dee-a8ab-dd486a081747</vt:lpwstr>
  </property>
  <property fmtid="{D5CDD505-2E9C-101B-9397-08002B2CF9AE}" pid="9" name="MSIP_Label_5434c4c7-833e-41e4-b0ab-cdb227a2f6f7_ContentBits">
    <vt:lpwstr>0</vt:lpwstr>
  </property>
</Properties>
</file>