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0"/>
  </p:notesMasterIdLst>
  <p:sldIdLst>
    <p:sldId id="295" r:id="rId5"/>
    <p:sldId id="297" r:id="rId6"/>
    <p:sldId id="359" r:id="rId7"/>
    <p:sldId id="302" r:id="rId8"/>
    <p:sldId id="361" r:id="rId9"/>
    <p:sldId id="363" r:id="rId10"/>
    <p:sldId id="365" r:id="rId11"/>
    <p:sldId id="366" r:id="rId12"/>
    <p:sldId id="367" r:id="rId13"/>
    <p:sldId id="364" r:id="rId14"/>
    <p:sldId id="368" r:id="rId15"/>
    <p:sldId id="369" r:id="rId16"/>
    <p:sldId id="370" r:id="rId17"/>
    <p:sldId id="371" r:id="rId18"/>
    <p:sldId id="321" r:id="rId19"/>
    <p:sldId id="372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2" r:id="rId28"/>
    <p:sldId id="381" r:id="rId29"/>
    <p:sldId id="384" r:id="rId30"/>
    <p:sldId id="383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404" r:id="rId42"/>
    <p:sldId id="405" r:id="rId43"/>
    <p:sldId id="399" r:id="rId44"/>
    <p:sldId id="400" r:id="rId45"/>
    <p:sldId id="401" r:id="rId46"/>
    <p:sldId id="402" r:id="rId47"/>
    <p:sldId id="360" r:id="rId48"/>
    <p:sldId id="266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51DDD85-3AC9-475A-9072-9A7049CF6780}">
          <p14:sldIdLst>
            <p14:sldId id="295"/>
            <p14:sldId id="297"/>
            <p14:sldId id="359"/>
          </p14:sldIdLst>
        </p14:section>
        <p14:section name="Part 1 Design &amp; Landscape" id="{FEFEF69D-AC60-47BA-9A34-B7D2AD0740AD}">
          <p14:sldIdLst>
            <p14:sldId id="302"/>
            <p14:sldId id="361"/>
            <p14:sldId id="363"/>
            <p14:sldId id="365"/>
            <p14:sldId id="366"/>
            <p14:sldId id="367"/>
          </p14:sldIdLst>
        </p14:section>
        <p14:section name="Part 2 Community Wellbeing &amp; Engagement" id="{BA50D09A-3AED-4976-A39B-569BA2796396}">
          <p14:sldIdLst>
            <p14:sldId id="364"/>
            <p14:sldId id="368"/>
            <p14:sldId id="369"/>
            <p14:sldId id="370"/>
            <p14:sldId id="371"/>
            <p14:sldId id="321"/>
          </p14:sldIdLst>
        </p14:section>
        <p14:section name="Part 3 Environmental Sustainability" id="{ACC176DB-6B3F-426B-9E0C-413A3D507005}">
          <p14:sldIdLst>
            <p14:sldId id="372"/>
            <p14:sldId id="374"/>
            <p14:sldId id="375"/>
            <p14:sldId id="376"/>
            <p14:sldId id="377"/>
            <p14:sldId id="378"/>
            <p14:sldId id="379"/>
            <p14:sldId id="380"/>
          </p14:sldIdLst>
        </p14:section>
        <p14:section name="Part 4 Biodiversity Conservation" id="{910A262A-1C2C-460E-A3B4-44EA251EC24D}">
          <p14:sldIdLst>
            <p14:sldId id="382"/>
            <p14:sldId id="381"/>
            <p14:sldId id="384"/>
            <p14:sldId id="383"/>
            <p14:sldId id="389"/>
            <p14:sldId id="390"/>
            <p14:sldId id="391"/>
          </p14:sldIdLst>
        </p14:section>
        <p14:section name="Part 5 Maintenance" id="{C968FC9D-C84D-4597-9940-DCFC40A5832F}">
          <p14:sldIdLst>
            <p14:sldId id="392"/>
            <p14:sldId id="393"/>
            <p14:sldId id="394"/>
            <p14:sldId id="395"/>
            <p14:sldId id="396"/>
            <p14:sldId id="397"/>
            <p14:sldId id="398"/>
            <p14:sldId id="404"/>
            <p14:sldId id="405"/>
            <p14:sldId id="399"/>
            <p14:sldId id="400"/>
            <p14:sldId id="401"/>
          </p14:sldIdLst>
        </p14:section>
        <p14:section name="Bonus" id="{1A6472B8-2939-47AA-A79E-77E1E53ADD26}">
          <p14:sldIdLst>
            <p14:sldId id="402"/>
          </p14:sldIdLst>
        </p14:section>
        <p14:section name="Summary" id="{DA541E8D-65A6-4AE5-9494-5FA5E02B5CF5}">
          <p14:sldIdLst>
            <p14:sldId id="36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LOKE (NPARKS)" initials="PL(" lastIdx="1" clrIdx="0">
    <p:extLst>
      <p:ext uri="{19B8F6BF-5375-455C-9EA6-DF929625EA0E}">
        <p15:presenceInfo xmlns:p15="http://schemas.microsoft.com/office/powerpoint/2012/main" userId="Pamela LOKE (NPARK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3439" autoAdjust="0"/>
  </p:normalViewPr>
  <p:slideViewPr>
    <p:cSldViewPr>
      <p:cViewPr varScale="1">
        <p:scale>
          <a:sx n="62" d="100"/>
          <a:sy n="62" d="100"/>
        </p:scale>
        <p:origin x="80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7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544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99DC3-7834-4A73-8AD3-31B9649EE746}" type="datetimeFigureOut">
              <a:rPr lang="en-GB" smtClean="0"/>
              <a:pPr/>
              <a:t>17/07/2024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8270-FC09-4611-97B9-5AE0CF031F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41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58270-FC09-4611-97B9-5AE0CF031F1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B2DB-DBF3-4C4B-B4A5-5C99AF883A04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F0600F34-2388-4D0B-A92A-80E82268C2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0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7963"/>
            <a:ext cx="103632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9F6F-7529-4E23-B36B-9AE253C38348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D5EAD669-A12A-4C71-91EA-E282279300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3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er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0768"/>
            <a:ext cx="11323884" cy="47853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CDC8-EA82-4334-9A10-7FC214EBC72F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A90033-238C-4DD7-8C7D-5294825B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E05BD0D0-E0C5-4905-8EEF-84C5EB4EB0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00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4E6-8B5D-4A0A-81EA-642EDA226B82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94122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30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54AB-1A68-4B06-A46A-E5591ACAD613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6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6695-7539-4826-A158-E2A6D2759F65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109728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AEC6-43BD-401C-939E-42AE117AFE03}" type="datetime1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6" r:id="rId5"/>
    <p:sldLayoutId id="2147483655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D4A20-3F18-46D4-B520-EF34383D1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SG" sz="3600" dirty="0"/>
              <a:t>&lt;Development Name&gt;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CB342-EE6C-42D7-9E75-9D82F6B8E0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cs typeface="Arial" panose="020B0604020202020204" pitchFamily="34" charset="0"/>
              </a:rPr>
              <a:t>Prepared by: XXX Co.</a:t>
            </a:r>
          </a:p>
          <a:p>
            <a:r>
              <a:rPr lang="en-GB" sz="2400" dirty="0">
                <a:cs typeface="Arial" panose="020B0604020202020204" pitchFamily="34" charset="0"/>
              </a:rPr>
              <a:t>Assessment Date: 01 January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BDFA-4A09-4BA8-B8AA-3827B857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82D82-ADEA-F1E5-4AC6-EB99A603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4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66366"/>
              </p:ext>
            </p:extLst>
          </p:nvPr>
        </p:nvGraphicFramePr>
        <p:xfrm>
          <a:off x="695400" y="1192853"/>
          <a:ext cx="8006990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123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08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8407471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2.1a Understanding of users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basic study or survey (e.g. once every 3 years, demographics, feedback from surveys)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frequent and comprehensive survey to understand users' needs (e.g. annual frequency,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behaviour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flow)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7CBB38-A487-EE57-1CC5-BC8346A9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78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59497"/>
              </p:ext>
            </p:extLst>
          </p:nvPr>
        </p:nvGraphicFramePr>
        <p:xfrm>
          <a:off x="695400" y="1192853"/>
          <a:ext cx="6236496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4704087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2.1b Biophilic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some biophilic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moderately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extensively and purposefully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33475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60D1F2-E934-538D-6D69-5DA89F90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74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12976"/>
            <a:ext cx="11323884" cy="291318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2.2 Universal Design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33145"/>
              </p:ext>
            </p:extLst>
          </p:nvPr>
        </p:nvGraphicFramePr>
        <p:xfrm>
          <a:off x="695400" y="1192853"/>
          <a:ext cx="7797216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54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56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896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866453188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2.2a Universal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and minimal UD principles design and user-friendly feature</a:t>
                      </a:r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UD principles design and user-friendly feature e.g. accessible landscape spaces and routes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755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extensive UD principles design and user-friendly feature using integrated approach e.g. involved key stakeholders for feedback, purposeful design to enhance accessibility, innovative feature or design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8227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2CDBB1-43A0-A853-C4C8-B8697179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91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06863"/>
              </p:ext>
            </p:extLst>
          </p:nvPr>
        </p:nvGraphicFramePr>
        <p:xfrm>
          <a:off x="695400" y="1192853"/>
          <a:ext cx="5991911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8669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66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92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7197996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2.3a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 of community activities and events (related to landscape)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Occasional frequency (e.g. once a year)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frequency (e.g. every 6 months)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78194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Frequent (e.g. at least once every 3 months)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79D04F-9364-7E7F-CA0D-68E374DA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914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80928"/>
            <a:ext cx="11323884" cy="334523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43362"/>
              </p:ext>
            </p:extLst>
          </p:nvPr>
        </p:nvGraphicFramePr>
        <p:xfrm>
          <a:off x="695400" y="1192853"/>
          <a:ext cx="7795798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68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535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115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406295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2.3b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Variety of activities (related to landscape)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Ad-hoc events or short programmes offered to engage community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or in-depth programmes available e.g. volunteer guiding, regular sports classes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956167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Variety of events and programmes engaging different user groups e.g. volunteer groups,  educational trails, family events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4BC422-B05E-C55E-A0B6-A7CECFC3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45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0612A9-3B92-4674-AD9C-F65AE66F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20F52-8B93-4CCF-B5C4-B8721903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SG" sz="2800" dirty="0"/>
              <a:t>PART 2: COMMUNITY WELLBEING AND ENGAGEMENT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E549B50B-DC7C-4ECF-9E54-D71E0BD94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67035"/>
              </p:ext>
            </p:extLst>
          </p:nvPr>
        </p:nvGraphicFramePr>
        <p:xfrm>
          <a:off x="839416" y="2185315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351598533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Wellbeing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Universal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Community Engagement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C0B10-94FB-3FB5-2503-FAE8D0A7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60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29000"/>
            <a:ext cx="11323884" cy="269716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11025"/>
              </p:ext>
            </p:extLst>
          </p:nvPr>
        </p:nvGraphicFramePr>
        <p:xfrm>
          <a:off x="695400" y="1192853"/>
          <a:ext cx="5552699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68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48846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19974230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3.1a Percentage of total horticultural waste recycled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&gt;10% to 30% 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&gt;30% to 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F6BB16-D325-4964-A2F6-9078EAAC7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255195"/>
              </p:ext>
            </p:extLst>
          </p:nvPr>
        </p:nvGraphicFramePr>
        <p:xfrm>
          <a:off x="695400" y="2290133"/>
          <a:ext cx="5539307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65594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306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484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3439504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3.1b On-site recycling of horticultural waste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some horticultural waste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significant amount (more than 50%) of horticultural waste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3C8050-586C-4660-2CE7-27C91E6B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34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01008"/>
            <a:ext cx="11323884" cy="262515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06410"/>
              </p:ext>
            </p:extLst>
          </p:nvPr>
        </p:nvGraphicFramePr>
        <p:xfrm>
          <a:off x="695400" y="1192853"/>
          <a:ext cx="7058582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2260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7622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1740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8331336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3.1c Percentage of non-potable water used for irrigation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irrigation, and requires minimal irrigation for plants to thrive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F812DB-F307-445A-86EA-465BAC73D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75432"/>
              </p:ext>
            </p:extLst>
          </p:nvPr>
        </p:nvGraphicFramePr>
        <p:xfrm>
          <a:off x="695400" y="2290133"/>
          <a:ext cx="704838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14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59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733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4387227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3.1d Source of non-potable water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some non-potable water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significant amount of non-potable water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E7EAD7-9C05-0A2A-1FDE-06F88C78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74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F6758F-336F-46BD-8C62-5CBA945B5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69309-E7A1-4044-B41D-B321B23B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6C54EE4-B02A-4F57-8E8A-8B4863A2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200" cy="904875"/>
          </a:xfrm>
        </p:spPr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F8595E-B804-41AF-A8BB-D77F54F2B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09708"/>
              </p:ext>
            </p:extLst>
          </p:nvPr>
        </p:nvGraphicFramePr>
        <p:xfrm>
          <a:off x="695400" y="1192853"/>
          <a:ext cx="6775203" cy="74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23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5589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5635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53676132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3.2a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Acquired plants from nurseries under NParks Nursery Accreditation Scheme (NAS)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20743-3C9C-3612-28BC-C36E3334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600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36529"/>
              </p:ext>
            </p:extLst>
          </p:nvPr>
        </p:nvGraphicFramePr>
        <p:xfrm>
          <a:off x="695400" y="1192853"/>
          <a:ext cx="558979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21493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128914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3.2b Sustainable source for construction and landscaping materials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9E4D19-C93F-37B0-1707-DF132C4B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45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F915F6-F430-43AA-A351-F2D92F6CEC60}"/>
              </a:ext>
            </a:extLst>
          </p:cNvPr>
          <p:cNvSpPr txBox="1"/>
          <p:nvPr/>
        </p:nvSpPr>
        <p:spPr>
          <a:xfrm>
            <a:off x="4223792" y="836712"/>
            <a:ext cx="3122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Development Owner: 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Landscape Architect: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Architect: </a:t>
            </a:r>
          </a:p>
          <a:p>
            <a:r>
              <a:rPr lang="en-US" b="1" dirty="0"/>
              <a:t>XXX</a:t>
            </a:r>
            <a:endParaRPr lang="en-SG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7A1419-72FB-463D-A94D-DEF1EC7336C4}"/>
              </a:ext>
            </a:extLst>
          </p:cNvPr>
          <p:cNvSpPr txBox="1"/>
          <p:nvPr/>
        </p:nvSpPr>
        <p:spPr>
          <a:xfrm>
            <a:off x="983432" y="836712"/>
            <a:ext cx="31227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 Name: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Type:</a:t>
            </a:r>
          </a:p>
          <a:p>
            <a:r>
              <a:rPr lang="en-US" b="1" dirty="0"/>
              <a:t>Residential/Commercial/etc.</a:t>
            </a:r>
          </a:p>
          <a:p>
            <a:endParaRPr lang="en-US" dirty="0"/>
          </a:p>
          <a:p>
            <a:r>
              <a:rPr lang="en-US" dirty="0"/>
              <a:t>Address: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Site Area: </a:t>
            </a:r>
          </a:p>
          <a:p>
            <a:r>
              <a:rPr lang="en-SG" b="1" dirty="0"/>
              <a:t>XXX</a:t>
            </a:r>
          </a:p>
          <a:p>
            <a:endParaRPr lang="en-SG" dirty="0"/>
          </a:p>
          <a:p>
            <a:r>
              <a:rPr lang="en-SG" dirty="0"/>
              <a:t>Completion Date: </a:t>
            </a:r>
          </a:p>
          <a:p>
            <a:r>
              <a:rPr lang="en-SG" b="1" dirty="0"/>
              <a:t>XXX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0EFC0-4DD3-9E2E-FE31-98FCE958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45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143728"/>
              </p:ext>
            </p:extLst>
          </p:nvPr>
        </p:nvGraphicFramePr>
        <p:xfrm>
          <a:off x="695400" y="1192853"/>
          <a:ext cx="536100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087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7013024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3.3a Treatment of run-off through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 to 25%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&gt;25% of total site area, or if attained ABC Certified Gold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149671-7FA2-5205-9AC9-3653522A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644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01376"/>
              </p:ext>
            </p:extLst>
          </p:nvPr>
        </p:nvGraphicFramePr>
        <p:xfrm>
          <a:off x="695400" y="1313932"/>
          <a:ext cx="6670068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557395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65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473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2294173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3.3b Design of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maintenance, choice of plants can be improved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69600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Designed for low maintenance, good functionality and choice of plants.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640378-787E-A86A-935F-ED63A7C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172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78230"/>
              </p:ext>
            </p:extLst>
          </p:nvPr>
        </p:nvGraphicFramePr>
        <p:xfrm>
          <a:off x="695400" y="1313932"/>
          <a:ext cx="771854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772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41343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9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43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2502108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3.3c Quality of natural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Features are functional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Features are well-maintained and serve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8CD067-CD17-770F-E6F5-FAD1EDDF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052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3: Environmental Sustainability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85838"/>
              </p:ext>
            </p:extLst>
          </p:nvPr>
        </p:nvGraphicFramePr>
        <p:xfrm>
          <a:off x="767408" y="2060848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490504501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Management of Resources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Source of Materials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Stormwater Management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21BD2C-BA26-A44C-CC1D-866BA4BD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701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872" y="1192854"/>
            <a:ext cx="6989612" cy="493331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4.1 Native Plants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50961"/>
              </p:ext>
            </p:extLst>
          </p:nvPr>
        </p:nvGraphicFramePr>
        <p:xfrm>
          <a:off x="695400" y="1192853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96155250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4.1a Number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 to &lt;40%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62F526-8A44-4CA1-BB42-812F00E5D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96249"/>
              </p:ext>
            </p:extLst>
          </p:nvPr>
        </p:nvGraphicFramePr>
        <p:xfrm>
          <a:off x="695400" y="2767625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3920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4.1b Quantity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 to &lt;40%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670D02-DA91-4DCD-4E6E-939F98CF0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46700"/>
              </p:ext>
            </p:extLst>
          </p:nvPr>
        </p:nvGraphicFramePr>
        <p:xfrm>
          <a:off x="704587" y="4293096"/>
          <a:ext cx="3956144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487158547"/>
                    </a:ext>
                  </a:extLst>
                </a:gridCol>
                <a:gridCol w="20119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392031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4.1c Efforts to manage invasive species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basic efforts to manage use of and impact of invasive species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comprehensive efforts  to manage use of and impact of invasive species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176A4-3F59-EDCE-7B5E-AB0B8B760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32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429000"/>
            <a:ext cx="11238084" cy="269716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ADF78-2C0F-6C33-3C03-F3B71AFB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9277EF-5E60-D5AD-65F5-EAC424F2A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039" y="1145508"/>
            <a:ext cx="9675191" cy="21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13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429000"/>
            <a:ext cx="11238084" cy="269716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99602"/>
              </p:ext>
            </p:extLst>
          </p:nvPr>
        </p:nvGraphicFramePr>
        <p:xfrm>
          <a:off x="695400" y="1192853"/>
          <a:ext cx="7054140" cy="201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52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182931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4.2b Habitat creation through planting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small themed trails and plots based on existing planting. e.g. butterfly-attracting shrubs, bee trails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enhanced existing habitats or created new moderately-sized habitats. e.g. grasslands, riverine, dragonfly ponds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Emulated native landscapes with flora and fauna demonstrated to create habitat, linkage of different landscape areas in development and to surrounding habitats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F098EA-0820-C67F-25C1-B614FB4D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302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708920"/>
            <a:ext cx="11238084" cy="341724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1E5E05-01D2-40E2-A633-AC48028D6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36975"/>
              </p:ext>
            </p:extLst>
          </p:nvPr>
        </p:nvGraphicFramePr>
        <p:xfrm>
          <a:off x="695400" y="1192853"/>
          <a:ext cx="5990880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794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7654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320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223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31270754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4.2c Management of glass facades and lighting for wildlife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is able to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minimise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Executed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retrofitting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lighting management purposefully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D01587-0210-350D-AB4A-00D919FC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864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82354"/>
              </p:ext>
            </p:extLst>
          </p:nvPr>
        </p:nvGraphicFramePr>
        <p:xfrm>
          <a:off x="695400" y="1180144"/>
          <a:ext cx="6696588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91102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74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2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5929660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4.3a Efforts to monitor changes in flora and fauna species composition and numbers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ad-hoc surveys or findings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consistent surveys to monitor changes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CB1DDF-1E2D-4674-F710-23C9446B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20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4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39929"/>
              </p:ext>
            </p:extLst>
          </p:nvPr>
        </p:nvGraphicFramePr>
        <p:xfrm>
          <a:off x="695400" y="1323062"/>
          <a:ext cx="5951211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2808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3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61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8022504"/>
                    </a:ext>
                  </a:extLst>
                </a:gridCol>
              </a:tblGrid>
              <a:tr h="16018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4.3b Mitigations for maintenance works to lessen impact on biodiversity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113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efforts implemented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669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Consistent and comprehensive efforts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315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0C9613-1DE7-3908-EBFB-519F86149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4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D9CA2-A184-43F4-8051-0E5110D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le 12">
            <a:extLst>
              <a:ext uri="{FF2B5EF4-FFF2-40B4-BE49-F238E27FC236}">
                <a16:creationId xmlns:a16="http://schemas.microsoft.com/office/drawing/2014/main" id="{AD62102D-95C8-4029-A36A-D08DC9BF4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47548"/>
              </p:ext>
            </p:extLst>
          </p:nvPr>
        </p:nvGraphicFramePr>
        <p:xfrm>
          <a:off x="767408" y="1772816"/>
          <a:ext cx="10100757" cy="424847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684975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  <a:r>
                        <a:rPr lang="en-SG" dirty="0"/>
                        <a:t>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</a:t>
                      </a:r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37561116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5</a:t>
                      </a:r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1182396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225FF-3C18-94E1-67DC-94102BBA9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13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4: Biodiversity Conservation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050247"/>
              </p:ext>
            </p:extLst>
          </p:nvPr>
        </p:nvGraphicFramePr>
        <p:xfrm>
          <a:off x="767408" y="2060848"/>
          <a:ext cx="980613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797300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22533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89394720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Native Plants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Biodiversity-sensitive Planting &amp;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dirty="0"/>
                        <a:t>1</a:t>
                      </a:r>
                      <a:r>
                        <a:rPr lang="en-SG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Conservation of Habitats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E5BBC4-768B-5B55-3BD0-0D2B23AF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000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284984"/>
            <a:ext cx="11238084" cy="284118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94916"/>
              </p:ext>
            </p:extLst>
          </p:nvPr>
        </p:nvGraphicFramePr>
        <p:xfrm>
          <a:off x="695400" y="1192853"/>
          <a:ext cx="6708238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40609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42791273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5.1a Plant species selection and placement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softscape maintenance due to placement and choice of plant species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softscape maintenance due to placement and choice of plant species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softscape maintenance across different weather conditions due to placement and choice of plant species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577FB5-73B1-86F3-3C1B-2AB8F3F5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08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82265"/>
              </p:ext>
            </p:extLst>
          </p:nvPr>
        </p:nvGraphicFramePr>
        <p:xfrm>
          <a:off x="695400" y="1192853"/>
          <a:ext cx="9203910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2881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549263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65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68658286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5.1b Hardscape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44510D-48AF-3C61-B416-23FE0871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524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96183"/>
              </p:ext>
            </p:extLst>
          </p:nvPr>
        </p:nvGraphicFramePr>
        <p:xfrm>
          <a:off x="695400" y="1192853"/>
          <a:ext cx="8621520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2881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967476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49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572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7635309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5.1c Ease of landscape maintenance access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amount of landscaped areas can be easily accessed for inspection and maintenance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086096-7A09-823A-37A4-12B87CB2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061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A08869-C3F1-4347-B01D-1C9492D17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07813"/>
              </p:ext>
            </p:extLst>
          </p:nvPr>
        </p:nvGraphicFramePr>
        <p:xfrm>
          <a:off x="695400" y="1337419"/>
          <a:ext cx="654778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9586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962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2474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0214041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5.1d Irrigation efficiency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&lt;10%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10% to &lt;50%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≥50% of auto-irrigated landscape, or minimal to no irrigation is required 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5CFC1F-F950-618E-FB63-8D22533A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829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276872"/>
            <a:ext cx="11238084" cy="384929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29254"/>
              </p:ext>
            </p:extLst>
          </p:nvPr>
        </p:nvGraphicFramePr>
        <p:xfrm>
          <a:off x="695400" y="1192853"/>
          <a:ext cx="6812523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91051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644761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5.2a Management plans for softscape and hardscape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documentation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plans and documentation that cover various aspects  with clear objectives stated and implemented with feedback channel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397618-DAC3-D6F0-3164-16F329C7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99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420888"/>
            <a:ext cx="11238084" cy="3705278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20485"/>
              </p:ext>
            </p:extLst>
          </p:nvPr>
        </p:nvGraphicFramePr>
        <p:xfrm>
          <a:off x="695400" y="1192853"/>
          <a:ext cx="7449501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2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251291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5.2b Inspection and monitoring of hardscape and softscape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inspection reports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reports of inspections conducted in moderate frequency (e.g. annually)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reports of inspections conducted frequently (e.g. every 6 months) and demonstrated efforts to rectify areas of concern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77665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7436348-C279-3DE1-FF52-AE9C2482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327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695611"/>
              </p:ext>
            </p:extLst>
          </p:nvPr>
        </p:nvGraphicFramePr>
        <p:xfrm>
          <a:off x="695401" y="1192853"/>
          <a:ext cx="6840760" cy="10840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908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34674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67627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958460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3067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5.2c Smart operations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30673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simple smart operations features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47055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 operations that integrates automation and is adaptive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1681A5-2E40-FC1E-AA7A-0293A294A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51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71593"/>
              </p:ext>
            </p:extLst>
          </p:nvPr>
        </p:nvGraphicFramePr>
        <p:xfrm>
          <a:off x="695400" y="1192853"/>
          <a:ext cx="5216958" cy="731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9457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Employs a Certified 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Practising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Horticulturist (CPH) with currently valid certification in maintenance operations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544866-CFC0-63FF-EB1E-FD58BDAD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428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996952"/>
            <a:ext cx="11238084" cy="312921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Softscape Quality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66853"/>
              </p:ext>
            </p:extLst>
          </p:nvPr>
        </p:nvGraphicFramePr>
        <p:xfrm>
          <a:off x="695400" y="1192853"/>
          <a:ext cx="8571392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336000">
                  <a:extLst>
                    <a:ext uri="{9D8B030D-6E8A-4147-A177-3AD203B41FA5}">
                      <a16:colId xmlns:a16="http://schemas.microsoft.com/office/drawing/2014/main" val="606466876"/>
                    </a:ext>
                  </a:extLst>
                </a:gridCol>
                <a:gridCol w="20415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7155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5.3a Softscape Quality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patches are well-maintained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areas are well-maintained, numerous areas require immediate attention (e.g. safety concerns)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557576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areas require attention (e.g. waterlogging, bald patches)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8571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of softscape is lush, very minimal patches to be improved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79084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Softscape is lush, healthy and well-maintained with no apparent issues.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4116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2E2AB6-02F9-4E3B-8198-413AFAE2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41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EED0E-723E-4295-9636-77948C88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r>
              <a:rPr lang="en-SG" sz="2000" i="1" dirty="0"/>
              <a:t>Please include explanations, photos, documentation, statistics, etc. to support self-assessed score for each criteria</a:t>
            </a:r>
          </a:p>
          <a:p>
            <a:r>
              <a:rPr lang="en-SG" sz="2000" i="1" dirty="0"/>
              <a:t>For documents that are not convenient for including in presentation, please send the separate files</a:t>
            </a:r>
          </a:p>
          <a:p>
            <a:r>
              <a:rPr lang="en-SG" sz="2000" i="1" dirty="0"/>
              <a:t>You may send additional supporting documents separately too</a:t>
            </a:r>
            <a:endParaRPr lang="en-GB" sz="2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788473-6AFA-44C0-9DF3-5CAE2690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11A037-5FA9-45EF-A23F-031022037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418278"/>
              </p:ext>
            </p:extLst>
          </p:nvPr>
        </p:nvGraphicFramePr>
        <p:xfrm>
          <a:off x="695400" y="1196752"/>
          <a:ext cx="6366178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28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371044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strike="noStrike" dirty="0">
                          <a:effectLst/>
                        </a:rPr>
                        <a:t>1.1a  </a:t>
                      </a:r>
                      <a:r>
                        <a:rPr lang="en-US" sz="1200" b="1" u="none" strike="noStrike" dirty="0">
                          <a:effectLst/>
                        </a:rPr>
                        <a:t>Review of site conditions and landscape concept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 occasional simple changes to achieve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Reviewed overall landscape bi-annually, refreshing or implementing enhancements to meet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Reviewed overall landscape at least annually, refreshing or implementing enhancements to meet purposeful objectives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1355-8F40-1D94-7601-02C839FA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42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5.4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71582"/>
              </p:ext>
            </p:extLst>
          </p:nvPr>
        </p:nvGraphicFramePr>
        <p:xfrm>
          <a:off x="695400" y="1192853"/>
          <a:ext cx="8452854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32237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21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497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930746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5.4a Maintainability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 frequency, or implemented strategies to reduce maintenance needs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F1053F-A9D4-3C67-E672-72556AF1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189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5.4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419146"/>
              </p:ext>
            </p:extLst>
          </p:nvPr>
        </p:nvGraphicFramePr>
        <p:xfrm>
          <a:off x="695400" y="1192853"/>
          <a:ext cx="744492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2155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7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846262499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5.4b Safety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minimally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moderately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be maintained safely, considered safety for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38AB1-AA4D-A38E-D1D9-A3B572D0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3067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5: Maintenance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8B8B20-41AA-C3F6-9F5B-975DB8F8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BDDC9A7-02AE-6B8A-7560-8150485C4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58547"/>
              </p:ext>
            </p:extLst>
          </p:nvPr>
        </p:nvGraphicFramePr>
        <p:xfrm>
          <a:off x="392841" y="2052777"/>
          <a:ext cx="11406317" cy="275244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6272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772548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666239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205062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2050629">
                  <a:extLst>
                    <a:ext uri="{9D8B030D-6E8A-4147-A177-3AD203B41FA5}">
                      <a16:colId xmlns:a16="http://schemas.microsoft.com/office/drawing/2014/main" val="3490504501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S/N</a:t>
                      </a:r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CRITERIA</a:t>
                      </a:r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>
                          <a:latin typeface="+mn-lt"/>
                        </a:rPr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>
                          <a:latin typeface="+mn-lt"/>
                        </a:rPr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>
                          <a:latin typeface="+mn-lt"/>
                        </a:rPr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for Landscape Maintainability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Maintenance Plans and 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Softscape Quality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22650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5.4*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for Skyrise Greenery Maintenance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n-lt"/>
                        </a:rPr>
                        <a:t>TOTAL</a:t>
                      </a:r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>
                          <a:latin typeface="+mn-lt"/>
                        </a:rPr>
                        <a:t>33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>
                          <a:latin typeface="+mn-lt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170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Bonus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29576"/>
              </p:ext>
            </p:extLst>
          </p:nvPr>
        </p:nvGraphicFramePr>
        <p:xfrm>
          <a:off x="695400" y="1192853"/>
          <a:ext cx="5338204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44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07326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329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36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21791560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 Bonus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special efforts within below categories that were not scored for in criteria?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Design and landscape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Community wellbeing &amp; engagement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Environmental sustainability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Biodiversity conservation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Maintenance</a:t>
                      </a:r>
                      <a:r>
                        <a:rPr lang="en-US" sz="1200" dirty="0"/>
                        <a:t> </a:t>
                      </a:r>
                      <a:endParaRPr lang="en-GB" sz="1200" dirty="0"/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41142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798929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796B19-B6EF-8E12-8698-37EC237A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9869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28A9516-1ACC-4BE1-A0BC-08E919CB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56859"/>
              </p:ext>
            </p:extLst>
          </p:nvPr>
        </p:nvGraphicFramePr>
        <p:xfrm>
          <a:off x="767408" y="1772816"/>
          <a:ext cx="10100757" cy="39700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48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14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33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230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ECEE4-8536-4FC3-ADC9-EF3987B3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846B56-DFA2-53A0-68E7-0DB97A03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738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C162C-CF6F-4BD8-8DC4-97FFB4717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591A-838D-4F2A-AE17-3C12FA0E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3B14A-3432-0DF8-7C6C-487C232A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5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75041"/>
              </p:ext>
            </p:extLst>
          </p:nvPr>
        </p:nvGraphicFramePr>
        <p:xfrm>
          <a:off x="682586" y="1196752"/>
          <a:ext cx="4268267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8687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86335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8709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8078002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1.1b Integration of landscape and architecture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Corridors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Lobbies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Rooftop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 Structures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Façade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46A8659-D68C-48B8-AE20-660F5F99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40968"/>
            <a:ext cx="11323884" cy="298519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0036F8-9E37-0C02-6AE3-2278B5DD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95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9175"/>
              </p:ext>
            </p:extLst>
          </p:nvPr>
        </p:nvGraphicFramePr>
        <p:xfrm>
          <a:off x="695400" y="1124744"/>
          <a:ext cx="4426271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69531">
                  <a:extLst>
                    <a:ext uri="{9D8B030D-6E8A-4147-A177-3AD203B41FA5}">
                      <a16:colId xmlns:a16="http://schemas.microsoft.com/office/drawing/2014/main" val="2968679747"/>
                    </a:ext>
                  </a:extLst>
                </a:gridCol>
                <a:gridCol w="4897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931394248"/>
                    </a:ext>
                  </a:extLst>
                </a:gridCol>
              </a:tblGrid>
              <a:tr h="1903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1.2a Green Plot Ratio (GnPR) – Entire Site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 to &lt;2.0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 to &lt;3.0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 to &lt;5.0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 to &lt;6.0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 to &lt;7.0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  <a:endParaRPr lang="en-GB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2389003-FB0F-4847-9CF4-3C48718F7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92953"/>
              </p:ext>
            </p:extLst>
          </p:nvPr>
        </p:nvGraphicFramePr>
        <p:xfrm>
          <a:off x="700523" y="3061592"/>
          <a:ext cx="4430727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3988">
                  <a:extLst>
                    <a:ext uri="{9D8B030D-6E8A-4147-A177-3AD203B41FA5}">
                      <a16:colId xmlns:a16="http://schemas.microsoft.com/office/drawing/2014/main" val="1174644238"/>
                    </a:ext>
                  </a:extLst>
                </a:gridCol>
                <a:gridCol w="48979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54012550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1.2b Green Plot Ratio (GnPR) – </a:t>
                      </a:r>
                    </a:p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Buffer &amp;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&lt;25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to &lt;30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849743B-6555-4631-AF75-FB812D7F7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88688"/>
              </p:ext>
            </p:extLst>
          </p:nvPr>
        </p:nvGraphicFramePr>
        <p:xfrm>
          <a:off x="695400" y="4909412"/>
          <a:ext cx="4441547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84226">
                  <a:extLst>
                    <a:ext uri="{9D8B030D-6E8A-4147-A177-3AD203B41FA5}">
                      <a16:colId xmlns:a16="http://schemas.microsoft.com/office/drawing/2014/main" val="104382753"/>
                    </a:ext>
                  </a:extLst>
                </a:gridCol>
                <a:gridCol w="49006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8727842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1.2c Percentage of ground-level landscaped area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&lt;20%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&lt;30%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to &lt;40%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to &lt;50%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to &lt;60%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061C84-811A-0D51-A9BF-D8CC8581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6867" y="6356351"/>
            <a:ext cx="3860800" cy="365125"/>
          </a:xfrm>
        </p:spPr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11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E9F9A6-A218-49F2-9134-579299A4A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55594"/>
              </p:ext>
            </p:extLst>
          </p:nvPr>
        </p:nvGraphicFramePr>
        <p:xfrm>
          <a:off x="695400" y="1192853"/>
          <a:ext cx="6035649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89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76262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9604677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1.2d Provision of skyrise greenery (rooftop or vertical)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limited area of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moderate area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extensive rooftop or vertical greenery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DD0C66-B0B0-D859-0638-29A05B9F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77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1800" dirty="0"/>
              <a:t>1.3 Additional Buffer Planting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42995"/>
              </p:ext>
            </p:extLst>
          </p:nvPr>
        </p:nvGraphicFramePr>
        <p:xfrm>
          <a:off x="695400" y="1192853"/>
          <a:ext cx="4362625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34621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47317786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1.3a Green buffer and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to &lt;10%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1849D1-23A0-E76D-5DE7-36D346D4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86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1: Design &amp; Landscape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14128"/>
              </p:ext>
            </p:extLst>
          </p:nvPr>
        </p:nvGraphicFramePr>
        <p:xfrm>
          <a:off x="767408" y="2060848"/>
          <a:ext cx="9614258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622104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424549153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r>
                        <a:rPr lang="en-US" sz="1800" dirty="0"/>
                        <a:t>1.1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Overall Landscape Concept &amp; Layout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1.2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Greenery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1.3*</a:t>
                      </a:r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Additional Buffer Planting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48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5D1970-BFF7-FF30-9CDD-4B354E2D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41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6313A863DFBA4B9A1116F145512F5D" ma:contentTypeVersion="1" ma:contentTypeDescription="Create a new document." ma:contentTypeScope="" ma:versionID="c56e2c86214e1b1059cb69f20c79cfb0">
  <xsd:schema xmlns:xsd="http://www.w3.org/2001/XMLSchema" xmlns:xs="http://www.w3.org/2001/XMLSchema" xmlns:p="http://schemas.microsoft.com/office/2006/metadata/properties" xmlns:ns2="b21f3a1a-2eac-4dd5-b970-ecc04f6aab51" targetNamespace="http://schemas.microsoft.com/office/2006/metadata/properties" ma:root="true" ma:fieldsID="6c511875ffa9c752994b985a64c18b39" ns2:_="">
    <xsd:import namespace="b21f3a1a-2eac-4dd5-b970-ecc04f6aab5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f3a1a-2eac-4dd5-b970-ecc04f6aab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8E8E9E-66F3-48DD-8EAC-BE470A6DEB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B11F3F-E391-4EEF-8CAB-C5F7EF161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f3a1a-2eac-4dd5-b970-ecc04f6aa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C77474-B6AE-43B6-8565-3C43589887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3554</TotalTime>
  <Words>2753</Words>
  <Application>Microsoft Office PowerPoint</Application>
  <PresentationFormat>Widescreen</PresentationFormat>
  <Paragraphs>779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Office Theme</vt:lpstr>
      <vt:lpstr>&lt;Development Name&gt;</vt:lpstr>
      <vt:lpstr>PowerPoint Presentation</vt:lpstr>
      <vt:lpstr>SCORES SUMMARY</vt:lpstr>
      <vt:lpstr>Part 1: Design &amp; Landscape 1.1 Overall Landscape Concept</vt:lpstr>
      <vt:lpstr>Part 1: Design &amp; Landscape 1.1 Overall Landscape Concept</vt:lpstr>
      <vt:lpstr>Part 1: Design &amp; Landscape 1.2 Greenery Provision</vt:lpstr>
      <vt:lpstr>Part 1: Design &amp; Landscape 1.2 Greenery Provision</vt:lpstr>
      <vt:lpstr>Part 1: Design &amp; Landscape 1.3 Additional Buffer Planting</vt:lpstr>
      <vt:lpstr>Part 1: Design &amp; Landscape</vt:lpstr>
      <vt:lpstr>Part 2: Community Wellbeing &amp; Engagement 2.1 Wellbeing</vt:lpstr>
      <vt:lpstr>Part 2: Community Wellbeing &amp; Engagement 2.1 Wellbeing</vt:lpstr>
      <vt:lpstr>Part 2: Community Wellbeing &amp; Engagement 2.2 Universal Design</vt:lpstr>
      <vt:lpstr>Part 2: Community Wellbeing &amp; Engagement 2.3 Community Engagement</vt:lpstr>
      <vt:lpstr>Part 2: Community Wellbeing &amp; Engagement 2.3 Community Engagement</vt:lpstr>
      <vt:lpstr>PART 2: COMMUNITY WELLBEING AND ENGAGEMENT</vt:lpstr>
      <vt:lpstr>Part 3: Environmental Sustainability 3.1 Management of Resources</vt:lpstr>
      <vt:lpstr>Part 3: Environmental Sustainability 3.1 Management of Resources</vt:lpstr>
      <vt:lpstr>Part 3: Environmental Sustainability 3.2 Source of Materials </vt:lpstr>
      <vt:lpstr>Part 3: Environmental Sustainability 3.2 Source of Materials</vt:lpstr>
      <vt:lpstr>Part 3: Environmental Sustainability 3.3 Stormwater Management </vt:lpstr>
      <vt:lpstr>Part 3: Environmental Sustainability 3.3 Stormwater Management </vt:lpstr>
      <vt:lpstr>Part 3: Environmental Sustainability 3.3 Stormwater Management </vt:lpstr>
      <vt:lpstr>Part 3: Environmental Sustainability</vt:lpstr>
      <vt:lpstr>Part 4: Biodiversity Conservation 4.1 Native Plants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4.3 Conservation of Habitats</vt:lpstr>
      <vt:lpstr>Part 4: Biodiversity Conservation 4.4 Conservation of Habitats</vt:lpstr>
      <vt:lpstr>Part 4: Biodiversity Conservation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5.3 Softscape Quality</vt:lpstr>
      <vt:lpstr>Part 5: Maintenance 5.4 Design for Skyrise Greenery Maintenance</vt:lpstr>
      <vt:lpstr>Part 5: Maintenance 5.4 Design for Skyrise Greenery Maintenance</vt:lpstr>
      <vt:lpstr>Part 5: Maintenance</vt:lpstr>
      <vt:lpstr>Bonus</vt:lpstr>
      <vt:lpstr>SCORES SUMMARY</vt:lpstr>
      <vt:lpstr>Thank you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Yn Sheao LIM (NPARKS)</dc:creator>
  <cp:lastModifiedBy>BENITA WAHJUDI (NPARKS)</cp:lastModifiedBy>
  <cp:revision>169</cp:revision>
  <dcterms:created xsi:type="dcterms:W3CDTF">2015-06-02T02:26:36Z</dcterms:created>
  <dcterms:modified xsi:type="dcterms:W3CDTF">2024-07-17T09:39:27Z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0x010100D36313A863DFBA4B9A1116F145512F5D</vt:lpwstr>
  </property>
  <property fmtid="{D5CDD505-2E9C-101B-9397-08002B2CF9AE}" pid="3" name="MSIP_Label_5434c4c7-833e-41e4-b0ab-cdb227a2f6f7_Enabled">
    <vt:lpwstr>true</vt:lpwstr>
  </property>
  <property fmtid="{D5CDD505-2E9C-101B-9397-08002B2CF9AE}" pid="4" name="MSIP_Label_5434c4c7-833e-41e4-b0ab-cdb227a2f6f7_SetDate">
    <vt:lpwstr>2022-10-05T09:03:22Z</vt:lpwstr>
  </property>
  <property fmtid="{D5CDD505-2E9C-101B-9397-08002B2CF9AE}" pid="5" name="MSIP_Label_5434c4c7-833e-41e4-b0ab-cdb227a2f6f7_Method">
    <vt:lpwstr>Privileged</vt:lpwstr>
  </property>
  <property fmtid="{D5CDD505-2E9C-101B-9397-08002B2CF9AE}" pid="6" name="MSIP_Label_5434c4c7-833e-41e4-b0ab-cdb227a2f6f7_Name">
    <vt:lpwstr>Official (Open)</vt:lpwstr>
  </property>
  <property fmtid="{D5CDD505-2E9C-101B-9397-08002B2CF9AE}" pid="7" name="MSIP_Label_5434c4c7-833e-41e4-b0ab-cdb227a2f6f7_SiteId">
    <vt:lpwstr>0b11c524-9a1c-4e1b-84cb-6336aefc2243</vt:lpwstr>
  </property>
  <property fmtid="{D5CDD505-2E9C-101B-9397-08002B2CF9AE}" pid="8" name="MSIP_Label_5434c4c7-833e-41e4-b0ab-cdb227a2f6f7_ActionId">
    <vt:lpwstr>6591a320-c050-4dee-a8ab-dd486a081747</vt:lpwstr>
  </property>
  <property fmtid="{D5CDD505-2E9C-101B-9397-08002B2CF9AE}" pid="9" name="MSIP_Label_5434c4c7-833e-41e4-b0ab-cdb227a2f6f7_ContentBits">
    <vt:lpwstr>0</vt:lpwstr>
  </property>
</Properties>
</file>