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7"/>
  </p:notesMasterIdLst>
  <p:sldIdLst>
    <p:sldId id="295" r:id="rId5"/>
    <p:sldId id="297" r:id="rId6"/>
    <p:sldId id="359" r:id="rId7"/>
    <p:sldId id="302" r:id="rId8"/>
    <p:sldId id="361" r:id="rId9"/>
    <p:sldId id="363" r:id="rId10"/>
    <p:sldId id="404" r:id="rId11"/>
    <p:sldId id="405" r:id="rId12"/>
    <p:sldId id="365" r:id="rId13"/>
    <p:sldId id="367" r:id="rId14"/>
    <p:sldId id="364" r:id="rId15"/>
    <p:sldId id="406" r:id="rId16"/>
    <p:sldId id="407" r:id="rId17"/>
    <p:sldId id="408" r:id="rId18"/>
    <p:sldId id="369" r:id="rId19"/>
    <p:sldId id="409" r:id="rId20"/>
    <p:sldId id="321" r:id="rId21"/>
    <p:sldId id="372" r:id="rId22"/>
    <p:sldId id="410" r:id="rId23"/>
    <p:sldId id="411" r:id="rId24"/>
    <p:sldId id="374" r:id="rId25"/>
    <p:sldId id="412" r:id="rId26"/>
    <p:sldId id="413" r:id="rId27"/>
    <p:sldId id="414" r:id="rId28"/>
    <p:sldId id="415" r:id="rId29"/>
    <p:sldId id="416" r:id="rId30"/>
    <p:sldId id="431" r:id="rId31"/>
    <p:sldId id="380" r:id="rId32"/>
    <p:sldId id="417" r:id="rId33"/>
    <p:sldId id="420" r:id="rId34"/>
    <p:sldId id="421" r:id="rId35"/>
    <p:sldId id="422" r:id="rId36"/>
    <p:sldId id="375" r:id="rId37"/>
    <p:sldId id="376" r:id="rId38"/>
    <p:sldId id="377" r:id="rId39"/>
    <p:sldId id="378" r:id="rId40"/>
    <p:sldId id="419" r:id="rId41"/>
    <p:sldId id="382" r:id="rId42"/>
    <p:sldId id="381" r:id="rId43"/>
    <p:sldId id="384" r:id="rId44"/>
    <p:sldId id="383" r:id="rId45"/>
    <p:sldId id="389" r:id="rId46"/>
    <p:sldId id="390" r:id="rId47"/>
    <p:sldId id="426" r:id="rId48"/>
    <p:sldId id="391" r:id="rId49"/>
    <p:sldId id="392" r:id="rId50"/>
    <p:sldId id="393" r:id="rId51"/>
    <p:sldId id="394" r:id="rId52"/>
    <p:sldId id="396" r:id="rId53"/>
    <p:sldId id="397" r:id="rId54"/>
    <p:sldId id="427" r:id="rId55"/>
    <p:sldId id="398" r:id="rId56"/>
    <p:sldId id="428" r:id="rId57"/>
    <p:sldId id="403" r:id="rId58"/>
    <p:sldId id="429" r:id="rId59"/>
    <p:sldId id="430" r:id="rId60"/>
    <p:sldId id="399" r:id="rId61"/>
    <p:sldId id="400" r:id="rId62"/>
    <p:sldId id="401" r:id="rId63"/>
    <p:sldId id="402" r:id="rId64"/>
    <p:sldId id="360" r:id="rId65"/>
    <p:sldId id="266"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51DDD85-3AC9-475A-9072-9A7049CF6780}">
          <p14:sldIdLst>
            <p14:sldId id="295"/>
            <p14:sldId id="297"/>
            <p14:sldId id="359"/>
          </p14:sldIdLst>
        </p14:section>
        <p14:section name="Part 1 Design &amp; Landscape" id="{FEFEF69D-AC60-47BA-9A34-B7D2AD0740AD}">
          <p14:sldIdLst>
            <p14:sldId id="302"/>
            <p14:sldId id="361"/>
            <p14:sldId id="363"/>
            <p14:sldId id="404"/>
            <p14:sldId id="405"/>
            <p14:sldId id="365"/>
            <p14:sldId id="367"/>
          </p14:sldIdLst>
        </p14:section>
        <p14:section name="Part 2 Community Wellbeing &amp; Engagement" id="{BA50D09A-3AED-4976-A39B-569BA2796396}">
          <p14:sldIdLst>
            <p14:sldId id="364"/>
            <p14:sldId id="406"/>
            <p14:sldId id="407"/>
            <p14:sldId id="408"/>
            <p14:sldId id="369"/>
            <p14:sldId id="409"/>
            <p14:sldId id="321"/>
          </p14:sldIdLst>
        </p14:section>
        <p14:section name="Part 3 COMMUNITY WELLBEING &amp; ENGAGEMENT" id="{ACC176DB-6B3F-426B-9E0C-413A3D507005}">
          <p14:sldIdLst>
            <p14:sldId id="372"/>
            <p14:sldId id="410"/>
            <p14:sldId id="411"/>
            <p14:sldId id="374"/>
            <p14:sldId id="412"/>
            <p14:sldId id="413"/>
            <p14:sldId id="414"/>
            <p14:sldId id="415"/>
            <p14:sldId id="416"/>
            <p14:sldId id="431"/>
            <p14:sldId id="380"/>
          </p14:sldIdLst>
        </p14:section>
        <p14:section name="Part 4 Environmental Sustainability" id="{6254E1BC-CE96-4E16-AD4B-406BC6BAD8BD}">
          <p14:sldIdLst>
            <p14:sldId id="417"/>
            <p14:sldId id="420"/>
            <p14:sldId id="421"/>
            <p14:sldId id="422"/>
            <p14:sldId id="375"/>
            <p14:sldId id="376"/>
            <p14:sldId id="377"/>
            <p14:sldId id="378"/>
            <p14:sldId id="419"/>
          </p14:sldIdLst>
        </p14:section>
        <p14:section name="Part 5 Biodiversity Conservation" id="{910A262A-1C2C-460E-A3B4-44EA251EC24D}">
          <p14:sldIdLst>
            <p14:sldId id="382"/>
            <p14:sldId id="381"/>
            <p14:sldId id="384"/>
            <p14:sldId id="383"/>
            <p14:sldId id="389"/>
            <p14:sldId id="390"/>
            <p14:sldId id="426"/>
            <p14:sldId id="391"/>
          </p14:sldIdLst>
        </p14:section>
        <p14:section name="Part 6 Maintenance" id="{C968FC9D-C84D-4597-9940-DCFC40A5832F}">
          <p14:sldIdLst>
            <p14:sldId id="392"/>
            <p14:sldId id="393"/>
            <p14:sldId id="394"/>
            <p14:sldId id="396"/>
            <p14:sldId id="397"/>
            <p14:sldId id="427"/>
            <p14:sldId id="398"/>
            <p14:sldId id="428"/>
            <p14:sldId id="403"/>
            <p14:sldId id="429"/>
            <p14:sldId id="430"/>
            <p14:sldId id="399"/>
            <p14:sldId id="400"/>
            <p14:sldId id="401"/>
          </p14:sldIdLst>
        </p14:section>
        <p14:section name="Bonus" id="{1A6472B8-2939-47AA-A79E-77E1E53ADD26}">
          <p14:sldIdLst>
            <p14:sldId id="402"/>
          </p14:sldIdLst>
        </p14:section>
        <p14:section name="Summary" id="{DA541E8D-65A6-4AE5-9494-5FA5E02B5CF5}">
          <p14:sldIdLst>
            <p14:sldId id="360"/>
            <p14:sldId id="26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LOKE (NPARKS)" initials="PL(" lastIdx="1" clrIdx="0">
    <p:extLst>
      <p:ext uri="{19B8F6BF-5375-455C-9EA6-DF929625EA0E}">
        <p15:presenceInfo xmlns:p15="http://schemas.microsoft.com/office/powerpoint/2012/main" userId="Pamela LOKE (NP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00" autoAdjust="0"/>
  </p:normalViewPr>
  <p:slideViewPr>
    <p:cSldViewPr>
      <p:cViewPr varScale="1">
        <p:scale>
          <a:sx n="62" d="100"/>
          <a:sy n="62" d="100"/>
        </p:scale>
        <p:origin x="804" y="48"/>
      </p:cViewPr>
      <p:guideLst>
        <p:guide orient="horz" pos="2160"/>
        <p:guide pos="3840"/>
      </p:guideLst>
    </p:cSldViewPr>
  </p:slideViewPr>
  <p:notesTextViewPr>
    <p:cViewPr>
      <p:scale>
        <a:sx n="3" d="2"/>
        <a:sy n="3" d="2"/>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31T11:53:36.091" idx="1">
    <p:pos x="6716" y="1139"/>
    <p:text>Leave assessors' scores column blank</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99DC3-7834-4A73-8AD3-31B9649EE746}" type="datetimeFigureOut">
              <a:rPr lang="en-GB" smtClean="0"/>
              <a:pPr/>
              <a:t>18/07/2024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58270-FC09-4611-97B9-5AE0CF031F1A}" type="slidenum">
              <a:rPr lang="en-GB" smtClean="0"/>
              <a:pPr/>
              <a:t>‹#›</a:t>
            </a:fld>
            <a:endParaRPr lang="en-GB" dirty="0"/>
          </a:p>
        </p:txBody>
      </p:sp>
    </p:spTree>
    <p:extLst>
      <p:ext uri="{BB962C8B-B14F-4D97-AF65-F5344CB8AC3E}">
        <p14:creationId xmlns:p14="http://schemas.microsoft.com/office/powerpoint/2010/main" val="36794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58270-FC09-4611-97B9-5AE0CF031F1A}" type="slidenum">
              <a:rPr lang="en-GB" smtClean="0"/>
              <a:pPr/>
              <a:t>4</a:t>
            </a:fld>
            <a:endParaRPr lang="en-GB" dirty="0"/>
          </a:p>
        </p:txBody>
      </p:sp>
    </p:spTree>
    <p:extLst>
      <p:ext uri="{BB962C8B-B14F-4D97-AF65-F5344CB8AC3E}">
        <p14:creationId xmlns:p14="http://schemas.microsoft.com/office/powerpoint/2010/main" val="643130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rmAutofit/>
          </a:bodyPr>
          <a:lstStyle>
            <a:lvl1pPr algn="ctr">
              <a:defRPr sz="4000" b="1"/>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08018C6-7106-443F-A534-9138D31E8BD0}"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F0600F34-2388-4D0B-A92A-80E82268C2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747963"/>
            <a:ext cx="10363200" cy="1362075"/>
          </a:xfrm>
        </p:spPr>
        <p:txBody>
          <a:bodyPr anchor="t">
            <a:normAutofit/>
          </a:bodyPr>
          <a:lstStyle>
            <a:lvl1pPr algn="ctr">
              <a:defRPr sz="3200" b="1" cap="all"/>
            </a:lvl1pPr>
          </a:lstStyle>
          <a:p>
            <a:r>
              <a:rPr lang="en-US"/>
              <a:t>Click to edit Master title style</a:t>
            </a:r>
            <a:endParaRPr lang="en-GB"/>
          </a:p>
        </p:txBody>
      </p:sp>
      <p:sp>
        <p:nvSpPr>
          <p:cNvPr id="4" name="Date Placeholder 3"/>
          <p:cNvSpPr>
            <a:spLocks noGrp="1"/>
          </p:cNvSpPr>
          <p:nvPr>
            <p:ph type="dt" sz="half" idx="10"/>
          </p:nvPr>
        </p:nvSpPr>
        <p:spPr/>
        <p:txBody>
          <a:bodyPr/>
          <a:lstStyle/>
          <a:p>
            <a:fld id="{DD042FFB-128B-4EB6-8AA4-C804C046517E}"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D5EAD669-A12A-4C71-91EA-E282279300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3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eria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768"/>
            <a:ext cx="11323884" cy="478539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2D2C8158-D41A-49CC-B8A6-2AE7D59A14A2}"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dirty="0"/>
              <a:t>existing parks                          updated 12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sp>
        <p:nvSpPr>
          <p:cNvPr id="7" name="Title 1">
            <a:extLst>
              <a:ext uri="{FF2B5EF4-FFF2-40B4-BE49-F238E27FC236}">
                <a16:creationId xmlns:a16="http://schemas.microsoft.com/office/drawing/2014/main" id="{C1A90033-238C-4DD7-8C7D-5294825B89F6}"/>
              </a:ext>
            </a:extLst>
          </p:cNvPr>
          <p:cNvSpPr>
            <a:spLocks noGrp="1"/>
          </p:cNvSpPr>
          <p:nvPr>
            <p:ph type="title"/>
          </p:nvPr>
        </p:nvSpPr>
        <p:spPr>
          <a:xfrm>
            <a:off x="609600" y="274638"/>
            <a:ext cx="9474535" cy="905506"/>
          </a:xfrm>
        </p:spPr>
        <p:txBody>
          <a:bodyPr anchor="t">
            <a:normAutofit/>
          </a:bodyPr>
          <a:lstStyle>
            <a:lvl1pPr algn="l">
              <a:defRPr sz="2800" b="1"/>
            </a:lvl1pPr>
          </a:lstStyle>
          <a:p>
            <a:r>
              <a:rPr lang="en-US" dirty="0"/>
              <a:t>Click to edit Master title style</a:t>
            </a:r>
            <a:endParaRPr lang="en-GB" dirty="0"/>
          </a:p>
        </p:txBody>
      </p:sp>
      <p:pic>
        <p:nvPicPr>
          <p:cNvPr id="8" name="Picture 2" descr="C:\Users\usrlyj\Documents\LEAF\LEAF general documents\LEAF Logo.JPG">
            <a:extLst>
              <a:ext uri="{FF2B5EF4-FFF2-40B4-BE49-F238E27FC236}">
                <a16:creationId xmlns:a16="http://schemas.microsoft.com/office/drawing/2014/main" id="{E05BD0D0-E0C5-4905-8EEF-84C5EB4EB00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F5A6D98-3539-4350-BFC1-9DE71C114FBF}" type="datetime1">
              <a:rPr lang="en-GB" smtClean="0"/>
              <a:t>18/07/2024</a:t>
            </a:fld>
            <a:endParaRPr lang="en-GB" dirty="0"/>
          </a:p>
        </p:txBody>
      </p:sp>
      <p:sp>
        <p:nvSpPr>
          <p:cNvPr id="4" name="Footer Placeholder 3"/>
          <p:cNvSpPr>
            <a:spLocks noGrp="1"/>
          </p:cNvSpPr>
          <p:nvPr>
            <p:ph type="ftr" sz="quarter" idx="11"/>
          </p:nvPr>
        </p:nvSpPr>
        <p:spPr/>
        <p:txBody>
          <a:bodyPr/>
          <a:lstStyle/>
          <a:p>
            <a:r>
              <a:rPr lang="en-US" dirty="0"/>
              <a:t>existing parks                          updated 12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94122"/>
          </a:xfrm>
        </p:spPr>
        <p:txBody>
          <a:bodyPr>
            <a:normAutofit/>
          </a:bodyPr>
          <a:lstStyle>
            <a:lvl1pPr algn="l">
              <a:defRPr sz="36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0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41D421C-DE54-4E3C-BC1C-9233BF1DFBF7}" type="datetime1">
              <a:rPr lang="en-GB" smtClean="0"/>
              <a:t>18/07/2024</a:t>
            </a:fld>
            <a:endParaRPr lang="en-GB" dirty="0"/>
          </a:p>
        </p:txBody>
      </p:sp>
      <p:sp>
        <p:nvSpPr>
          <p:cNvPr id="4" name="Footer Placeholder 3"/>
          <p:cNvSpPr>
            <a:spLocks noGrp="1"/>
          </p:cNvSpPr>
          <p:nvPr>
            <p:ph type="ftr" sz="quarter" idx="11"/>
          </p:nvPr>
        </p:nvSpPr>
        <p:spPr/>
        <p:txBody>
          <a:bodyPr/>
          <a:lstStyle/>
          <a:p>
            <a:r>
              <a:rPr lang="en-US" dirty="0"/>
              <a:t>existing parks                          updated 12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05506"/>
          </a:xfrm>
        </p:spPr>
        <p:txBody>
          <a:bodyPr>
            <a:normAutofit/>
          </a:bodyPr>
          <a:lstStyle>
            <a:lvl1pPr algn="l">
              <a:defRPr sz="28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6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42373-2212-4FD6-A8B9-71C27EA21E58}" type="datetime1">
              <a:rPr lang="en-GB" smtClean="0"/>
              <a:t>18/07/2024</a:t>
            </a:fld>
            <a:endParaRPr lang="en-GB" dirty="0"/>
          </a:p>
        </p:txBody>
      </p:sp>
      <p:sp>
        <p:nvSpPr>
          <p:cNvPr id="3" name="Footer Placeholder 2"/>
          <p:cNvSpPr>
            <a:spLocks noGrp="1"/>
          </p:cNvSpPr>
          <p:nvPr>
            <p:ph type="ftr" sz="quarter" idx="11"/>
          </p:nvPr>
        </p:nvSpPr>
        <p:spPr/>
        <p:txBody>
          <a:bodyPr/>
          <a:lstStyle/>
          <a:p>
            <a:r>
              <a:rPr lang="en-US" dirty="0"/>
              <a:t>existing parks                          updated 12 Jan 2023</a:t>
            </a:r>
            <a:endParaRPr lang="en-GB" dirty="0"/>
          </a:p>
        </p:txBody>
      </p:sp>
      <p:sp>
        <p:nvSpPr>
          <p:cNvPr id="4" name="Slide Number Placeholder 3"/>
          <p:cNvSpPr>
            <a:spLocks noGrp="1"/>
          </p:cNvSpPr>
          <p:nvPr>
            <p:ph type="sldNum" sz="quarter" idx="12"/>
          </p:nvPr>
        </p:nvSpPr>
        <p:spPr/>
        <p:txBody>
          <a:body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278271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92211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6"/>
            <a:ext cx="10972800" cy="4713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AD4D7D-987C-44AB-A549-9BD629C2BE16}" type="datetime1">
              <a:rPr lang="en-GB" smtClean="0"/>
              <a:t>18/07/2024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existing parks                          updated 12 Jan 2023</a:t>
            </a:r>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13860952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6" r:id="rId5"/>
    <p:sldLayoutId id="2147483655" r:id="rId6"/>
  </p:sldLayoutIdLst>
  <p:hf hd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A20-3F18-46D4-B520-EF34383D1449}"/>
              </a:ext>
            </a:extLst>
          </p:cNvPr>
          <p:cNvSpPr>
            <a:spLocks noGrp="1"/>
          </p:cNvSpPr>
          <p:nvPr>
            <p:ph type="ctrTitle"/>
          </p:nvPr>
        </p:nvSpPr>
        <p:spPr/>
        <p:txBody>
          <a:bodyPr>
            <a:noAutofit/>
          </a:bodyPr>
          <a:lstStyle/>
          <a:p>
            <a:r>
              <a:rPr lang="en-SG" sz="3600" dirty="0"/>
              <a:t>&lt;Park Name&gt;</a:t>
            </a:r>
          </a:p>
        </p:txBody>
      </p:sp>
      <p:sp>
        <p:nvSpPr>
          <p:cNvPr id="3" name="Content Placeholder 2">
            <a:extLst>
              <a:ext uri="{FF2B5EF4-FFF2-40B4-BE49-F238E27FC236}">
                <a16:creationId xmlns:a16="http://schemas.microsoft.com/office/drawing/2014/main" id="{F05CB342-EE6C-42D7-9E75-9D82F6B8E0C5}"/>
              </a:ext>
            </a:extLst>
          </p:cNvPr>
          <p:cNvSpPr>
            <a:spLocks noGrp="1"/>
          </p:cNvSpPr>
          <p:nvPr>
            <p:ph type="subTitle" idx="1"/>
          </p:nvPr>
        </p:nvSpPr>
        <p:spPr/>
        <p:txBody>
          <a:bodyPr>
            <a:normAutofit/>
          </a:bodyPr>
          <a:lstStyle/>
          <a:p>
            <a:r>
              <a:rPr lang="en-GB" sz="2400" dirty="0">
                <a:cs typeface="Arial" panose="020B0604020202020204" pitchFamily="34" charset="0"/>
              </a:rPr>
              <a:t>Prepared by: XXX Co.</a:t>
            </a:r>
          </a:p>
          <a:p>
            <a:r>
              <a:rPr lang="en-GB" sz="2400" dirty="0">
                <a:cs typeface="Arial" panose="020B0604020202020204" pitchFamily="34" charset="0"/>
              </a:rPr>
              <a:t>Assessment Date: 01 January 2021</a:t>
            </a:r>
          </a:p>
        </p:txBody>
      </p:sp>
      <p:sp>
        <p:nvSpPr>
          <p:cNvPr id="4" name="Slide Number Placeholder 3">
            <a:extLst>
              <a:ext uri="{FF2B5EF4-FFF2-40B4-BE49-F238E27FC236}">
                <a16:creationId xmlns:a16="http://schemas.microsoft.com/office/drawing/2014/main" id="{E8ADBDFA-4A09-4BA8-B8AA-3827B8571A4E}"/>
              </a:ext>
            </a:extLst>
          </p:cNvPr>
          <p:cNvSpPr>
            <a:spLocks noGrp="1"/>
          </p:cNvSpPr>
          <p:nvPr>
            <p:ph type="sldNum" sz="quarter" idx="12"/>
          </p:nvPr>
        </p:nvSpPr>
        <p:spPr/>
        <p:txBody>
          <a:bodyPr/>
          <a:lstStyle/>
          <a:p>
            <a:fld id="{E5C8A926-C928-45A2-9802-20D0E491F10B}" type="slidenum">
              <a:rPr lang="en-GB" smtClean="0"/>
              <a:pPr/>
              <a:t>1</a:t>
            </a:fld>
            <a:endParaRPr lang="en-GB" dirty="0"/>
          </a:p>
        </p:txBody>
      </p:sp>
      <p:sp>
        <p:nvSpPr>
          <p:cNvPr id="5" name="Footer Placeholder 4">
            <a:extLst>
              <a:ext uri="{FF2B5EF4-FFF2-40B4-BE49-F238E27FC236}">
                <a16:creationId xmlns:a16="http://schemas.microsoft.com/office/drawing/2014/main" id="{6ABBF5AB-2875-03E1-9807-EB916714205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8154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10</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1: Design &amp; Landscape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659447861"/>
              </p:ext>
            </p:extLst>
          </p:nvPr>
        </p:nvGraphicFramePr>
        <p:xfrm>
          <a:off x="767408" y="2060848"/>
          <a:ext cx="9614258"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3622104">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424549153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r>
                        <a:rPr lang="en-US" sz="1800" dirty="0"/>
                        <a:t>1.1</a:t>
                      </a:r>
                      <a:endParaRPr lang="en-SG" sz="1800" dirty="0"/>
                    </a:p>
                  </a:txBody>
                  <a:tcPr anchor="ctr"/>
                </a:tc>
                <a:tc>
                  <a:txBody>
                    <a:bodyPr/>
                    <a:lstStyle/>
                    <a:p>
                      <a:pPr algn="l" fontAlgn="b"/>
                      <a:r>
                        <a:rPr lang="en-US" sz="1800" b="0" i="0" u="none" strike="noStrike" dirty="0">
                          <a:solidFill>
                            <a:srgbClr val="000000"/>
                          </a:solidFill>
                          <a:effectLst/>
                          <a:latin typeface="Calibri" panose="020F0502020204030204" pitchFamily="34" charset="0"/>
                        </a:rPr>
                        <a:t>Overall Landscape Concept and Layout</a:t>
                      </a:r>
                    </a:p>
                  </a:txBody>
                  <a:tcPr marL="0" marR="0" marT="0" marB="0"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r>
                        <a:rPr lang="en-US" sz="1800" dirty="0"/>
                        <a:t>1.2</a:t>
                      </a:r>
                      <a:endParaRPr lang="en-SG" sz="1800" dirty="0"/>
                    </a:p>
                  </a:txBody>
                  <a:tcPr anchor="ctr"/>
                </a:tc>
                <a:tc>
                  <a:txBody>
                    <a:bodyPr/>
                    <a:lstStyle/>
                    <a:p>
                      <a:pPr algn="l" fontAlgn="b"/>
                      <a:r>
                        <a:rPr lang="en-GB" sz="1800" b="0" i="0" u="none" strike="noStrike" dirty="0">
                          <a:solidFill>
                            <a:srgbClr val="000000"/>
                          </a:solidFill>
                          <a:effectLst/>
                          <a:latin typeface="Calibri" panose="020F0502020204030204" pitchFamily="34" charset="0"/>
                        </a:rPr>
                        <a:t>User Comfort</a:t>
                      </a:r>
                    </a:p>
                  </a:txBody>
                  <a:tcPr marL="0" marR="0" marT="0" marB="0"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r>
                        <a:rPr lang="en-US" sz="1800" dirty="0"/>
                        <a:t>1.3*</a:t>
                      </a:r>
                      <a:endParaRPr lang="en-SG" sz="1800" dirty="0"/>
                    </a:p>
                  </a:txBody>
                  <a:tcPr anchor="ctr">
                    <a:lnB w="12700" cap="flat" cmpd="sng" algn="ctr">
                      <a:solidFill>
                        <a:schemeClr val="tx1"/>
                      </a:solidFill>
                      <a:prstDash val="solid"/>
                      <a:round/>
                      <a:headEnd type="none" w="med" len="med"/>
                      <a:tailEnd type="none" w="med" len="med"/>
                    </a:lnB>
                  </a:tcPr>
                </a:tc>
                <a:tc>
                  <a:txBody>
                    <a:bodyPr/>
                    <a:lstStyle/>
                    <a:p>
                      <a:pPr algn="l" fontAlgn="b"/>
                      <a:r>
                        <a:rPr lang="en-GB" sz="1800" b="0" i="0" u="none" strike="noStrike" dirty="0">
                          <a:solidFill>
                            <a:srgbClr val="000000"/>
                          </a:solidFill>
                          <a:effectLst/>
                          <a:latin typeface="Calibri" panose="020F0502020204030204" pitchFamily="34" charset="0"/>
                        </a:rPr>
                        <a:t>Unique Park Features</a:t>
                      </a: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b"/>
                      <a:r>
                        <a:rPr lang="en-SG" sz="1800" dirty="0"/>
                        <a:t>3</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C22C6C65-DE98-8F1E-8AB3-3861318BB20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5641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4059762864"/>
              </p:ext>
            </p:extLst>
          </p:nvPr>
        </p:nvGraphicFramePr>
        <p:xfrm>
          <a:off x="695400" y="1192853"/>
          <a:ext cx="8092904" cy="822960"/>
        </p:xfrm>
        <a:graphic>
          <a:graphicData uri="http://schemas.openxmlformats.org/drawingml/2006/table">
            <a:tbl>
              <a:tblPr>
                <a:tableStyleId>{5940675A-B579-460E-94D1-54222C63F5DA}</a:tableStyleId>
              </a:tblPr>
              <a:tblGrid>
                <a:gridCol w="511233">
                  <a:extLst>
                    <a:ext uri="{9D8B030D-6E8A-4147-A177-3AD203B41FA5}">
                      <a16:colId xmlns:a16="http://schemas.microsoft.com/office/drawing/2014/main" val="3679446110"/>
                    </a:ext>
                  </a:extLst>
                </a:gridCol>
                <a:gridCol w="6169914">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2.1a </a:t>
                      </a:r>
                      <a:r>
                        <a:rPr lang="en-US" sz="1200" b="1" i="0" u="none" strike="noStrike" dirty="0">
                          <a:solidFill>
                            <a:srgbClr val="000000"/>
                          </a:solidFill>
                          <a:effectLst/>
                          <a:latin typeface="Calibri" panose="020F0502020204030204" pitchFamily="34" charset="0"/>
                        </a:rPr>
                        <a:t>Understanding of wayfinding for users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occasional reviews or surveys (e.g. once every 3 years)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reviews or surveys to understand users' wayfinding experience (e.g. annually)</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44042BED-127E-C925-3757-A2FCC5AC6F7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6478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3616905964"/>
              </p:ext>
            </p:extLst>
          </p:nvPr>
        </p:nvGraphicFramePr>
        <p:xfrm>
          <a:off x="695400" y="1192853"/>
          <a:ext cx="9181427"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tools at transport nodes nearest to site entrances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signage and map boards that are moderately effective in directing visitors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various signage and map boards that are clear and user-centric to direct visitors from surrounding transport nodes and at unclear site entrances within 400m radius around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24C00811-D024-86FA-612D-F65BF509ED9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227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101950562"/>
              </p:ext>
            </p:extLst>
          </p:nvPr>
        </p:nvGraphicFramePr>
        <p:xfrm>
          <a:off x="695400" y="1192853"/>
          <a:ext cx="7915047"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63238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from surrounding areas to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users may experience difficulty in navigating to park from surrounding areas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navigate to the park easily. Park is well integrated with surrounding areas.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06487256-5C89-961B-8C3B-DFAB7A032A6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79968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279629528"/>
              </p:ext>
            </p:extLst>
          </p:nvPr>
        </p:nvGraphicFramePr>
        <p:xfrm>
          <a:off x="695400" y="1192853"/>
          <a:ext cx="7133743"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51083">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in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areas of park are tough for users to navigate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effectively navigate at important transport nodes within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88D23DC0-9F6D-EF8A-C964-B03C52F0846D}"/>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1872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979888922"/>
              </p:ext>
            </p:extLst>
          </p:nvPr>
        </p:nvGraphicFramePr>
        <p:xfrm>
          <a:off x="695400" y="1192853"/>
          <a:ext cx="5639892" cy="2377440"/>
        </p:xfrm>
        <a:graphic>
          <a:graphicData uri="http://schemas.openxmlformats.org/drawingml/2006/table">
            <a:tbl>
              <a:tblPr>
                <a:tableStyleId>{5940675A-B579-460E-94D1-54222C63F5DA}</a:tableStyleId>
              </a:tblPr>
              <a:tblGrid>
                <a:gridCol w="399415">
                  <a:extLst>
                    <a:ext uri="{9D8B030D-6E8A-4147-A177-3AD203B41FA5}">
                      <a16:colId xmlns:a16="http://schemas.microsoft.com/office/drawing/2014/main" val="3679446110"/>
                    </a:ext>
                  </a:extLst>
                </a:gridCol>
                <a:gridCol w="3816000">
                  <a:extLst>
                    <a:ext uri="{9D8B030D-6E8A-4147-A177-3AD203B41FA5}">
                      <a16:colId xmlns:a16="http://schemas.microsoft.com/office/drawing/2014/main" val="1452562166"/>
                    </a:ext>
                  </a:extLst>
                </a:gridCol>
                <a:gridCol w="184562">
                  <a:extLst>
                    <a:ext uri="{9D8B030D-6E8A-4147-A177-3AD203B41FA5}">
                      <a16:colId xmlns:a16="http://schemas.microsoft.com/office/drawing/2014/main" val="4108943563"/>
                    </a:ext>
                  </a:extLst>
                </a:gridCol>
                <a:gridCol w="50896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66453188"/>
                    </a:ext>
                  </a:extLst>
                </a:gridCol>
              </a:tblGrid>
              <a:tr h="204023">
                <a:tc gridSpan="3">
                  <a:txBody>
                    <a:bodyPr/>
                    <a:lstStyle/>
                    <a:p>
                      <a:pPr algn="l"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1" u="none" strike="noStrike" dirty="0">
                          <a:effectLst/>
                        </a:rPr>
                        <a:t>2.2a</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Getting to and into park</a:t>
                      </a:r>
                      <a:br>
                        <a:rPr lang="en-US" sz="1200" u="none" strike="noStrike" dirty="0">
                          <a:effectLst/>
                        </a:rPr>
                      </a:br>
                      <a:r>
                        <a:rPr lang="en-US" sz="1200" u="none" strike="noStrike" dirty="0">
                          <a:effectLst/>
                        </a:rPr>
                        <a:t>Provided ramps, hand-railings, drop-off points, carpark lots</a:t>
                      </a:r>
                      <a:endParaRPr lang="en-US" sz="1200" b="1" i="0" u="none" strike="noStrike" dirty="0">
                        <a:solidFill>
                          <a:srgbClr val="000000"/>
                        </a:solidFill>
                        <a:effectLst/>
                        <a:latin typeface="Calibri" panose="020F0502020204030204" pitchFamily="34" charset="0"/>
                      </a:endParaRPr>
                    </a:p>
                  </a:txBody>
                  <a:tcPr marL="45720" marR="45720" anchor="ctr">
                    <a:noFill/>
                  </a:tcP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1" u="none" strike="noStrike" dirty="0">
                          <a:effectLst/>
                        </a:rPr>
                        <a:t>2.2b</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Within park, circulation and wayfinding inside park</a:t>
                      </a:r>
                    </a:p>
                    <a:p>
                      <a:pPr marL="171450" indent="-171450" algn="l" fontAlgn="ctr">
                        <a:buFont typeface="Arial" panose="020B0604020202020204" pitchFamily="34" charset="0"/>
                        <a:buChar char="•"/>
                      </a:pPr>
                      <a:r>
                        <a:rPr lang="en-US" sz="1200" u="none" strike="noStrike" dirty="0">
                          <a:effectLst/>
                        </a:rPr>
                        <a:t>Pathways</a:t>
                      </a:r>
                    </a:p>
                    <a:p>
                      <a:pPr marL="171450" indent="-171450" algn="l" fontAlgn="ctr">
                        <a:buFont typeface="Arial" panose="020B0604020202020204" pitchFamily="34" charset="0"/>
                        <a:buChar char="•"/>
                      </a:pPr>
                      <a:r>
                        <a:rPr lang="en-US" sz="1200" u="none" strike="noStrike" dirty="0">
                          <a:effectLst/>
                        </a:rPr>
                        <a:t>Informational signage for different user groups</a:t>
                      </a:r>
                    </a:p>
                    <a:p>
                      <a:pPr marL="171450" indent="-171450" algn="l" fontAlgn="ctr">
                        <a:buFont typeface="Arial" panose="020B0604020202020204" pitchFamily="34" charset="0"/>
                        <a:buChar char="•"/>
                      </a:pPr>
                      <a:r>
                        <a:rPr lang="en-US" sz="1200" u="none" strike="noStrike" dirty="0">
                          <a:effectLst/>
                        </a:rPr>
                        <a:t>Unobstructed viewing areas suitable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04023">
                <a:tc>
                  <a:txBody>
                    <a:bodyPr/>
                    <a:lstStyle/>
                    <a:p>
                      <a:pPr algn="l" fontAlgn="ctr"/>
                      <a:r>
                        <a:rPr lang="en-GB" sz="1200" b="1" u="none" strike="noStrike" dirty="0">
                          <a:effectLst/>
                        </a:rPr>
                        <a:t>2.2c</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Amenities &amp; facilities</a:t>
                      </a:r>
                    </a:p>
                    <a:p>
                      <a:pPr marL="171450" indent="-171450" algn="l" fontAlgn="ctr">
                        <a:buFont typeface="Arial" panose="020B0604020202020204" pitchFamily="34" charset="0"/>
                        <a:buChar char="•"/>
                      </a:pPr>
                      <a:r>
                        <a:rPr lang="en-US" sz="1200" u="none" strike="noStrike" dirty="0">
                          <a:effectLst/>
                        </a:rPr>
                        <a:t>UD features in toilets, shelters, seats, auto-doors</a:t>
                      </a:r>
                    </a:p>
                    <a:p>
                      <a:pPr marL="171450" indent="-171450" algn="l" fontAlgn="ctr">
                        <a:buFont typeface="Arial" panose="020B0604020202020204" pitchFamily="34" charset="0"/>
                        <a:buChar char="•"/>
                      </a:pPr>
                      <a:r>
                        <a:rPr lang="en-US" sz="1200" u="none" strike="noStrike" dirty="0">
                          <a:effectLst/>
                        </a:rPr>
                        <a:t>Facilities for different user groups, e.g. nursing rooms, seats of varying heights, adjacent space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5" name="Content Placeholder 4">
            <a:extLst>
              <a:ext uri="{FF2B5EF4-FFF2-40B4-BE49-F238E27FC236}">
                <a16:creationId xmlns:a16="http://schemas.microsoft.com/office/drawing/2014/main" id="{EC339DF9-5A7C-590D-A812-E5A09463F19B}"/>
              </a:ext>
            </a:extLst>
          </p:cNvPr>
          <p:cNvSpPr>
            <a:spLocks noGrp="1"/>
          </p:cNvSpPr>
          <p:nvPr>
            <p:ph idx="1"/>
          </p:nvPr>
        </p:nvSpPr>
        <p:spPr>
          <a:xfrm>
            <a:off x="609600" y="3748725"/>
            <a:ext cx="11323884" cy="2377440"/>
          </a:xfrm>
        </p:spPr>
        <p:txBody>
          <a:bodyPr/>
          <a:lstStyle/>
          <a:p>
            <a:endParaRPr lang="en-GB" dirty="0"/>
          </a:p>
        </p:txBody>
      </p:sp>
      <p:sp>
        <p:nvSpPr>
          <p:cNvPr id="2" name="Footer Placeholder 1">
            <a:extLst>
              <a:ext uri="{FF2B5EF4-FFF2-40B4-BE49-F238E27FC236}">
                <a16:creationId xmlns:a16="http://schemas.microsoft.com/office/drawing/2014/main" id="{D2462D39-FB70-584C-652F-6E90861F4E7E}"/>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616916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102192663"/>
              </p:ext>
            </p:extLst>
          </p:nvPr>
        </p:nvGraphicFramePr>
        <p:xfrm>
          <a:off x="695400" y="1192853"/>
          <a:ext cx="6232260"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356000">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Creative strategies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simple efforts to enhance accessibility e.g. Availability of UD features information online, signages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enhance accessibility. e.g. Inclusive playgrounds, special routes for different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056588"/>
                  </a:ext>
                </a:extLst>
              </a:tr>
            </a:tbl>
          </a:graphicData>
        </a:graphic>
      </p:graphicFrame>
      <p:sp>
        <p:nvSpPr>
          <p:cNvPr id="2" name="Footer Placeholder 1">
            <a:extLst>
              <a:ext uri="{FF2B5EF4-FFF2-40B4-BE49-F238E27FC236}">
                <a16:creationId xmlns:a16="http://schemas.microsoft.com/office/drawing/2014/main" id="{69696293-C58F-A1F3-BD62-C9781478996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083679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0612A9-3B92-4674-AD9C-F65AE66FE6E2}"/>
              </a:ext>
            </a:extLst>
          </p:cNvPr>
          <p:cNvSpPr>
            <a:spLocks noGrp="1"/>
          </p:cNvSpPr>
          <p:nvPr>
            <p:ph type="sldNum" sz="quarter" idx="12"/>
          </p:nvPr>
        </p:nvSpPr>
        <p:spPr/>
        <p:txBody>
          <a:bodyPr/>
          <a:lstStyle/>
          <a:p>
            <a:fld id="{E5C8A926-C928-45A2-9802-20D0E491F10B}" type="slidenum">
              <a:rPr lang="en-GB" smtClean="0"/>
              <a:pPr/>
              <a:t>17</a:t>
            </a:fld>
            <a:endParaRPr lang="en-GB" dirty="0"/>
          </a:p>
        </p:txBody>
      </p:sp>
      <p:sp>
        <p:nvSpPr>
          <p:cNvPr id="2" name="Title 1">
            <a:extLst>
              <a:ext uri="{FF2B5EF4-FFF2-40B4-BE49-F238E27FC236}">
                <a16:creationId xmlns:a16="http://schemas.microsoft.com/office/drawing/2014/main" id="{24420F52-8B93-4CCF-B5C4-B8721903A753}"/>
              </a:ext>
            </a:extLst>
          </p:cNvPr>
          <p:cNvSpPr>
            <a:spLocks noGrp="1"/>
          </p:cNvSpPr>
          <p:nvPr>
            <p:ph type="title"/>
          </p:nvPr>
        </p:nvSpPr>
        <p:spPr/>
        <p:txBody>
          <a:bodyPr>
            <a:normAutofit/>
          </a:bodyPr>
          <a:lstStyle/>
          <a:p>
            <a:pPr algn="l"/>
            <a:r>
              <a:rPr lang="en-SG" sz="2800" dirty="0"/>
              <a:t>PART 2: COMMUNITY WELLBEING AND ENGAGEMENT</a:t>
            </a:r>
          </a:p>
        </p:txBody>
      </p:sp>
      <p:graphicFrame>
        <p:nvGraphicFramePr>
          <p:cNvPr id="8" name="Table 6">
            <a:extLst>
              <a:ext uri="{FF2B5EF4-FFF2-40B4-BE49-F238E27FC236}">
                <a16:creationId xmlns:a16="http://schemas.microsoft.com/office/drawing/2014/main" id="{E549B50B-DC7C-4ECF-9E54-D71E0BD94A62}"/>
              </a:ext>
            </a:extLst>
          </p:cNvPr>
          <p:cNvGraphicFramePr>
            <a:graphicFrameLocks noGrp="1"/>
          </p:cNvGraphicFramePr>
          <p:nvPr>
            <p:extLst>
              <p:ext uri="{D42A27DB-BD31-4B8C-83A1-F6EECF244321}">
                <p14:modId xmlns:p14="http://schemas.microsoft.com/office/powerpoint/2010/main" val="411610455"/>
              </p:ext>
            </p:extLst>
          </p:nvPr>
        </p:nvGraphicFramePr>
        <p:xfrm>
          <a:off x="839416" y="2185315"/>
          <a:ext cx="8987056" cy="174660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351598533"/>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2.1</a:t>
                      </a:r>
                    </a:p>
                  </a:txBody>
                  <a:tcPr marL="45720" marR="45720" anchor="b"/>
                </a:tc>
                <a:tc>
                  <a:txBody>
                    <a:bodyPr/>
                    <a:lstStyle/>
                    <a:p>
                      <a:pPr algn="l" fontAlgn="b"/>
                      <a:r>
                        <a:rPr lang="en-GB" dirty="0"/>
                        <a:t>Wayfinding</a:t>
                      </a:r>
                    </a:p>
                  </a:txBody>
                  <a:tcPr marL="45720" marR="45720"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2.2*</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Universal Design</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4" name="Footer Placeholder 3">
            <a:extLst>
              <a:ext uri="{FF2B5EF4-FFF2-40B4-BE49-F238E27FC236}">
                <a16:creationId xmlns:a16="http://schemas.microsoft.com/office/drawing/2014/main" id="{17D9E95B-CD09-D1D8-840E-1BF4EF456E9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5160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29000"/>
            <a:ext cx="11323884" cy="269716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756133309"/>
              </p:ext>
            </p:extLst>
          </p:nvPr>
        </p:nvGraphicFramePr>
        <p:xfrm>
          <a:off x="718721" y="1180144"/>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3.1a Understanding of users' usage patterns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understanding of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conducted for various factors e.g. user needs, experience, </a:t>
                      </a:r>
                      <a:r>
                        <a:rPr lang="en-GB" sz="1200" b="0" i="0" u="none" strike="noStrike" noProof="0" dirty="0">
                          <a:solidFill>
                            <a:srgbClr val="000000"/>
                          </a:solidFill>
                          <a:effectLst/>
                          <a:latin typeface="Calibri" panose="020F0502020204030204" pitchFamily="34" charset="0"/>
                        </a:rPr>
                        <a:t>behaviour</a:t>
                      </a:r>
                      <a:r>
                        <a:rPr lang="en-US" sz="1200" b="0" i="0" u="none" strike="noStrike" dirty="0">
                          <a:solidFill>
                            <a:srgbClr val="000000"/>
                          </a:solidFill>
                          <a:effectLst/>
                          <a:latin typeface="Calibri" panose="020F0502020204030204" pitchFamily="34" charset="0"/>
                        </a:rPr>
                        <a:t>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1CEEA3F9-C3D5-13A5-77CE-B6A9FA5C627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613434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19</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137227241"/>
              </p:ext>
            </p:extLst>
          </p:nvPr>
        </p:nvGraphicFramePr>
        <p:xfrm>
          <a:off x="718721" y="1180144"/>
          <a:ext cx="7319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0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3.1b Provision of amenities and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some users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most users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range of amenities and facilities at appropriate locations that support needs of various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14" name="Title 2">
            <a:extLst>
              <a:ext uri="{FF2B5EF4-FFF2-40B4-BE49-F238E27FC236}">
                <a16:creationId xmlns:a16="http://schemas.microsoft.com/office/drawing/2014/main" id="{CD582EBB-B250-A625-2B08-01453FBFA2A1}"/>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7A204F03-FD02-810E-74A1-66640BBCB02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3509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2</a:t>
            </a:fld>
            <a:endParaRPr lang="en-GB" dirty="0"/>
          </a:p>
        </p:txBody>
      </p:sp>
      <p:sp>
        <p:nvSpPr>
          <p:cNvPr id="2" name="TextBox 1">
            <a:extLst>
              <a:ext uri="{FF2B5EF4-FFF2-40B4-BE49-F238E27FC236}">
                <a16:creationId xmlns:a16="http://schemas.microsoft.com/office/drawing/2014/main" id="{65F915F6-F430-43AA-A351-F2D92F6CEC60}"/>
              </a:ext>
            </a:extLst>
          </p:cNvPr>
          <p:cNvSpPr txBox="1"/>
          <p:nvPr/>
        </p:nvSpPr>
        <p:spPr>
          <a:xfrm>
            <a:off x="4223792" y="836712"/>
            <a:ext cx="3122703" cy="2308324"/>
          </a:xfrm>
          <a:prstGeom prst="rect">
            <a:avLst/>
          </a:prstGeom>
          <a:noFill/>
        </p:spPr>
        <p:txBody>
          <a:bodyPr wrap="square" rtlCol="0">
            <a:spAutoFit/>
          </a:bodyPr>
          <a:lstStyle/>
          <a:p>
            <a:r>
              <a:rPr lang="en-US" dirty="0"/>
              <a:t>Development Owner: </a:t>
            </a:r>
          </a:p>
          <a:p>
            <a:r>
              <a:rPr lang="en-US" b="1" dirty="0"/>
              <a:t>XXX</a:t>
            </a:r>
          </a:p>
          <a:p>
            <a:endParaRPr lang="en-US" b="1" dirty="0"/>
          </a:p>
          <a:p>
            <a:r>
              <a:rPr lang="en-US" dirty="0"/>
              <a:t>Landscape Architect: </a:t>
            </a:r>
          </a:p>
          <a:p>
            <a:r>
              <a:rPr lang="en-US" b="1" dirty="0"/>
              <a:t>XXX</a:t>
            </a:r>
          </a:p>
          <a:p>
            <a:endParaRPr lang="en-SG" dirty="0"/>
          </a:p>
          <a:p>
            <a:r>
              <a:rPr lang="en-SG" dirty="0"/>
              <a:t>Architect: </a:t>
            </a:r>
          </a:p>
          <a:p>
            <a:r>
              <a:rPr lang="en-US" b="1" dirty="0"/>
              <a:t>XXX</a:t>
            </a:r>
            <a:endParaRPr lang="en-SG" b="1" dirty="0"/>
          </a:p>
        </p:txBody>
      </p:sp>
      <p:sp>
        <p:nvSpPr>
          <p:cNvPr id="7" name="TextBox 6">
            <a:extLst>
              <a:ext uri="{FF2B5EF4-FFF2-40B4-BE49-F238E27FC236}">
                <a16:creationId xmlns:a16="http://schemas.microsoft.com/office/drawing/2014/main" id="{CE7A1419-72FB-463D-A94D-DEF1EC7336C4}"/>
              </a:ext>
            </a:extLst>
          </p:cNvPr>
          <p:cNvSpPr txBox="1"/>
          <p:nvPr/>
        </p:nvSpPr>
        <p:spPr>
          <a:xfrm>
            <a:off x="983432" y="836712"/>
            <a:ext cx="3122703" cy="4247317"/>
          </a:xfrm>
          <a:prstGeom prst="rect">
            <a:avLst/>
          </a:prstGeom>
          <a:noFill/>
        </p:spPr>
        <p:txBody>
          <a:bodyPr wrap="square" rtlCol="0">
            <a:spAutoFit/>
          </a:bodyPr>
          <a:lstStyle/>
          <a:p>
            <a:r>
              <a:rPr lang="en-US" dirty="0"/>
              <a:t>Project Name:</a:t>
            </a:r>
          </a:p>
          <a:p>
            <a:r>
              <a:rPr lang="en-US" b="1" dirty="0"/>
              <a:t>XXX</a:t>
            </a:r>
          </a:p>
          <a:p>
            <a:endParaRPr lang="en-US" b="1" dirty="0"/>
          </a:p>
          <a:p>
            <a:r>
              <a:rPr lang="en-US" dirty="0"/>
              <a:t>Type:</a:t>
            </a:r>
          </a:p>
          <a:p>
            <a:r>
              <a:rPr lang="en-US" b="1" dirty="0"/>
              <a:t>New/Existing/Regional/Nature/Town Park</a:t>
            </a:r>
          </a:p>
          <a:p>
            <a:endParaRPr lang="en-US" dirty="0"/>
          </a:p>
          <a:p>
            <a:r>
              <a:rPr lang="en-US" dirty="0"/>
              <a:t>Address: </a:t>
            </a:r>
          </a:p>
          <a:p>
            <a:r>
              <a:rPr lang="en-US" b="1" dirty="0"/>
              <a:t>XXX</a:t>
            </a:r>
          </a:p>
          <a:p>
            <a:endParaRPr lang="en-SG" dirty="0"/>
          </a:p>
          <a:p>
            <a:r>
              <a:rPr lang="en-SG" dirty="0"/>
              <a:t>Site Area: </a:t>
            </a:r>
          </a:p>
          <a:p>
            <a:r>
              <a:rPr lang="en-SG" b="1" dirty="0"/>
              <a:t>XXX</a:t>
            </a:r>
          </a:p>
          <a:p>
            <a:endParaRPr lang="en-SG" dirty="0"/>
          </a:p>
          <a:p>
            <a:r>
              <a:rPr lang="en-SG" dirty="0"/>
              <a:t>Completion Date: </a:t>
            </a:r>
          </a:p>
          <a:p>
            <a:r>
              <a:rPr lang="en-SG" b="1" dirty="0"/>
              <a:t>XXX</a:t>
            </a:r>
          </a:p>
        </p:txBody>
      </p:sp>
      <p:sp>
        <p:nvSpPr>
          <p:cNvPr id="3" name="Footer Placeholder 2">
            <a:extLst>
              <a:ext uri="{FF2B5EF4-FFF2-40B4-BE49-F238E27FC236}">
                <a16:creationId xmlns:a16="http://schemas.microsoft.com/office/drawing/2014/main" id="{81A9D1C2-6E25-25DC-1C27-DD7362D7D2E7}"/>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93134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20</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679199606"/>
              </p:ext>
            </p:extLst>
          </p:nvPr>
        </p:nvGraphicFramePr>
        <p:xfrm>
          <a:off x="718721" y="1180144"/>
          <a:ext cx="6383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284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3.1c Design of facilities &amp; amenities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most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incorporates biophilic design elements to encourage wellbeing, encourages social interaction between users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1E3CFE6D-D3EA-35DE-6667-ED9B02C79490}"/>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4B9A3083-4619-D43C-2F32-D4C17DA4FD6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68611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21</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509777897"/>
              </p:ext>
            </p:extLst>
          </p:nvPr>
        </p:nvGraphicFramePr>
        <p:xfrm>
          <a:off x="695400" y="1180144"/>
          <a:ext cx="7073541"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3.2a Provision of outdoor lighting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Main circulation pathways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of circulation paths, facilities and amenities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or all of park are well-lit and meet recommendations, where possible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3.2 Lighting</a:t>
            </a:r>
            <a:endParaRPr lang="en-SG" sz="2800" dirty="0"/>
          </a:p>
        </p:txBody>
      </p:sp>
      <p:graphicFrame>
        <p:nvGraphicFramePr>
          <p:cNvPr id="9" name="Table 8">
            <a:extLst>
              <a:ext uri="{FF2B5EF4-FFF2-40B4-BE49-F238E27FC236}">
                <a16:creationId xmlns:a16="http://schemas.microsoft.com/office/drawing/2014/main" id="{6F7BC9C8-61C4-B16A-E84A-032A0B7BBF5F}"/>
              </a:ext>
            </a:extLst>
          </p:cNvPr>
          <p:cNvGraphicFramePr>
            <a:graphicFrameLocks noGrp="1"/>
          </p:cNvGraphicFramePr>
          <p:nvPr>
            <p:extLst>
              <p:ext uri="{D42A27DB-BD31-4B8C-83A1-F6EECF244321}">
                <p14:modId xmlns:p14="http://schemas.microsoft.com/office/powerpoint/2010/main" val="2031226763"/>
              </p:ext>
            </p:extLst>
          </p:nvPr>
        </p:nvGraphicFramePr>
        <p:xfrm>
          <a:off x="695400" y="2277424"/>
          <a:ext cx="7073541" cy="10058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3.2b Lighting design and strategies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enhance lighting design and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effective lighting strategies to achieve purposeful objectives e.g. wayfinding, impact on biodiversity, integrate with surrounding landscape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bl>
          </a:graphicData>
        </a:graphic>
      </p:graphicFrame>
      <p:sp>
        <p:nvSpPr>
          <p:cNvPr id="2" name="Footer Placeholder 1">
            <a:extLst>
              <a:ext uri="{FF2B5EF4-FFF2-40B4-BE49-F238E27FC236}">
                <a16:creationId xmlns:a16="http://schemas.microsoft.com/office/drawing/2014/main" id="{392D6281-8C82-ACED-7C3C-3C9C9416815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654974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22</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613560255"/>
              </p:ext>
            </p:extLst>
          </p:nvPr>
        </p:nvGraphicFramePr>
        <p:xfrm>
          <a:off x="695400" y="1180144"/>
          <a:ext cx="8128223"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01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3.3a Provision of toilets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toilets, may not be sufficient for volume of visitors and size of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for volume of visitors and size of park, equipped with basic amenities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equipped with comprehensive amenities suited for park user groups. e.g. child seats, wheelchair and child-friendly wash basins, shower stalls, bike stand, vending machines, drinking fountain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9A3AEEE9-A15F-2003-6922-F8F28262145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477933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23</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34941851"/>
              </p:ext>
            </p:extLst>
          </p:nvPr>
        </p:nvGraphicFramePr>
        <p:xfrm>
          <a:off x="695400" y="1180144"/>
          <a:ext cx="8960380"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844157">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3.3b Design and placement of toilet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relatively accessible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with good user-centric signage, designed with various natural elements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6E2A8961-6041-2D18-303D-A62C58C9298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80800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24</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447781405"/>
              </p:ext>
            </p:extLst>
          </p:nvPr>
        </p:nvGraphicFramePr>
        <p:xfrm>
          <a:off x="695400" y="1180144"/>
          <a:ext cx="4307907" cy="1097280"/>
        </p:xfrm>
        <a:graphic>
          <a:graphicData uri="http://schemas.openxmlformats.org/drawingml/2006/table">
            <a:tbl>
              <a:tblPr>
                <a:tableStyleId>{5940675A-B579-460E-94D1-54222C63F5DA}</a:tableStyleId>
              </a:tblPr>
              <a:tblGrid>
                <a:gridCol w="2855468">
                  <a:extLst>
                    <a:ext uri="{9D8B030D-6E8A-4147-A177-3AD203B41FA5}">
                      <a16:colId xmlns:a16="http://schemas.microsoft.com/office/drawing/2014/main" val="3679446110"/>
                    </a:ext>
                  </a:extLst>
                </a:gridCol>
                <a:gridCol w="204153">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2">
                  <a:txBody>
                    <a:bodyPr/>
                    <a:lstStyle/>
                    <a:p>
                      <a:pPr algn="l" fontAlgn="ctr"/>
                      <a:r>
                        <a:rPr lang="en-US" sz="1200" b="1" i="0" u="none" strike="noStrike" dirty="0">
                          <a:solidFill>
                            <a:srgbClr val="000000"/>
                          </a:solidFill>
                          <a:effectLst/>
                          <a:latin typeface="Calibri" panose="020F0502020204030204" pitchFamily="34" charset="0"/>
                        </a:rPr>
                        <a:t>3.4a Frequency of activities and events</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Occasional (e.g. once a year)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Moderate (e.g. every 6 months)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ctr" fontAlgn="ctr"/>
                      <a:r>
                        <a:rPr lang="en-US" sz="1200" b="0" i="0" u="none" strike="noStrike" dirty="0">
                          <a:solidFill>
                            <a:srgbClr val="000000"/>
                          </a:solidFill>
                          <a:effectLst/>
                          <a:latin typeface="Calibri" panose="020F0502020204030204" pitchFamily="34" charset="0"/>
                        </a:rPr>
                        <a:t>Frequent (e.g. at least once every 3 months)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510EF74F-5D19-02DE-5D70-7E7B97D3654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95016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25</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729352252"/>
              </p:ext>
            </p:extLst>
          </p:nvPr>
        </p:nvGraphicFramePr>
        <p:xfrm>
          <a:off x="695400" y="1180144"/>
          <a:ext cx="6796223"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680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3.4b Variety of activities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range of activities to engage limited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moderate range of programmes to engage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variety of programmes to engage different user groups E.g. volunteer groups, educational trails, corporate programmes, family events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3679EC51-000F-1ED5-E2FC-22F49258B38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714916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26</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674412352"/>
              </p:ext>
            </p:extLst>
          </p:nvPr>
        </p:nvGraphicFramePr>
        <p:xfrm>
          <a:off x="695400" y="1180144"/>
          <a:ext cx="7337828" cy="10058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160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3.4c Opportunities for informal and formal social interaction and cultural events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Social interaction and events occasionally take place at spaces in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Social interaction and events frequently take place in various forms at spaces in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C654E14-0FE4-40CE-137D-BA62653EC42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3703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27</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849197688"/>
              </p:ext>
            </p:extLst>
          </p:nvPr>
        </p:nvGraphicFramePr>
        <p:xfrm>
          <a:off x="695400" y="1180144"/>
          <a:ext cx="6796223"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680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3.5a </a:t>
                      </a:r>
                      <a:r>
                        <a:rPr lang="en-US" sz="1200" dirty="0"/>
                        <a:t>Contemplative Landscape Scene</a:t>
                      </a:r>
                      <a:endParaRPr lang="en-US"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some Contemplative Landscapes components (CLM score less than 3.0)</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moderate Contemplative Landscapes components and implemented enhancement (CLM score between 3.0 – 4.5)</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Presence of extensive Contemplative Landscapes components and implemented enhancement (CLM score more than 4.5)</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3.5 </a:t>
            </a:r>
            <a:r>
              <a:rPr lang="en-US" sz="1800" dirty="0"/>
              <a:t>Contemplative Landscape (may refer to Design Guidelines for Contemplative Landscapes) </a:t>
            </a:r>
            <a:endParaRPr lang="en-SG" sz="2800" dirty="0"/>
          </a:p>
        </p:txBody>
      </p:sp>
      <p:sp>
        <p:nvSpPr>
          <p:cNvPr id="2" name="Footer Placeholder 1">
            <a:extLst>
              <a:ext uri="{FF2B5EF4-FFF2-40B4-BE49-F238E27FC236}">
                <a16:creationId xmlns:a16="http://schemas.microsoft.com/office/drawing/2014/main" id="{3679EC51-000F-1ED5-E2FC-22F49258B38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6514801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28</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3: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683957971"/>
              </p:ext>
            </p:extLst>
          </p:nvPr>
        </p:nvGraphicFramePr>
        <p:xfrm>
          <a:off x="767408" y="2060848"/>
          <a:ext cx="9055101" cy="2987040"/>
        </p:xfrm>
        <a:graphic>
          <a:graphicData uri="http://schemas.openxmlformats.org/drawingml/2006/table">
            <a:tbl>
              <a:tblPr firstRow="1" bandRow="1">
                <a:tableStyleId>{9D7B26C5-4107-4FEC-AEDC-1716B250A1EF}</a:tableStyleId>
              </a:tblPr>
              <a:tblGrid>
                <a:gridCol w="687705">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2000" b="0" i="0" u="none" strike="noStrike" dirty="0">
                          <a:solidFill>
                            <a:srgbClr val="000000"/>
                          </a:solidFill>
                          <a:effectLst/>
                          <a:latin typeface="Calibri" panose="020F0502020204030204" pitchFamily="34" charset="0"/>
                        </a:rPr>
                        <a:t>3.1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Facilities &amp; Amenities</a:t>
                      </a:r>
                    </a:p>
                  </a:txBody>
                  <a:tcPr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2000" b="0" i="0" u="none" strike="noStrike" dirty="0">
                          <a:solidFill>
                            <a:srgbClr val="000000"/>
                          </a:solidFill>
                          <a:effectLst/>
                          <a:latin typeface="Calibri" panose="020F0502020204030204" pitchFamily="34" charset="0"/>
                        </a:rPr>
                        <a:t>3.2*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Lighting</a:t>
                      </a:r>
                    </a:p>
                  </a:txBody>
                  <a:tcPr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2000" b="0" i="0" u="none" strike="noStrike" dirty="0">
                          <a:solidFill>
                            <a:srgbClr val="000000"/>
                          </a:solidFill>
                          <a:effectLst/>
                          <a:latin typeface="Calibri" panose="020F0502020204030204" pitchFamily="34" charset="0"/>
                        </a:rPr>
                        <a:t>3.3*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Toilets</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1000722650"/>
                  </a:ext>
                </a:extLst>
              </a:tr>
              <a:tr h="276424">
                <a:tc>
                  <a:txBody>
                    <a:bodyPr/>
                    <a:lstStyle/>
                    <a:p>
                      <a:pPr algn="l" fontAlgn="b"/>
                      <a:r>
                        <a:rPr lang="en-GB" sz="2000" b="0" i="0" u="none" strike="noStrike" dirty="0">
                          <a:solidFill>
                            <a:srgbClr val="000000"/>
                          </a:solidFill>
                          <a:effectLst/>
                          <a:latin typeface="Calibri" panose="020F0502020204030204" pitchFamily="34" charset="0"/>
                        </a:rPr>
                        <a:t>3.4*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Community Engagement</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pPr algn="l" fontAlgn="b"/>
                      <a:r>
                        <a:rPr lang="en-GB" sz="2000" b="0" i="0" u="none" strike="noStrike" dirty="0">
                          <a:solidFill>
                            <a:srgbClr val="000000"/>
                          </a:solidFill>
                          <a:effectLst/>
                          <a:latin typeface="Calibri" panose="020F0502020204030204" pitchFamily="34" charset="0"/>
                        </a:rPr>
                        <a:t>3.5*</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dirty="0"/>
                        <a:t>Contemplative Landscape </a:t>
                      </a:r>
                      <a:endParaRPr lang="en-GB" sz="1800" b="0" i="0" u="none" strike="noStrike" dirty="0">
                        <a:solidFill>
                          <a:srgbClr val="000000"/>
                        </a:solidFill>
                        <a:effectLst/>
                        <a:latin typeface="Calibri" panose="020F0502020204030204" pitchFamily="34" charset="0"/>
                      </a:endParaRPr>
                    </a:p>
                  </a:txBody>
                  <a:tcPr marL="0" marR="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dirty="0"/>
                        <a:t>3</a:t>
                      </a:r>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1493593"/>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US" sz="1800" b="1" dirty="0"/>
                        <a:t>3</a:t>
                      </a:r>
                      <a:r>
                        <a:rPr lang="en-SG" sz="1800" b="1" dirty="0"/>
                        <a:t>0</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771BC7B0-183B-6B6E-FAF7-D098949FAB5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370701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29000"/>
            <a:ext cx="11323884" cy="269716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1582345003"/>
              </p:ext>
            </p:extLst>
          </p:nvPr>
        </p:nvGraphicFramePr>
        <p:xfrm>
          <a:off x="695400" y="1192853"/>
          <a:ext cx="7416824" cy="1097280"/>
        </p:xfrm>
        <a:graphic>
          <a:graphicData uri="http://schemas.openxmlformats.org/drawingml/2006/table">
            <a:tbl>
              <a:tblPr>
                <a:tableStyleId>{5940675A-B579-460E-94D1-54222C63F5DA}</a:tableStyleId>
              </a:tblPr>
              <a:tblGrid>
                <a:gridCol w="5433689">
                  <a:extLst>
                    <a:ext uri="{9D8B030D-6E8A-4147-A177-3AD203B41FA5}">
                      <a16:colId xmlns:a16="http://schemas.microsoft.com/office/drawing/2014/main" val="3679446110"/>
                    </a:ext>
                  </a:extLst>
                </a:gridCol>
                <a:gridCol w="332387">
                  <a:extLst>
                    <a:ext uri="{9D8B030D-6E8A-4147-A177-3AD203B41FA5}">
                      <a16:colId xmlns:a16="http://schemas.microsoft.com/office/drawing/2014/main" val="393296761"/>
                    </a:ext>
                  </a:extLst>
                </a:gridCol>
                <a:gridCol w="674408">
                  <a:extLst>
                    <a:ext uri="{9D8B030D-6E8A-4147-A177-3AD203B41FA5}">
                      <a16:colId xmlns:a16="http://schemas.microsoft.com/office/drawing/2014/main" val="3697783855"/>
                    </a:ext>
                  </a:extLst>
                </a:gridCol>
                <a:gridCol w="976340">
                  <a:extLst>
                    <a:ext uri="{9D8B030D-6E8A-4147-A177-3AD203B41FA5}">
                      <a16:colId xmlns:a16="http://schemas.microsoft.com/office/drawing/2014/main" val="319974230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4.1a Percentage of total horticultural waste recycled</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30% </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378129671"/>
              </p:ext>
            </p:extLst>
          </p:nvPr>
        </p:nvGraphicFramePr>
        <p:xfrm>
          <a:off x="695400" y="2290133"/>
          <a:ext cx="7416824" cy="822960"/>
        </p:xfrm>
        <a:graphic>
          <a:graphicData uri="http://schemas.openxmlformats.org/drawingml/2006/table">
            <a:tbl>
              <a:tblPr>
                <a:tableStyleId>{5940675A-B579-460E-94D1-54222C63F5DA}</a:tableStyleId>
              </a:tblPr>
              <a:tblGrid>
                <a:gridCol w="621944">
                  <a:extLst>
                    <a:ext uri="{9D8B030D-6E8A-4147-A177-3AD203B41FA5}">
                      <a16:colId xmlns:a16="http://schemas.microsoft.com/office/drawing/2014/main" val="3679446110"/>
                    </a:ext>
                  </a:extLst>
                </a:gridCol>
                <a:gridCol w="4895112">
                  <a:extLst>
                    <a:ext uri="{9D8B030D-6E8A-4147-A177-3AD203B41FA5}">
                      <a16:colId xmlns:a16="http://schemas.microsoft.com/office/drawing/2014/main" val="1452562166"/>
                    </a:ext>
                  </a:extLst>
                </a:gridCol>
                <a:gridCol w="245115">
                  <a:extLst>
                    <a:ext uri="{9D8B030D-6E8A-4147-A177-3AD203B41FA5}">
                      <a16:colId xmlns:a16="http://schemas.microsoft.com/office/drawing/2014/main" val="4108943563"/>
                    </a:ext>
                  </a:extLst>
                </a:gridCol>
                <a:gridCol w="675953">
                  <a:extLst>
                    <a:ext uri="{9D8B030D-6E8A-4147-A177-3AD203B41FA5}">
                      <a16:colId xmlns:a16="http://schemas.microsoft.com/office/drawing/2014/main" val="3697783855"/>
                    </a:ext>
                  </a:extLst>
                </a:gridCol>
                <a:gridCol w="978700">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4.1b On-site recycling of horticultural waste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some horticultural waste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significant amount (more than 50%) of horticultural waste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graphicFrame>
        <p:nvGraphicFramePr>
          <p:cNvPr id="2" name="Table 1">
            <a:extLst>
              <a:ext uri="{FF2B5EF4-FFF2-40B4-BE49-F238E27FC236}">
                <a16:creationId xmlns:a16="http://schemas.microsoft.com/office/drawing/2014/main" id="{B7A7CB06-4C28-595D-29E0-99522DFD8BB2}"/>
              </a:ext>
            </a:extLst>
          </p:cNvPr>
          <p:cNvGraphicFramePr>
            <a:graphicFrameLocks noGrp="1"/>
          </p:cNvGraphicFramePr>
          <p:nvPr>
            <p:extLst>
              <p:ext uri="{D42A27DB-BD31-4B8C-83A1-F6EECF244321}">
                <p14:modId xmlns:p14="http://schemas.microsoft.com/office/powerpoint/2010/main" val="2077042923"/>
              </p:ext>
            </p:extLst>
          </p:nvPr>
        </p:nvGraphicFramePr>
        <p:xfrm>
          <a:off x="695401" y="3090209"/>
          <a:ext cx="7416824" cy="1280160"/>
        </p:xfrm>
        <a:graphic>
          <a:graphicData uri="http://schemas.openxmlformats.org/drawingml/2006/table">
            <a:tbl>
              <a:tblPr>
                <a:tableStyleId>{5940675A-B579-460E-94D1-54222C63F5DA}</a:tableStyleId>
              </a:tblPr>
              <a:tblGrid>
                <a:gridCol w="5494366">
                  <a:extLst>
                    <a:ext uri="{9D8B030D-6E8A-4147-A177-3AD203B41FA5}">
                      <a16:colId xmlns:a16="http://schemas.microsoft.com/office/drawing/2014/main" val="3679446110"/>
                    </a:ext>
                  </a:extLst>
                </a:gridCol>
                <a:gridCol w="251185">
                  <a:extLst>
                    <a:ext uri="{9D8B030D-6E8A-4147-A177-3AD203B41FA5}">
                      <a16:colId xmlns:a16="http://schemas.microsoft.com/office/drawing/2014/main" val="393296761"/>
                    </a:ext>
                  </a:extLst>
                </a:gridCol>
                <a:gridCol w="692691">
                  <a:extLst>
                    <a:ext uri="{9D8B030D-6E8A-4147-A177-3AD203B41FA5}">
                      <a16:colId xmlns:a16="http://schemas.microsoft.com/office/drawing/2014/main" val="3697783855"/>
                    </a:ext>
                  </a:extLst>
                </a:gridCol>
                <a:gridCol w="978582">
                  <a:extLst>
                    <a:ext uri="{9D8B030D-6E8A-4147-A177-3AD203B41FA5}">
                      <a16:colId xmlns:a16="http://schemas.microsoft.com/office/drawing/2014/main" val="1283313368"/>
                    </a:ext>
                  </a:extLst>
                </a:gridCol>
              </a:tblGrid>
              <a:tr h="269417">
                <a:tc gridSpan="2">
                  <a:txBody>
                    <a:bodyPr/>
                    <a:lstStyle/>
                    <a:p>
                      <a:pPr algn="l" fontAlgn="ctr"/>
                      <a:r>
                        <a:rPr lang="en-US" sz="1200" b="1" i="0" u="none" strike="noStrike" dirty="0">
                          <a:solidFill>
                            <a:srgbClr val="000000"/>
                          </a:solidFill>
                          <a:effectLst/>
                          <a:latin typeface="Calibri" panose="020F0502020204030204" pitchFamily="34" charset="0"/>
                        </a:rPr>
                        <a:t>4.1c  Use of non-potable water used for irrigation</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69417">
                <a:tc>
                  <a:txBody>
                    <a:bodyPr/>
                    <a:lstStyle/>
                    <a:p>
                      <a:pPr algn="l" fontAlgn="ctr"/>
                      <a:r>
                        <a:rPr lang="en-US" sz="1200" b="0" i="0" u="none" strike="noStrike" dirty="0">
                          <a:solidFill>
                            <a:srgbClr val="000000"/>
                          </a:solidFill>
                          <a:effectLst/>
                          <a:latin typeface="Calibri" panose="020F0502020204030204" pitchFamily="34" charset="0"/>
                        </a:rPr>
                        <a:t>Uses 10 to &lt;50%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9417">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449028">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 and requires minimal irrigation for plants to thrive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4" name="Footer Placeholder 3">
            <a:extLst>
              <a:ext uri="{FF2B5EF4-FFF2-40B4-BE49-F238E27FC236}">
                <a16:creationId xmlns:a16="http://schemas.microsoft.com/office/drawing/2014/main" id="{873DE6CD-E86E-21D9-AB9A-54E3E9812C2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56538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D0AD9CA2-A184-43F4-8051-0E5110D2E1A8}"/>
              </a:ext>
            </a:extLst>
          </p:cNvPr>
          <p:cNvSpPr>
            <a:spLocks noGrp="1"/>
          </p:cNvSpPr>
          <p:nvPr>
            <p:ph type="sldNum" sz="quarter" idx="12"/>
          </p:nvPr>
        </p:nvSpPr>
        <p:spPr/>
        <p:txBody>
          <a:bodyPr/>
          <a:lstStyle/>
          <a:p>
            <a:fld id="{E5C8A926-C928-45A2-9802-20D0E491F10B}" type="slidenum">
              <a:rPr lang="en-GB" smtClean="0"/>
              <a:pPr/>
              <a:t>3</a:t>
            </a:fld>
            <a:endParaRPr lang="en-GB" dirty="0"/>
          </a:p>
        </p:txBody>
      </p:sp>
      <p:graphicFrame>
        <p:nvGraphicFramePr>
          <p:cNvPr id="6" name="Table 12">
            <a:extLst>
              <a:ext uri="{FF2B5EF4-FFF2-40B4-BE49-F238E27FC236}">
                <a16:creationId xmlns:a16="http://schemas.microsoft.com/office/drawing/2014/main" id="{AD62102D-95C8-4029-A36A-D08DC9BF4016}"/>
              </a:ext>
            </a:extLst>
          </p:cNvPr>
          <p:cNvGraphicFramePr>
            <a:graphicFrameLocks noGrp="1"/>
          </p:cNvGraphicFramePr>
          <p:nvPr>
            <p:extLst>
              <p:ext uri="{D42A27DB-BD31-4B8C-83A1-F6EECF244321}">
                <p14:modId xmlns:p14="http://schemas.microsoft.com/office/powerpoint/2010/main" val="1238461621"/>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17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US" dirty="0"/>
                        <a:t>3</a:t>
                      </a:r>
                      <a:r>
                        <a:rPr lang="en-SG" dirty="0"/>
                        <a:t>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28</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3" name="Footer Placeholder 2">
            <a:extLst>
              <a:ext uri="{FF2B5EF4-FFF2-40B4-BE49-F238E27FC236}">
                <a16:creationId xmlns:a16="http://schemas.microsoft.com/office/drawing/2014/main" id="{A547D829-A341-098C-0549-AD4404710A7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872713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46525182"/>
              </p:ext>
            </p:extLst>
          </p:nvPr>
        </p:nvGraphicFramePr>
        <p:xfrm>
          <a:off x="695400" y="1180144"/>
          <a:ext cx="7267884" cy="1280160"/>
        </p:xfrm>
        <a:graphic>
          <a:graphicData uri="http://schemas.openxmlformats.org/drawingml/2006/table">
            <a:tbl>
              <a:tblPr>
                <a:tableStyleId>{5940675A-B579-460E-94D1-54222C63F5DA}</a:tableStyleId>
              </a:tblPr>
              <a:tblGrid>
                <a:gridCol w="1224000">
                  <a:extLst>
                    <a:ext uri="{9D8B030D-6E8A-4147-A177-3AD203B41FA5}">
                      <a16:colId xmlns:a16="http://schemas.microsoft.com/office/drawing/2014/main" val="3679446110"/>
                    </a:ext>
                  </a:extLst>
                </a:gridCol>
                <a:gridCol w="4608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4.1d Active energy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basic energy-efficient features, energy usage monitoring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some energy-efficient features, energy usage monitoring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0">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energy-efficient features, energy usage monitoring or use renewable energy that significantly reduces energy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FDCB4CE3-CBE4-A285-6C3D-E20A60DE8AB3}"/>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791555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746010297"/>
              </p:ext>
            </p:extLst>
          </p:nvPr>
        </p:nvGraphicFramePr>
        <p:xfrm>
          <a:off x="695400" y="1180144"/>
          <a:ext cx="6262456"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362069">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4.1e Use of natural daylight and cross ventilation</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use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Significant use of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bl>
          </a:graphicData>
        </a:graphic>
      </p:graphicFrame>
      <p:sp>
        <p:nvSpPr>
          <p:cNvPr id="2" name="Footer Placeholder 1">
            <a:extLst>
              <a:ext uri="{FF2B5EF4-FFF2-40B4-BE49-F238E27FC236}">
                <a16:creationId xmlns:a16="http://schemas.microsoft.com/office/drawing/2014/main" id="{C9F0FE0C-B596-5D46-00B8-7CF164F397D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9379052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92374913"/>
              </p:ext>
            </p:extLst>
          </p:nvPr>
        </p:nvGraphicFramePr>
        <p:xfrm>
          <a:off x="695400" y="1180144"/>
          <a:ext cx="6256223"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140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4.1f Water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monitor water consumption and reduce water usage e.g. use of water-efficient taps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monitor water consumption and implementations to reduce water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water consumption and implementations to significantly reduce water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15A08A7E-0293-669C-A5BC-D200A34BEFA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85135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F6758F-336F-46BD-8C62-5CBA945B5F51}"/>
              </a:ext>
            </a:extLst>
          </p:cNvPr>
          <p:cNvSpPr>
            <a:spLocks noGrp="1"/>
          </p:cNvSpPr>
          <p:nvPr>
            <p:ph idx="1"/>
          </p:nvPr>
        </p:nvSpPr>
        <p:spPr>
          <a:xfrm>
            <a:off x="609600" y="2276872"/>
            <a:ext cx="11323884" cy="3849293"/>
          </a:xfrm>
        </p:spPr>
        <p:txBody>
          <a:bodyPr/>
          <a:lstStyle/>
          <a:p>
            <a:endParaRPr lang="en-GB" dirty="0"/>
          </a:p>
        </p:txBody>
      </p:sp>
      <p:sp>
        <p:nvSpPr>
          <p:cNvPr id="3" name="Slide Number Placeholder 2">
            <a:extLst>
              <a:ext uri="{FF2B5EF4-FFF2-40B4-BE49-F238E27FC236}">
                <a16:creationId xmlns:a16="http://schemas.microsoft.com/office/drawing/2014/main" id="{9FB69309-E7A1-4044-B41D-B321B23B586B}"/>
              </a:ext>
            </a:extLst>
          </p:cNvPr>
          <p:cNvSpPr>
            <a:spLocks noGrp="1"/>
          </p:cNvSpPr>
          <p:nvPr>
            <p:ph type="sldNum" sz="quarter" idx="12"/>
          </p:nvPr>
        </p:nvSpPr>
        <p:spPr/>
        <p:txBody>
          <a:bodyPr/>
          <a:lstStyle/>
          <a:p>
            <a:fld id="{E5C8A926-C928-45A2-9802-20D0E491F10B}" type="slidenum">
              <a:rPr lang="en-GB" smtClean="0"/>
              <a:pPr/>
              <a:t>33</a:t>
            </a:fld>
            <a:endParaRPr lang="en-GB" dirty="0"/>
          </a:p>
        </p:txBody>
      </p:sp>
      <p:sp>
        <p:nvSpPr>
          <p:cNvPr id="5" name="Title 2">
            <a:extLst>
              <a:ext uri="{FF2B5EF4-FFF2-40B4-BE49-F238E27FC236}">
                <a16:creationId xmlns:a16="http://schemas.microsoft.com/office/drawing/2014/main" id="{66C54EE4-B02A-4F57-8E8A-8B4863A21DFB}"/>
              </a:ext>
            </a:extLst>
          </p:cNvPr>
          <p:cNvSpPr>
            <a:spLocks noGrp="1"/>
          </p:cNvSpPr>
          <p:nvPr>
            <p:ph type="title"/>
          </p:nvPr>
        </p:nvSpPr>
        <p:spPr>
          <a:xfrm>
            <a:off x="609600" y="274638"/>
            <a:ext cx="9474200" cy="904875"/>
          </a:xfrm>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r>
              <a:rPr lang="en-GB" sz="1200" dirty="0"/>
              <a:t> </a:t>
            </a:r>
            <a:endParaRPr lang="en-SG" sz="2800" dirty="0"/>
          </a:p>
        </p:txBody>
      </p:sp>
      <p:graphicFrame>
        <p:nvGraphicFramePr>
          <p:cNvPr id="10" name="Table 9">
            <a:extLst>
              <a:ext uri="{FF2B5EF4-FFF2-40B4-BE49-F238E27FC236}">
                <a16:creationId xmlns:a16="http://schemas.microsoft.com/office/drawing/2014/main" id="{99F8595E-B804-41AF-A8BB-D77F54F2B46B}"/>
              </a:ext>
            </a:extLst>
          </p:cNvPr>
          <p:cNvGraphicFramePr>
            <a:graphicFrameLocks noGrp="1"/>
          </p:cNvGraphicFramePr>
          <p:nvPr>
            <p:extLst>
              <p:ext uri="{D42A27DB-BD31-4B8C-83A1-F6EECF244321}">
                <p14:modId xmlns:p14="http://schemas.microsoft.com/office/powerpoint/2010/main" val="2858461658"/>
              </p:ext>
            </p:extLst>
          </p:nvPr>
        </p:nvGraphicFramePr>
        <p:xfrm>
          <a:off x="695400" y="1192853"/>
          <a:ext cx="6984776" cy="925200"/>
        </p:xfrm>
        <a:graphic>
          <a:graphicData uri="http://schemas.openxmlformats.org/drawingml/2006/table">
            <a:tbl>
              <a:tblPr>
                <a:tableStyleId>{5940675A-B579-460E-94D1-54222C63F5DA}</a:tableStyleId>
              </a:tblPr>
              <a:tblGrid>
                <a:gridCol w="5302314">
                  <a:extLst>
                    <a:ext uri="{9D8B030D-6E8A-4147-A177-3AD203B41FA5}">
                      <a16:colId xmlns:a16="http://schemas.microsoft.com/office/drawing/2014/main" val="3679446110"/>
                    </a:ext>
                  </a:extLst>
                </a:gridCol>
                <a:gridCol w="386318">
                  <a:extLst>
                    <a:ext uri="{9D8B030D-6E8A-4147-A177-3AD203B41FA5}">
                      <a16:colId xmlns:a16="http://schemas.microsoft.com/office/drawing/2014/main" val="393296761"/>
                    </a:ext>
                  </a:extLst>
                </a:gridCol>
                <a:gridCol w="355622">
                  <a:extLst>
                    <a:ext uri="{9D8B030D-6E8A-4147-A177-3AD203B41FA5}">
                      <a16:colId xmlns:a16="http://schemas.microsoft.com/office/drawing/2014/main" val="3697783855"/>
                    </a:ext>
                  </a:extLst>
                </a:gridCol>
                <a:gridCol w="940522">
                  <a:extLst>
                    <a:ext uri="{9D8B030D-6E8A-4147-A177-3AD203B41FA5}">
                      <a16:colId xmlns:a16="http://schemas.microsoft.com/office/drawing/2014/main" val="2353676132"/>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4.2a</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68000">
                <a:tc>
                  <a:txBody>
                    <a:bodyPr/>
                    <a:lstStyle/>
                    <a:p>
                      <a:pPr algn="l" fontAlgn="ctr"/>
                      <a:r>
                        <a:rPr lang="en-US" sz="1200" b="1" i="0" u="none" strike="noStrike" dirty="0">
                          <a:solidFill>
                            <a:srgbClr val="000000"/>
                          </a:solidFill>
                          <a:effectLst/>
                          <a:latin typeface="Calibri" panose="020F0502020204030204" pitchFamily="34" charset="0"/>
                        </a:rPr>
                        <a:t>Acquired plants from nurseries under NParks Nursery Accreditation Scheme (NAS)</a:t>
                      </a:r>
                      <a:endParaRPr lang="en-US"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4" name="Footer Placeholder 3">
            <a:extLst>
              <a:ext uri="{FF2B5EF4-FFF2-40B4-BE49-F238E27FC236}">
                <a16:creationId xmlns:a16="http://schemas.microsoft.com/office/drawing/2014/main" id="{157B948D-03B1-590F-6193-D0DDCA300F8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288600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645024"/>
            <a:ext cx="11323884" cy="248114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endParaRPr lang="en-SG" sz="2800" dirty="0"/>
          </a:p>
        </p:txBody>
      </p:sp>
      <p:graphicFrame>
        <p:nvGraphicFramePr>
          <p:cNvPr id="4" name="Table 3">
            <a:extLst>
              <a:ext uri="{FF2B5EF4-FFF2-40B4-BE49-F238E27FC236}">
                <a16:creationId xmlns:a16="http://schemas.microsoft.com/office/drawing/2014/main" id="{87FF4168-742B-F977-AB95-EDD26FFE142D}"/>
              </a:ext>
            </a:extLst>
          </p:cNvPr>
          <p:cNvGraphicFramePr>
            <a:graphicFrameLocks noGrp="1"/>
          </p:cNvGraphicFramePr>
          <p:nvPr>
            <p:extLst>
              <p:ext uri="{D42A27DB-BD31-4B8C-83A1-F6EECF244321}">
                <p14:modId xmlns:p14="http://schemas.microsoft.com/office/powerpoint/2010/main" val="1493902208"/>
              </p:ext>
            </p:extLst>
          </p:nvPr>
        </p:nvGraphicFramePr>
        <p:xfrm>
          <a:off x="695400" y="1192853"/>
          <a:ext cx="5589794" cy="1097280"/>
        </p:xfrm>
        <a:graphic>
          <a:graphicData uri="http://schemas.openxmlformats.org/drawingml/2006/table">
            <a:tbl>
              <a:tblPr>
                <a:tableStyleId>{5940675A-B579-460E-94D1-54222C63F5DA}</a:tableStyleId>
              </a:tblPr>
              <a:tblGrid>
                <a:gridCol w="4032448">
                  <a:extLst>
                    <a:ext uri="{9D8B030D-6E8A-4147-A177-3AD203B41FA5}">
                      <a16:colId xmlns:a16="http://schemas.microsoft.com/office/drawing/2014/main" val="3679446110"/>
                    </a:ext>
                  </a:extLst>
                </a:gridCol>
                <a:gridCol w="321493">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128914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4.2b Sustainable source for construction and landscaping materials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6B5B473-CF32-5038-D1BF-A958456327B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368452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4077072"/>
            <a:ext cx="11323884" cy="20490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4021931060"/>
              </p:ext>
            </p:extLst>
          </p:nvPr>
        </p:nvGraphicFramePr>
        <p:xfrm>
          <a:off x="695400" y="1192853"/>
          <a:ext cx="6984776" cy="1097280"/>
        </p:xfrm>
        <a:graphic>
          <a:graphicData uri="http://schemas.openxmlformats.org/drawingml/2006/table">
            <a:tbl>
              <a:tblPr>
                <a:tableStyleId>{5940675A-B579-460E-94D1-54222C63F5DA}</a:tableStyleId>
              </a:tblPr>
              <a:tblGrid>
                <a:gridCol w="4972365">
                  <a:extLst>
                    <a:ext uri="{9D8B030D-6E8A-4147-A177-3AD203B41FA5}">
                      <a16:colId xmlns:a16="http://schemas.microsoft.com/office/drawing/2014/main" val="3679446110"/>
                    </a:ext>
                  </a:extLst>
                </a:gridCol>
                <a:gridCol w="402236">
                  <a:extLst>
                    <a:ext uri="{9D8B030D-6E8A-4147-A177-3AD203B41FA5}">
                      <a16:colId xmlns:a16="http://schemas.microsoft.com/office/drawing/2014/main" val="393296761"/>
                    </a:ext>
                  </a:extLst>
                </a:gridCol>
                <a:gridCol w="657832">
                  <a:extLst>
                    <a:ext uri="{9D8B030D-6E8A-4147-A177-3AD203B41FA5}">
                      <a16:colId xmlns:a16="http://schemas.microsoft.com/office/drawing/2014/main" val="3697783855"/>
                    </a:ext>
                  </a:extLst>
                </a:gridCol>
                <a:gridCol w="952343">
                  <a:extLst>
                    <a:ext uri="{9D8B030D-6E8A-4147-A177-3AD203B41FA5}">
                      <a16:colId xmlns:a16="http://schemas.microsoft.com/office/drawing/2014/main" val="397013024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4.3a Treatment of run-off through natural hydrological features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≤10%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11% to 35% of total runoff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&gt;35% of total runoff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8FD0A352-4B25-6ED4-E491-857E9DE08FF0}"/>
              </a:ext>
            </a:extLst>
          </p:cNvPr>
          <p:cNvGraphicFramePr>
            <a:graphicFrameLocks noGrp="1"/>
          </p:cNvGraphicFramePr>
          <p:nvPr>
            <p:extLst>
              <p:ext uri="{D42A27DB-BD31-4B8C-83A1-F6EECF244321}">
                <p14:modId xmlns:p14="http://schemas.microsoft.com/office/powerpoint/2010/main" val="3462908797"/>
              </p:ext>
            </p:extLst>
          </p:nvPr>
        </p:nvGraphicFramePr>
        <p:xfrm>
          <a:off x="692471" y="2348879"/>
          <a:ext cx="6984776" cy="1097280"/>
        </p:xfrm>
        <a:graphic>
          <a:graphicData uri="http://schemas.openxmlformats.org/drawingml/2006/table">
            <a:tbl>
              <a:tblPr>
                <a:tableStyleId>{5940675A-B579-460E-94D1-54222C63F5DA}</a:tableStyleId>
              </a:tblPr>
              <a:tblGrid>
                <a:gridCol w="887195">
                  <a:extLst>
                    <a:ext uri="{9D8B030D-6E8A-4147-A177-3AD203B41FA5}">
                      <a16:colId xmlns:a16="http://schemas.microsoft.com/office/drawing/2014/main" val="3679446110"/>
                    </a:ext>
                  </a:extLst>
                </a:gridCol>
                <a:gridCol w="4225118">
                  <a:extLst>
                    <a:ext uri="{9D8B030D-6E8A-4147-A177-3AD203B41FA5}">
                      <a16:colId xmlns:a16="http://schemas.microsoft.com/office/drawing/2014/main" val="1452562166"/>
                    </a:ext>
                  </a:extLst>
                </a:gridCol>
                <a:gridCol w="244637">
                  <a:extLst>
                    <a:ext uri="{9D8B030D-6E8A-4147-A177-3AD203B41FA5}">
                      <a16:colId xmlns:a16="http://schemas.microsoft.com/office/drawing/2014/main" val="4108943563"/>
                    </a:ext>
                  </a:extLst>
                </a:gridCol>
                <a:gridCol w="674633">
                  <a:extLst>
                    <a:ext uri="{9D8B030D-6E8A-4147-A177-3AD203B41FA5}">
                      <a16:colId xmlns:a16="http://schemas.microsoft.com/office/drawing/2014/main" val="3697783855"/>
                    </a:ext>
                  </a:extLst>
                </a:gridCol>
                <a:gridCol w="953193">
                  <a:extLst>
                    <a:ext uri="{9D8B030D-6E8A-4147-A177-3AD203B41FA5}">
                      <a16:colId xmlns:a16="http://schemas.microsoft.com/office/drawing/2014/main" val="1343872274"/>
                    </a:ext>
                  </a:extLst>
                </a:gridCol>
              </a:tblGrid>
              <a:tr h="262810">
                <a:tc gridSpan="3">
                  <a:txBody>
                    <a:bodyPr/>
                    <a:lstStyle/>
                    <a:p>
                      <a:pPr algn="l" fontAlgn="ctr"/>
                      <a:r>
                        <a:rPr lang="en-US" sz="1200" b="1" i="0" u="none" strike="noStrike" dirty="0">
                          <a:solidFill>
                            <a:srgbClr val="000000"/>
                          </a:solidFill>
                          <a:effectLst/>
                          <a:latin typeface="Calibri" panose="020F0502020204030204" pitchFamily="34" charset="0"/>
                        </a:rPr>
                        <a:t>4.3b Rainwater harvesting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62810">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rainwater harvesting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2810">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Integrated rainwater harvesting with natural hydrological features and re-using of harvested water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62810">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81BCF38A-B5ED-A47F-A02F-3711EA405309}"/>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286644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2992142866"/>
              </p:ext>
            </p:extLst>
          </p:nvPr>
        </p:nvGraphicFramePr>
        <p:xfrm>
          <a:off x="695400" y="1313932"/>
          <a:ext cx="7310276"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413439">
                  <a:extLst>
                    <a:ext uri="{9D8B030D-6E8A-4147-A177-3AD203B41FA5}">
                      <a16:colId xmlns:a16="http://schemas.microsoft.com/office/drawing/2014/main" val="1452562166"/>
                    </a:ext>
                  </a:extLst>
                </a:gridCol>
                <a:gridCol w="186653">
                  <a:extLst>
                    <a:ext uri="{9D8B030D-6E8A-4147-A177-3AD203B41FA5}">
                      <a16:colId xmlns:a16="http://schemas.microsoft.com/office/drawing/2014/main" val="4108943563"/>
                    </a:ext>
                  </a:extLst>
                </a:gridCol>
                <a:gridCol w="51473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229417334"/>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4.3c Creative strategies for sustainable stormwater management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Features are aesthetically pleasing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 of creative strategies for space-efficiency, maintenance needs, multi-functionality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1696002"/>
                  </a:ext>
                </a:extLst>
              </a:tr>
            </a:tbl>
          </a:graphicData>
        </a:graphic>
      </p:graphicFrame>
      <p:sp>
        <p:nvSpPr>
          <p:cNvPr id="2" name="Footer Placeholder 1">
            <a:extLst>
              <a:ext uri="{FF2B5EF4-FFF2-40B4-BE49-F238E27FC236}">
                <a16:creationId xmlns:a16="http://schemas.microsoft.com/office/drawing/2014/main" id="{3AF46B80-F804-DBE3-E1A1-41DBE3498C6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4571721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37</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4: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1567928006"/>
              </p:ext>
            </p:extLst>
          </p:nvPr>
        </p:nvGraphicFramePr>
        <p:xfrm>
          <a:off x="767408" y="2060848"/>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4.1</a:t>
                      </a:r>
                    </a:p>
                  </a:txBody>
                  <a:tcPr marL="45720" marR="45720" anchor="b"/>
                </a:tc>
                <a:tc>
                  <a:txBody>
                    <a:bodyPr/>
                    <a:lstStyle/>
                    <a:p>
                      <a:pPr algn="l" fontAlgn="b"/>
                      <a:r>
                        <a:rPr lang="en-GB" dirty="0"/>
                        <a:t>Management of Resources</a:t>
                      </a:r>
                    </a:p>
                  </a:txBody>
                  <a:tcPr marL="45720" marR="45720" anchor="b"/>
                </a:tc>
                <a:tc>
                  <a:txBody>
                    <a:bodyPr/>
                    <a:lstStyle/>
                    <a:p>
                      <a:pPr algn="ctr" fontAlgn="b"/>
                      <a:r>
                        <a:rPr lang="en-SG" sz="1800" dirty="0"/>
                        <a:t>16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4.2</a:t>
                      </a:r>
                    </a:p>
                  </a:txBody>
                  <a:tcPr marL="45720" marR="45720" anchor="b"/>
                </a:tc>
                <a:tc>
                  <a:txBody>
                    <a:bodyPr/>
                    <a:lstStyle/>
                    <a:p>
                      <a:pPr algn="l" fontAlgn="b"/>
                      <a:r>
                        <a:rPr lang="en-GB" dirty="0"/>
                        <a:t>Source of Materials</a:t>
                      </a:r>
                    </a:p>
                  </a:txBody>
                  <a:tcPr marL="45720" marR="45720" anchor="b"/>
                </a:tc>
                <a:tc>
                  <a:txBody>
                    <a:bodyPr/>
                    <a:lstStyle/>
                    <a:p>
                      <a:pPr algn="ctr" fontAlgn="b"/>
                      <a:r>
                        <a:rPr lang="en-SG" sz="1800" dirty="0"/>
                        <a:t>4</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4.3*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Stormwater Management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28</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83BBEBB3-1E6B-E0BC-6E68-E3C842C6278F}"/>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31911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5447928" y="1192854"/>
            <a:ext cx="6485556" cy="493331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5.1 Native Plants</a:t>
            </a:r>
            <a:endParaRPr lang="en-SG" sz="2800" dirty="0"/>
          </a:p>
        </p:txBody>
      </p:sp>
      <p:graphicFrame>
        <p:nvGraphicFramePr>
          <p:cNvPr id="6" name="Table 5">
            <a:extLst>
              <a:ext uri="{FF2B5EF4-FFF2-40B4-BE49-F238E27FC236}">
                <a16:creationId xmlns:a16="http://schemas.microsoft.com/office/drawing/2014/main" id="{2C62F526-8A44-4CA1-BB42-812F00E5DB20}"/>
              </a:ext>
            </a:extLst>
          </p:cNvPr>
          <p:cNvGraphicFramePr>
            <a:graphicFrameLocks noGrp="1"/>
          </p:cNvGraphicFramePr>
          <p:nvPr>
            <p:extLst>
              <p:ext uri="{D42A27DB-BD31-4B8C-83A1-F6EECF244321}">
                <p14:modId xmlns:p14="http://schemas.microsoft.com/office/powerpoint/2010/main" val="1188220020"/>
              </p:ext>
            </p:extLst>
          </p:nvPr>
        </p:nvGraphicFramePr>
        <p:xfrm>
          <a:off x="767408" y="1202323"/>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5.1a Quantity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9B742676-DDF8-FEB2-7B6B-A202A2307EF0}"/>
              </a:ext>
            </a:extLst>
          </p:cNvPr>
          <p:cNvGraphicFramePr>
            <a:graphicFrameLocks noGrp="1"/>
          </p:cNvGraphicFramePr>
          <p:nvPr>
            <p:extLst>
              <p:ext uri="{D42A27DB-BD31-4B8C-83A1-F6EECF244321}">
                <p14:modId xmlns:p14="http://schemas.microsoft.com/office/powerpoint/2010/main" val="2225686122"/>
              </p:ext>
            </p:extLst>
          </p:nvPr>
        </p:nvGraphicFramePr>
        <p:xfrm>
          <a:off x="774482" y="2510359"/>
          <a:ext cx="4555946" cy="155448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2592000">
                  <a:extLst>
                    <a:ext uri="{9D8B030D-6E8A-4147-A177-3AD203B41FA5}">
                      <a16:colId xmlns:a16="http://schemas.microsoft.com/office/drawing/2014/main" val="906057068"/>
                    </a:ext>
                  </a:extLst>
                </a:gridCol>
                <a:gridCol w="262018">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5.1b Efforts to manage exotic invasive species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Simple short-term efforts to identify and mange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and document exotic urban biodiversity, conduct impact assessments, and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90279C56-6D32-0973-4EA0-4C7300A1AF0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923324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638482729"/>
              </p:ext>
            </p:extLst>
          </p:nvPr>
        </p:nvGraphicFramePr>
        <p:xfrm>
          <a:off x="695400" y="1192853"/>
          <a:ext cx="6876473"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2550">
                  <a:extLst>
                    <a:ext uri="{9D8B030D-6E8A-4147-A177-3AD203B41FA5}">
                      <a16:colId xmlns:a16="http://schemas.microsoft.com/office/drawing/2014/main" val="4108943563"/>
                    </a:ext>
                  </a:extLst>
                </a:gridCol>
                <a:gridCol w="5204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71189969"/>
                    </a:ext>
                  </a:extLst>
                </a:gridCol>
              </a:tblGrid>
              <a:tr h="204023">
                <a:tc gridSpan="3">
                  <a:txBody>
                    <a:bodyPr/>
                    <a:lstStyle/>
                    <a:p>
                      <a:pPr algn="l" fontAlgn="ctr"/>
                      <a:r>
                        <a:rPr lang="en-US" sz="1200" b="1" i="0" u="none" strike="noStrike" dirty="0">
                          <a:solidFill>
                            <a:srgbClr val="000000"/>
                          </a:solidFill>
                          <a:effectLst/>
                          <a:latin typeface="+mn-lt"/>
                        </a:rPr>
                        <a:t>5.2a Understanding of existing habitats, ecological processes and nearby environments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site conditions and features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and analysed ecological networks beyond site, connections to off-site habitats, wildlife species expected to utilise connection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2632CAB2-D2D1-55C6-86D1-48E82B405C33}"/>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91913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EED0E-723E-4295-9636-77948C88A6C6}"/>
              </a:ext>
            </a:extLst>
          </p:cNvPr>
          <p:cNvSpPr>
            <a:spLocks noGrp="1"/>
          </p:cNvSpPr>
          <p:nvPr>
            <p:ph idx="1"/>
          </p:nvPr>
        </p:nvSpPr>
        <p:spPr>
          <a:xfrm>
            <a:off x="609600" y="3429000"/>
            <a:ext cx="11323884" cy="2697165"/>
          </a:xfrm>
        </p:spPr>
        <p:txBody>
          <a:bodyPr>
            <a:normAutofit/>
          </a:bodyPr>
          <a:lstStyle/>
          <a:p>
            <a:r>
              <a:rPr lang="en-SG" sz="2000" i="1" dirty="0"/>
              <a:t>Please include explanations, photos, documentation, statistics, etc. to support self-assessed score for each criteria</a:t>
            </a:r>
          </a:p>
          <a:p>
            <a:r>
              <a:rPr lang="en-SG" sz="2000" i="1" dirty="0"/>
              <a:t>For documents that are not convenient for including in presentation, please send the separate files</a:t>
            </a:r>
          </a:p>
          <a:p>
            <a:r>
              <a:rPr lang="en-SG" sz="2000" i="1" dirty="0"/>
              <a:t>You may send additional supporting documents separately, too</a:t>
            </a:r>
          </a:p>
          <a:p>
            <a:r>
              <a:rPr lang="en-SG" sz="2000" i="1" dirty="0"/>
              <a:t>For criteria that you deem to be not applicable, please also state reasons why</a:t>
            </a:r>
            <a:endParaRPr lang="en-GB" sz="2000" i="1" dirty="0"/>
          </a:p>
        </p:txBody>
      </p:sp>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4</a:t>
            </a:fld>
            <a:endParaRPr lang="en-GB" dirty="0"/>
          </a:p>
        </p:txBody>
      </p:sp>
      <p:sp>
        <p:nvSpPr>
          <p:cNvPr id="3" name="Title 2">
            <a:extLst>
              <a:ext uri="{FF2B5EF4-FFF2-40B4-BE49-F238E27FC236}">
                <a16:creationId xmlns:a16="http://schemas.microsoft.com/office/drawing/2014/main" id="{8B788473-6AFA-44C0-9DF3-5CAE26908A21}"/>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6" name="Table 5">
            <a:extLst>
              <a:ext uri="{FF2B5EF4-FFF2-40B4-BE49-F238E27FC236}">
                <a16:creationId xmlns:a16="http://schemas.microsoft.com/office/drawing/2014/main" id="{8F11A037-5FA9-45EF-A23F-031022037DED}"/>
              </a:ext>
            </a:extLst>
          </p:cNvPr>
          <p:cNvGraphicFramePr>
            <a:graphicFrameLocks noGrp="1"/>
          </p:cNvGraphicFramePr>
          <p:nvPr>
            <p:extLst>
              <p:ext uri="{D42A27DB-BD31-4B8C-83A1-F6EECF244321}">
                <p14:modId xmlns:p14="http://schemas.microsoft.com/office/powerpoint/2010/main" val="3804818391"/>
              </p:ext>
            </p:extLst>
          </p:nvPr>
        </p:nvGraphicFramePr>
        <p:xfrm>
          <a:off x="695400" y="1196752"/>
          <a:ext cx="7817020" cy="128016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5544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3710445"/>
                    </a:ext>
                  </a:extLst>
                </a:gridCol>
              </a:tblGrid>
              <a:tr h="204023">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SG" sz="1200" b="1" u="none" strike="noStrike" dirty="0">
                          <a:effectLst/>
                        </a:rPr>
                        <a:t>1.1a  </a:t>
                      </a:r>
                      <a:r>
                        <a:rPr lang="en-US" sz="1200" b="1" u="none" strike="noStrike" dirty="0">
                          <a:effectLst/>
                        </a:rPr>
                        <a:t>Enhancement of existing site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ctr"/>
                      <a:endParaRPr lang="en-US" sz="1200" b="0" i="0" u="none" strike="noStrike" dirty="0">
                        <a:solidFill>
                          <a:srgbClr val="000000"/>
                        </a:solidFill>
                        <a:effectLst/>
                        <a:latin typeface="Calibri" panose="020F0502020204030204" pitchFamily="34" charset="0"/>
                      </a:endParaRPr>
                    </a:p>
                  </a:txBody>
                  <a:tcPr anchor="ctr"/>
                </a:tc>
                <a:tc hMerge="1">
                  <a:txBody>
                    <a:bodyPr/>
                    <a:lstStyle/>
                    <a:p>
                      <a:pPr algn="ctr" fontAlgn="ctr"/>
                      <a:endParaRPr lang="en-SG" sz="1200" b="0" i="0" u="none" strike="noStrike" dirty="0">
                        <a:solidFill>
                          <a:srgbClr val="000000"/>
                        </a:solidFill>
                        <a:effectLst/>
                        <a:latin typeface="Calibri" panose="020F0502020204030204" pitchFamily="34" charset="0"/>
                      </a:endParaRPr>
                    </a:p>
                  </a:txBody>
                  <a:tcPr anchor="ctr"/>
                </a:tc>
                <a:tc>
                  <a:txBody>
                    <a:bodyPr/>
                    <a:lstStyle/>
                    <a:p>
                      <a:pPr algn="ctr" fontAlgn="ctr"/>
                      <a:r>
                        <a:rPr lang="en-US" sz="1200" b="1" i="0" u="none" strike="noStrike" dirty="0">
                          <a:solidFill>
                            <a:srgbClr val="000000"/>
                          </a:solidFill>
                          <a:effectLst/>
                          <a:latin typeface="Calibri" panose="020F0502020204030204" pitchFamily="34" charset="0"/>
                        </a:rPr>
                        <a:t>Score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ctr" fontAlgn="ctr"/>
                      <a:r>
                        <a:rPr lang="en-SG" sz="1200" b="1" i="0" u="none" strike="noStrike" dirty="0">
                          <a:solidFill>
                            <a:srgbClr val="000000"/>
                          </a:solidFill>
                          <a:effectLst/>
                          <a:latin typeface="Calibri" panose="020F0502020204030204" pitchFamily="34" charset="0"/>
                        </a:rPr>
                        <a:t>Assessors</a:t>
                      </a: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Implemented some basic changes e.g. once every few years</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1</a:t>
                      </a:r>
                      <a:endParaRPr lang="en-SG" sz="1200" b="0" i="0" u="none" strike="noStrike" dirty="0">
                        <a:solidFill>
                          <a:srgbClr val="000000"/>
                        </a:solidFill>
                        <a:effectLst/>
                        <a:latin typeface="Calibri" panose="020F0502020204030204" pitchFamily="34" charset="0"/>
                      </a:endParaRPr>
                    </a:p>
                  </a:txBody>
                  <a:tcPr marL="45720" marR="45720" anchor="ctr"/>
                </a:tc>
                <a:tc rowSpan="3">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SG" sz="1200" b="0" i="0" u="none" strike="noStrike" dirty="0">
                          <a:solidFill>
                            <a:srgbClr val="000000"/>
                          </a:solidFill>
                          <a:effectLst/>
                          <a:latin typeface="Calibri" panose="020F0502020204030204" pitchFamily="34" charset="0"/>
                        </a:rPr>
                        <a:t>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enhance or improve site for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SG"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frequently enhance or improve site for purposeful objectives. e.g. refresh tired plots, construct dragonfly pond to area with ponding issue</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3</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5" name="Footer Placeholder 4">
            <a:extLst>
              <a:ext uri="{FF2B5EF4-FFF2-40B4-BE49-F238E27FC236}">
                <a16:creationId xmlns:a16="http://schemas.microsoft.com/office/drawing/2014/main" id="{29EDD38D-CA55-9AC7-78F3-BDBE4B6CDAFD}"/>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2724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307560272"/>
              </p:ext>
            </p:extLst>
          </p:nvPr>
        </p:nvGraphicFramePr>
        <p:xfrm>
          <a:off x="695400" y="1192853"/>
          <a:ext cx="6513041" cy="182880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392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182931"/>
                    </a:ext>
                  </a:extLst>
                </a:gridCol>
              </a:tblGrid>
              <a:tr h="204023">
                <a:tc gridSpan="3">
                  <a:txBody>
                    <a:bodyPr/>
                    <a:lstStyle/>
                    <a:p>
                      <a:pPr algn="l" fontAlgn="ctr"/>
                      <a:r>
                        <a:rPr lang="en-US" sz="1200" b="1" i="0" u="none" strike="noStrike" dirty="0">
                          <a:solidFill>
                            <a:srgbClr val="000000"/>
                          </a:solidFill>
                          <a:effectLst/>
                          <a:latin typeface="+mn-lt"/>
                        </a:rPr>
                        <a:t>5.2b Habitat creation through planting design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Created themed trails and plots based on existing planting. E.g. butterfly-attracting shrubs, bee trails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Enhanced existing habitats or created new habitats to increase flora and fauna diversity. E.g. grasslands, riverine, dragonfly ponds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Used holistic design that considers existing surrounding habitats, and emulated native landscapes to preserve or increase biodiversity E.g. varying canopy heights, increasing food plants variety, etc.</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34EB77F8-F9F4-ADF5-517F-B3B717FBF50A}"/>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513024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3097692494"/>
              </p:ext>
            </p:extLst>
          </p:nvPr>
        </p:nvGraphicFramePr>
        <p:xfrm>
          <a:off x="695400" y="1192853"/>
          <a:ext cx="8236439"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325553">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5.2c Features to optimise linkages and connectivity between habitats and landscape areas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connect different areas and/or habitats in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593B3F14-A8C0-F262-4FF3-04E647CE024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558643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818808030"/>
              </p:ext>
            </p:extLst>
          </p:nvPr>
        </p:nvGraphicFramePr>
        <p:xfrm>
          <a:off x="712137" y="1180144"/>
          <a:ext cx="712175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0435">
                  <a:extLst>
                    <a:ext uri="{9D8B030D-6E8A-4147-A177-3AD203B41FA5}">
                      <a16:colId xmlns:a16="http://schemas.microsoft.com/office/drawing/2014/main" val="1452562166"/>
                    </a:ext>
                  </a:extLst>
                </a:gridCol>
                <a:gridCol w="191743">
                  <a:extLst>
                    <a:ext uri="{9D8B030D-6E8A-4147-A177-3AD203B41FA5}">
                      <a16:colId xmlns:a16="http://schemas.microsoft.com/office/drawing/2014/main" val="4108943563"/>
                    </a:ext>
                  </a:extLst>
                </a:gridCol>
                <a:gridCol w="5182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59296602"/>
                    </a:ext>
                  </a:extLst>
                </a:gridCol>
              </a:tblGrid>
              <a:tr h="204023">
                <a:tc gridSpan="3">
                  <a:txBody>
                    <a:bodyPr/>
                    <a:lstStyle/>
                    <a:p>
                      <a:pPr algn="l" fontAlgn="ctr"/>
                      <a:r>
                        <a:rPr lang="en-US" sz="1200" b="1" i="0" u="none" strike="noStrike" dirty="0">
                          <a:solidFill>
                            <a:srgbClr val="000000"/>
                          </a:solidFill>
                          <a:effectLst/>
                          <a:latin typeface="+mn-lt"/>
                        </a:rPr>
                        <a:t>5.3a Monitoring changes in flora and fauna species composition and numbers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monitoring and recording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annual monitoring and recording (e.g. BioBlitz)</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89331924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regular (e.g. every 6 months) monitoring and recording, GIS records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E36AB9C-87B6-40E6-C686-1D4EA67B6D2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9332054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43</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443956673"/>
              </p:ext>
            </p:extLst>
          </p:nvPr>
        </p:nvGraphicFramePr>
        <p:xfrm>
          <a:off x="695400" y="1323062"/>
          <a:ext cx="8063131"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40000">
                  <a:extLst>
                    <a:ext uri="{9D8B030D-6E8A-4147-A177-3AD203B41FA5}">
                      <a16:colId xmlns:a16="http://schemas.microsoft.com/office/drawing/2014/main" val="1452562166"/>
                    </a:ext>
                  </a:extLst>
                </a:gridCol>
                <a:gridCol w="192232">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5.3b Conservation management plan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simple management plans for identified key flora and fauna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management plans for identified key flora and fauna with clear objectives, measures, monitoring protocols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management plan, considers native habitat corridors, buffers adjacent to off-site natural areas, with clear objectives and measures, monitoring protocols and feedback channels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8E95559C-9ED7-8445-7CF7-5562590147B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184641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44</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168763066"/>
              </p:ext>
            </p:extLst>
          </p:nvPr>
        </p:nvGraphicFramePr>
        <p:xfrm>
          <a:off x="695400" y="1323062"/>
          <a:ext cx="5932161"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3606545">
                  <a:extLst>
                    <a:ext uri="{9D8B030D-6E8A-4147-A177-3AD203B41FA5}">
                      <a16:colId xmlns:a16="http://schemas.microsoft.com/office/drawing/2014/main" val="1452562166"/>
                    </a:ext>
                  </a:extLst>
                </a:gridCol>
                <a:gridCol w="204153">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5.3c Mitigations for maintenance works to lessen impact on biodiversity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Demonstrated some efforts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consistent and comprehensive efforts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3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F042ACCE-EC61-88DF-62B5-D3B0DAB94AC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542365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45</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5: Biodiversity Conservation</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957572943"/>
              </p:ext>
            </p:extLst>
          </p:nvPr>
        </p:nvGraphicFramePr>
        <p:xfrm>
          <a:off x="767408" y="2060848"/>
          <a:ext cx="10057944" cy="2386685"/>
        </p:xfrm>
        <a:graphic>
          <a:graphicData uri="http://schemas.openxmlformats.org/drawingml/2006/table">
            <a:tbl>
              <a:tblPr firstRow="1" bandRow="1">
                <a:tableStyleId>{9D7B26C5-4107-4FEC-AEDC-1716B250A1EF}</a:tableStyleId>
              </a:tblPr>
              <a:tblGrid>
                <a:gridCol w="638493">
                  <a:extLst>
                    <a:ext uri="{9D8B030D-6E8A-4147-A177-3AD203B41FA5}">
                      <a16:colId xmlns:a16="http://schemas.microsoft.com/office/drawing/2014/main" val="2656123347"/>
                    </a:ext>
                  </a:extLst>
                </a:gridCol>
                <a:gridCol w="4032000">
                  <a:extLst>
                    <a:ext uri="{9D8B030D-6E8A-4147-A177-3AD203B41FA5}">
                      <a16:colId xmlns:a16="http://schemas.microsoft.com/office/drawing/2014/main" val="3686194030"/>
                    </a:ext>
                  </a:extLst>
                </a:gridCol>
                <a:gridCol w="2122533">
                  <a:extLst>
                    <a:ext uri="{9D8B030D-6E8A-4147-A177-3AD203B41FA5}">
                      <a16:colId xmlns:a16="http://schemas.microsoft.com/office/drawing/2014/main" val="2776025586"/>
                    </a:ext>
                  </a:extLst>
                </a:gridCol>
                <a:gridCol w="1632459">
                  <a:extLst>
                    <a:ext uri="{9D8B030D-6E8A-4147-A177-3AD203B41FA5}">
                      <a16:colId xmlns:a16="http://schemas.microsoft.com/office/drawing/2014/main" val="1615581147"/>
                    </a:ext>
                  </a:extLst>
                </a:gridCol>
                <a:gridCol w="1632459">
                  <a:extLst>
                    <a:ext uri="{9D8B030D-6E8A-4147-A177-3AD203B41FA5}">
                      <a16:colId xmlns:a16="http://schemas.microsoft.com/office/drawing/2014/main" val="189394720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1800" b="0" i="0" u="none" strike="noStrike" dirty="0">
                          <a:solidFill>
                            <a:srgbClr val="000000"/>
                          </a:solidFill>
                          <a:effectLst/>
                          <a:latin typeface="Calibri" panose="020F0502020204030204" pitchFamily="34" charset="0"/>
                        </a:rPr>
                        <a:t>5.1</a:t>
                      </a:r>
                    </a:p>
                  </a:txBody>
                  <a:tcPr anchor="b"/>
                </a:tc>
                <a:tc>
                  <a:txBody>
                    <a:bodyPr/>
                    <a:lstStyle/>
                    <a:p>
                      <a:pPr algn="l" fontAlgn="b"/>
                      <a:r>
                        <a:rPr lang="en-GB" sz="1800" b="0" i="0" u="none" strike="noStrike" dirty="0">
                          <a:solidFill>
                            <a:srgbClr val="000000"/>
                          </a:solidFill>
                          <a:effectLst/>
                          <a:latin typeface="Calibri" panose="020F0502020204030204" pitchFamily="34" charset="0"/>
                        </a:rPr>
                        <a:t>Native Plants</a:t>
                      </a:r>
                    </a:p>
                  </a:txBody>
                  <a:tcPr anchor="b"/>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1800" b="0" i="0" u="none" strike="noStrike" dirty="0">
                          <a:solidFill>
                            <a:srgbClr val="000000"/>
                          </a:solidFill>
                          <a:effectLst/>
                          <a:latin typeface="Calibri" panose="020F0502020204030204" pitchFamily="34" charset="0"/>
                        </a:rPr>
                        <a:t>5.2</a:t>
                      </a:r>
                    </a:p>
                  </a:txBody>
                  <a:tcPr anchor="b"/>
                </a:tc>
                <a:tc>
                  <a:txBody>
                    <a:bodyPr/>
                    <a:lstStyle/>
                    <a:p>
                      <a:pPr algn="l" fontAlgn="b"/>
                      <a:r>
                        <a:rPr lang="en-GB" sz="1800" b="0" i="0" u="none" strike="noStrike" dirty="0">
                          <a:solidFill>
                            <a:srgbClr val="000000"/>
                          </a:solidFill>
                          <a:effectLst/>
                          <a:latin typeface="Calibri" panose="020F0502020204030204" pitchFamily="34" charset="0"/>
                        </a:rPr>
                        <a:t>Biodiversity-sensitive Planting &amp; Design</a:t>
                      </a:r>
                    </a:p>
                  </a:txBody>
                  <a:tcPr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684436703"/>
                  </a:ext>
                </a:extLst>
              </a:tr>
              <a:tr h="276424">
                <a:tc>
                  <a:txBody>
                    <a:bodyPr/>
                    <a:lstStyle/>
                    <a:p>
                      <a:pPr algn="l" fontAlgn="b"/>
                      <a:r>
                        <a:rPr lang="en-GB" sz="1800" b="0" i="0" u="none" strike="noStrike" dirty="0">
                          <a:solidFill>
                            <a:srgbClr val="000000"/>
                          </a:solidFill>
                          <a:effectLst/>
                          <a:latin typeface="Calibri" panose="020F0502020204030204" pitchFamily="34" charset="0"/>
                        </a:rPr>
                        <a:t>5.3*</a:t>
                      </a:r>
                    </a:p>
                  </a:txBody>
                  <a:tcP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Conservation of habitats, ecological processes &amp; wildlife</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20</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CF94CBF9-BBE5-EB7E-E4C4-7B48399BCBC6}"/>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8650004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84984"/>
            <a:ext cx="11238084" cy="284118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538818382"/>
              </p:ext>
            </p:extLst>
          </p:nvPr>
        </p:nvGraphicFramePr>
        <p:xfrm>
          <a:off x="695400" y="1192853"/>
          <a:ext cx="6708238" cy="164592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406098">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427912730"/>
                    </a:ext>
                  </a:extLst>
                </a:gridCol>
              </a:tblGrid>
              <a:tr h="204023">
                <a:tc gridSpan="3">
                  <a:txBody>
                    <a:bodyPr/>
                    <a:lstStyle/>
                    <a:p>
                      <a:pPr algn="l" fontAlgn="ctr"/>
                      <a:r>
                        <a:rPr lang="en-US" sz="1200" b="1" i="0" u="none" strike="noStrike" dirty="0">
                          <a:solidFill>
                            <a:srgbClr val="000000"/>
                          </a:solidFill>
                          <a:effectLst/>
                          <a:latin typeface="+mn-lt"/>
                        </a:rPr>
                        <a:t>6.1a Plant species selection and placement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Requires high frequency of softscape maintenance due to placement and choice of plant species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softscape maintenance due to placement and choice of plant species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softscape maintenance across different weather conditions due to placement and choice of plant species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9C84B642-0419-8147-B5B8-9F6DA8D363E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631084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13819623"/>
              </p:ext>
            </p:extLst>
          </p:nvPr>
        </p:nvGraphicFramePr>
        <p:xfrm>
          <a:off x="695400" y="1192853"/>
          <a:ext cx="9203910" cy="1097280"/>
        </p:xfrm>
        <a:graphic>
          <a:graphicData uri="http://schemas.openxmlformats.org/drawingml/2006/table">
            <a:tbl>
              <a:tblPr>
                <a:tableStyleId>{5940675A-B579-460E-94D1-54222C63F5DA}</a:tableStyleId>
              </a:tblPr>
              <a:tblGrid>
                <a:gridCol w="1202881">
                  <a:extLst>
                    <a:ext uri="{9D8B030D-6E8A-4147-A177-3AD203B41FA5}">
                      <a16:colId xmlns:a16="http://schemas.microsoft.com/office/drawing/2014/main" val="3679446110"/>
                    </a:ext>
                  </a:extLst>
                </a:gridCol>
                <a:gridCol w="6549263">
                  <a:extLst>
                    <a:ext uri="{9D8B030D-6E8A-4147-A177-3AD203B41FA5}">
                      <a16:colId xmlns:a16="http://schemas.microsoft.com/office/drawing/2014/main" val="1452562166"/>
                    </a:ext>
                  </a:extLst>
                </a:gridCol>
                <a:gridCol w="194655">
                  <a:extLst>
                    <a:ext uri="{9D8B030D-6E8A-4147-A177-3AD203B41FA5}">
                      <a16:colId xmlns:a16="http://schemas.microsoft.com/office/drawing/2014/main" val="4108943563"/>
                    </a:ext>
                  </a:extLst>
                </a:gridCol>
                <a:gridCol w="52616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686582863"/>
                    </a:ext>
                  </a:extLst>
                </a:gridCol>
              </a:tblGrid>
              <a:tr h="204023">
                <a:tc gridSpan="3">
                  <a:txBody>
                    <a:bodyPr/>
                    <a:lstStyle/>
                    <a:p>
                      <a:pPr algn="l" fontAlgn="ctr"/>
                      <a:r>
                        <a:rPr lang="en-US" sz="1200" b="1" i="0" u="none" strike="noStrike" dirty="0">
                          <a:solidFill>
                            <a:srgbClr val="000000"/>
                          </a:solidFill>
                          <a:effectLst/>
                          <a:latin typeface="+mn-lt"/>
                        </a:rPr>
                        <a:t>6.1b Hardscape elements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158D0C3A-F1E2-2245-F6FE-0A7FF39750B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2035248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18255797"/>
              </p:ext>
            </p:extLst>
          </p:nvPr>
        </p:nvGraphicFramePr>
        <p:xfrm>
          <a:off x="695400" y="1192853"/>
          <a:ext cx="7552624"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21122">
                  <a:extLst>
                    <a:ext uri="{9D8B030D-6E8A-4147-A177-3AD203B41FA5}">
                      <a16:colId xmlns:a16="http://schemas.microsoft.com/office/drawing/2014/main" val="1452562166"/>
                    </a:ext>
                  </a:extLst>
                </a:gridCol>
                <a:gridCol w="194492">
                  <a:extLst>
                    <a:ext uri="{9D8B030D-6E8A-4147-A177-3AD203B41FA5}">
                      <a16:colId xmlns:a16="http://schemas.microsoft.com/office/drawing/2014/main" val="4108943563"/>
                    </a:ext>
                  </a:extLst>
                </a:gridCol>
                <a:gridCol w="52572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76353093"/>
                    </a:ext>
                  </a:extLst>
                </a:gridCol>
              </a:tblGrid>
              <a:tr h="204023">
                <a:tc gridSpan="3">
                  <a:txBody>
                    <a:bodyPr/>
                    <a:lstStyle/>
                    <a:p>
                      <a:pPr algn="l" fontAlgn="ctr"/>
                      <a:r>
                        <a:rPr lang="en-US" sz="1200" b="1" i="0" u="none" strike="noStrike" dirty="0">
                          <a:solidFill>
                            <a:srgbClr val="000000"/>
                          </a:solidFill>
                          <a:effectLst/>
                          <a:latin typeface="+mn-lt"/>
                        </a:rPr>
                        <a:t>6.1c Ease of landscape maintenance access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&lt;50%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50 to 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&gt;80%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263BB828-7EB2-4748-B7B7-B4F3777E894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0690616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276872"/>
            <a:ext cx="11238084" cy="384929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36941102"/>
              </p:ext>
            </p:extLst>
          </p:nvPr>
        </p:nvGraphicFramePr>
        <p:xfrm>
          <a:off x="695400" y="1192853"/>
          <a:ext cx="681252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1051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64476175"/>
                    </a:ext>
                  </a:extLst>
                </a:gridCol>
              </a:tblGrid>
              <a:tr h="204023">
                <a:tc gridSpan="3">
                  <a:txBody>
                    <a:bodyPr/>
                    <a:lstStyle/>
                    <a:p>
                      <a:pPr algn="l" fontAlgn="ctr"/>
                      <a:r>
                        <a:rPr lang="en-US" sz="1200" b="1" i="0" u="none" strike="noStrike" dirty="0">
                          <a:solidFill>
                            <a:srgbClr val="000000"/>
                          </a:solidFill>
                          <a:effectLst/>
                          <a:latin typeface="+mn-lt"/>
                        </a:rPr>
                        <a:t>6.2a Management plans for softscape and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documentation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plans and documentation that cover various aspects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C2B06BDE-5027-0A2C-69BF-C31DA0D3751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32329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40407503"/>
              </p:ext>
            </p:extLst>
          </p:nvPr>
        </p:nvGraphicFramePr>
        <p:xfrm>
          <a:off x="682586" y="1196752"/>
          <a:ext cx="5917470" cy="822960"/>
        </p:xfrm>
        <a:graphic>
          <a:graphicData uri="http://schemas.openxmlformats.org/drawingml/2006/table">
            <a:tbl>
              <a:tblPr>
                <a:tableStyleId>{5940675A-B579-460E-94D1-54222C63F5DA}</a:tableStyleId>
              </a:tblPr>
              <a:tblGrid>
                <a:gridCol w="492339">
                  <a:extLst>
                    <a:ext uri="{9D8B030D-6E8A-4147-A177-3AD203B41FA5}">
                      <a16:colId xmlns:a16="http://schemas.microsoft.com/office/drawing/2014/main" val="3679446110"/>
                    </a:ext>
                  </a:extLst>
                </a:gridCol>
                <a:gridCol w="3794403">
                  <a:extLst>
                    <a:ext uri="{9D8B030D-6E8A-4147-A177-3AD203B41FA5}">
                      <a16:colId xmlns:a16="http://schemas.microsoft.com/office/drawing/2014/main" val="3466224078"/>
                    </a:ext>
                  </a:extLst>
                </a:gridCol>
                <a:gridCol w="319149">
                  <a:extLst>
                    <a:ext uri="{9D8B030D-6E8A-4147-A177-3AD203B41FA5}">
                      <a16:colId xmlns:a16="http://schemas.microsoft.com/office/drawing/2014/main" val="4108943563"/>
                    </a:ext>
                  </a:extLst>
                </a:gridCol>
                <a:gridCol w="536827">
                  <a:extLst>
                    <a:ext uri="{9D8B030D-6E8A-4147-A177-3AD203B41FA5}">
                      <a16:colId xmlns:a16="http://schemas.microsoft.com/office/drawing/2014/main" val="3697783855"/>
                    </a:ext>
                  </a:extLst>
                </a:gridCol>
                <a:gridCol w="774752">
                  <a:extLst>
                    <a:ext uri="{9D8B030D-6E8A-4147-A177-3AD203B41FA5}">
                      <a16:colId xmlns:a16="http://schemas.microsoft.com/office/drawing/2014/main" val="2480780027"/>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1.1b Biophilic elements</a:t>
                      </a:r>
                    </a:p>
                  </a:txBody>
                  <a:tcPr marL="45720" marR="45720" anchor="ctr">
                    <a:solidFill>
                      <a:schemeClr val="bg1">
                        <a:lumMod val="85000"/>
                      </a:schemeClr>
                    </a:solidFill>
                  </a:tcPr>
                </a:tc>
                <a:tc hMerge="1">
                  <a:txBody>
                    <a:bodyPr/>
                    <a:lstStyle/>
                    <a:p>
                      <a:endParaRPr lang="en-GB"/>
                    </a:p>
                  </a:txBody>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include biophilic elements</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include biophilic elements</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3741628952"/>
                  </a:ext>
                </a:extLst>
              </a:tr>
            </a:tbl>
          </a:graphicData>
        </a:graphic>
      </p:graphicFrame>
      <p:sp>
        <p:nvSpPr>
          <p:cNvPr id="12" name="Content Placeholder 11">
            <a:extLst>
              <a:ext uri="{FF2B5EF4-FFF2-40B4-BE49-F238E27FC236}">
                <a16:creationId xmlns:a16="http://schemas.microsoft.com/office/drawing/2014/main" id="{946A8659-D68C-48B8-AE20-660F5F9989D7}"/>
              </a:ext>
            </a:extLst>
          </p:cNvPr>
          <p:cNvSpPr>
            <a:spLocks noGrp="1"/>
          </p:cNvSpPr>
          <p:nvPr>
            <p:ph idx="1"/>
          </p:nvPr>
        </p:nvSpPr>
        <p:spPr>
          <a:xfrm>
            <a:off x="609600" y="3140968"/>
            <a:ext cx="11323884" cy="2985197"/>
          </a:xfrm>
        </p:spPr>
        <p:txBody>
          <a:bodyPr/>
          <a:lstStyle/>
          <a:p>
            <a:endParaRPr lang="en-GB" dirty="0"/>
          </a:p>
        </p:txBody>
      </p:sp>
      <p:sp>
        <p:nvSpPr>
          <p:cNvPr id="2" name="Footer Placeholder 1">
            <a:extLst>
              <a:ext uri="{FF2B5EF4-FFF2-40B4-BE49-F238E27FC236}">
                <a16:creationId xmlns:a16="http://schemas.microsoft.com/office/drawing/2014/main" id="{7AC405DB-34DA-F092-924E-97952FE2453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288955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758581964"/>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6.2b Safety and asset condition inspection reports for hardscape, features and facilities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inspections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Good</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moderate frequency of inspections (e.g. annually) with documentation of assessments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125885658"/>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inspections that are well-documented (e.g. every 6 months)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F5F851D0-CFAF-CF10-1DFA-B76103B64B2E}"/>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0453278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387107934"/>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6.2c Inspection and monitoring plan for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ad-hoc inspections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moderate frequency of inspections (e.g. annually) with documentation of assessments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frequent inspections that are well-documented (e.g. every 6 months)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FBCC4088-8950-A5B2-D164-FD0CC5E58F9B}"/>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9815522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581797045"/>
              </p:ext>
            </p:extLst>
          </p:nvPr>
        </p:nvGraphicFramePr>
        <p:xfrm>
          <a:off x="695400" y="1192852"/>
          <a:ext cx="6696745" cy="1012011"/>
        </p:xfrm>
        <a:graphic>
          <a:graphicData uri="http://schemas.openxmlformats.org/drawingml/2006/table">
            <a:tbl>
              <a:tblPr>
                <a:tableStyleId>{5940675A-B579-460E-94D1-54222C63F5DA}</a:tableStyleId>
              </a:tblPr>
              <a:tblGrid>
                <a:gridCol w="543652">
                  <a:extLst>
                    <a:ext uri="{9D8B030D-6E8A-4147-A177-3AD203B41FA5}">
                      <a16:colId xmlns:a16="http://schemas.microsoft.com/office/drawing/2014/main" val="3679446110"/>
                    </a:ext>
                  </a:extLst>
                </a:gridCol>
                <a:gridCol w="4470649">
                  <a:extLst>
                    <a:ext uri="{9D8B030D-6E8A-4147-A177-3AD203B41FA5}">
                      <a16:colId xmlns:a16="http://schemas.microsoft.com/office/drawing/2014/main" val="1452562166"/>
                    </a:ext>
                  </a:extLst>
                </a:gridCol>
                <a:gridCol w="223315">
                  <a:extLst>
                    <a:ext uri="{9D8B030D-6E8A-4147-A177-3AD203B41FA5}">
                      <a16:colId xmlns:a16="http://schemas.microsoft.com/office/drawing/2014/main" val="4108943563"/>
                    </a:ext>
                  </a:extLst>
                </a:gridCol>
                <a:gridCol w="603630">
                  <a:extLst>
                    <a:ext uri="{9D8B030D-6E8A-4147-A177-3AD203B41FA5}">
                      <a16:colId xmlns:a16="http://schemas.microsoft.com/office/drawing/2014/main" val="3697783855"/>
                    </a:ext>
                  </a:extLst>
                </a:gridCol>
                <a:gridCol w="855499">
                  <a:extLst>
                    <a:ext uri="{9D8B030D-6E8A-4147-A177-3AD203B41FA5}">
                      <a16:colId xmlns:a16="http://schemas.microsoft.com/office/drawing/2014/main" val="2448196275"/>
                    </a:ext>
                  </a:extLst>
                </a:gridCol>
              </a:tblGrid>
              <a:tr h="276003">
                <a:tc gridSpan="3">
                  <a:txBody>
                    <a:bodyPr/>
                    <a:lstStyle/>
                    <a:p>
                      <a:pPr algn="l" fontAlgn="ctr"/>
                      <a:r>
                        <a:rPr lang="en-US" sz="1200" b="1" i="0" u="none" strike="noStrike" dirty="0">
                          <a:solidFill>
                            <a:srgbClr val="000000"/>
                          </a:solidFill>
                          <a:effectLst/>
                          <a:latin typeface="+mn-lt"/>
                        </a:rPr>
                        <a:t>6.2d Smart operations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7600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simple technological interventions or automation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460005">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Smart operations that integrates automation and is adaptive throughout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AABE2869-C37E-83E3-EC3C-29A21C7FDCD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449515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166932556"/>
              </p:ext>
            </p:extLst>
          </p:nvPr>
        </p:nvGraphicFramePr>
        <p:xfrm>
          <a:off x="695400" y="1192853"/>
          <a:ext cx="6870004"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6.2e Waste management strategies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Park is fairly clean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Park is clean, demonstrated effective efforts and strategies to reduce waste management. E.g. placing more bins over weekend, larger bins near BBQ pits, smart bins, engagement of park users’ or volunteers in waste management.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EAA7DDF-A355-A312-9867-50874627C3B2}"/>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591147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449196002"/>
              </p:ext>
            </p:extLst>
          </p:nvPr>
        </p:nvGraphicFramePr>
        <p:xfrm>
          <a:off x="695400" y="1192853"/>
          <a:ext cx="5216958" cy="731520"/>
        </p:xfrm>
        <a:graphic>
          <a:graphicData uri="http://schemas.openxmlformats.org/drawingml/2006/table">
            <a:tbl>
              <a:tblPr>
                <a:tableStyleId>{5940675A-B579-460E-94D1-54222C63F5DA}</a:tableStyleId>
              </a:tblPr>
              <a:tblGrid>
                <a:gridCol w="3779457">
                  <a:extLst>
                    <a:ext uri="{9D8B030D-6E8A-4147-A177-3AD203B41FA5}">
                      <a16:colId xmlns:a16="http://schemas.microsoft.com/office/drawing/2014/main" val="3679446110"/>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2">
                  <a:txBody>
                    <a:bodyPr/>
                    <a:lstStyle/>
                    <a:p>
                      <a:pPr algn="l" fontAlgn="ctr"/>
                      <a:r>
                        <a:rPr lang="en-US" sz="1200" b="1" i="0" u="none" strike="noStrike" dirty="0">
                          <a:solidFill>
                            <a:srgbClr val="000000"/>
                          </a:solidFill>
                          <a:effectLst/>
                          <a:latin typeface="+mn-lt"/>
                        </a:rPr>
                        <a:t>6.2f</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1" i="0" u="none" strike="noStrike" dirty="0">
                          <a:solidFill>
                            <a:srgbClr val="000000"/>
                          </a:solidFill>
                          <a:effectLst/>
                          <a:latin typeface="Calibri" panose="020F0502020204030204" pitchFamily="34" charset="0"/>
                        </a:rPr>
                        <a:t>Employs a Certified Practising Horticulturist (CPH) with currently valid certification in maintenance operations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2" name="Footer Placeholder 1">
            <a:extLst>
              <a:ext uri="{FF2B5EF4-FFF2-40B4-BE49-F238E27FC236}">
                <a16:creationId xmlns:a16="http://schemas.microsoft.com/office/drawing/2014/main" id="{03DCA452-C021-7F93-A03E-50E7F66A4CB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8949976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6.3 </a:t>
            </a:r>
            <a:r>
              <a:rPr lang="en-US" sz="1800" b="1" i="0" u="none" strike="noStrike" dirty="0">
                <a:solidFill>
                  <a:srgbClr val="000000"/>
                </a:solidFill>
                <a:effectLst/>
                <a:latin typeface="Calibri" panose="020F0502020204030204" pitchFamily="34" charset="0"/>
              </a:rPr>
              <a:t>Quality of Softscape and Hardscape </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64779991"/>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6.3a Condition of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Hardscape has some area for improvement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Hardscape are mostly well-maintained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All of hardscape are well-maintained and safe</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3163677F-BBD2-7409-F114-DBF1F50BD1A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4433038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6.3 </a:t>
            </a:r>
            <a:r>
              <a:rPr lang="en-US" sz="1800" b="1" i="0" u="none" strike="noStrike" dirty="0">
                <a:solidFill>
                  <a:srgbClr val="000000"/>
                </a:solidFill>
                <a:effectLst/>
                <a:latin typeface="Calibri" panose="020F0502020204030204" pitchFamily="34" charset="0"/>
              </a:rPr>
              <a:t>Quality of Softscape and Hardscape </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168829426"/>
              </p:ext>
            </p:extLst>
          </p:nvPr>
        </p:nvGraphicFramePr>
        <p:xfrm>
          <a:off x="695400" y="1192853"/>
          <a:ext cx="8284706"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16686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6.3a Condition of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Softscape has some area for improvement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Softscape are mostly healthy and well-maintained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US" sz="1200" b="0" i="0" u="none" strike="noStrike" dirty="0">
                          <a:solidFill>
                            <a:srgbClr val="000000"/>
                          </a:solidFill>
                          <a:effectLst/>
                          <a:latin typeface="Calibri" panose="020F0502020204030204" pitchFamily="34" charset="0"/>
                        </a:rPr>
                        <a:t>Excellent</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All of softscape are lush, healthy and well-maintained</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151212549"/>
                  </a:ext>
                </a:extLst>
              </a:tr>
            </a:tbl>
          </a:graphicData>
        </a:graphic>
      </p:graphicFrame>
      <p:sp>
        <p:nvSpPr>
          <p:cNvPr id="2" name="Footer Placeholder 1">
            <a:extLst>
              <a:ext uri="{FF2B5EF4-FFF2-40B4-BE49-F238E27FC236}">
                <a16:creationId xmlns:a16="http://schemas.microsoft.com/office/drawing/2014/main" id="{A30E7AB9-4637-A081-FF85-4D46E9F189BF}"/>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17024684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6.4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322276"/>
              </p:ext>
            </p:extLst>
          </p:nvPr>
        </p:nvGraphicFramePr>
        <p:xfrm>
          <a:off x="695400" y="1192853"/>
          <a:ext cx="8862302"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947662">
                  <a:extLst>
                    <a:ext uri="{9D8B030D-6E8A-4147-A177-3AD203B41FA5}">
                      <a16:colId xmlns:a16="http://schemas.microsoft.com/office/drawing/2014/main" val="1452562166"/>
                    </a:ext>
                  </a:extLst>
                </a:gridCol>
                <a:gridCol w="194215">
                  <a:extLst>
                    <a:ext uri="{9D8B030D-6E8A-4147-A177-3AD203B41FA5}">
                      <a16:colId xmlns:a16="http://schemas.microsoft.com/office/drawing/2014/main" val="4108943563"/>
                    </a:ext>
                  </a:extLst>
                </a:gridCol>
                <a:gridCol w="52497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9307466"/>
                    </a:ext>
                  </a:extLst>
                </a:gridCol>
              </a:tblGrid>
              <a:tr h="204023">
                <a:tc gridSpan="3">
                  <a:txBody>
                    <a:bodyPr/>
                    <a:lstStyle/>
                    <a:p>
                      <a:pPr algn="l" fontAlgn="ctr"/>
                      <a:r>
                        <a:rPr lang="en-US" sz="1200" b="1" i="0" u="none" strike="noStrike" dirty="0">
                          <a:solidFill>
                            <a:srgbClr val="000000"/>
                          </a:solidFill>
                          <a:effectLst/>
                          <a:latin typeface="+mn-lt"/>
                        </a:rPr>
                        <a:t>6.4a Location of rooftop and vertical greenery </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location that does not have suitable microclimate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appropriate location with suitable microclimate, as demonstrated from studies or site analysis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F372ABAC-7A2A-5F05-1427-C5868CA53AF0}"/>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5971890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6.4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87218695"/>
              </p:ext>
            </p:extLst>
          </p:nvPr>
        </p:nvGraphicFramePr>
        <p:xfrm>
          <a:off x="695400" y="1192853"/>
          <a:ext cx="713218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8817">
                  <a:extLst>
                    <a:ext uri="{9D8B030D-6E8A-4147-A177-3AD203B41FA5}">
                      <a16:colId xmlns:a16="http://schemas.microsoft.com/office/drawing/2014/main" val="1452562166"/>
                    </a:ext>
                  </a:extLst>
                </a:gridCol>
                <a:gridCol w="192296">
                  <a:extLst>
                    <a:ext uri="{9D8B030D-6E8A-4147-A177-3AD203B41FA5}">
                      <a16:colId xmlns:a16="http://schemas.microsoft.com/office/drawing/2014/main" val="4108943563"/>
                    </a:ext>
                  </a:extLst>
                </a:gridCol>
                <a:gridCol w="5197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846262499"/>
                    </a:ext>
                  </a:extLst>
                </a:gridCol>
              </a:tblGrid>
              <a:tr h="204023">
                <a:tc gridSpan="3">
                  <a:txBody>
                    <a:bodyPr/>
                    <a:lstStyle/>
                    <a:p>
                      <a:pPr algn="l" fontAlgn="ctr"/>
                      <a:r>
                        <a:rPr lang="en-US" sz="1200" b="1" i="0" u="none" strike="noStrike" dirty="0">
                          <a:solidFill>
                            <a:srgbClr val="000000"/>
                          </a:solidFill>
                          <a:effectLst/>
                          <a:latin typeface="+mn-lt"/>
                        </a:rPr>
                        <a:t>6.4b Safety and maintainability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plans, requires high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maintenance plans, some efforts to reduce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and risk management plans, little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3497E27A-D329-EB8C-0A6F-4B32085E3E0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2983067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59</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6: Maintenance</a:t>
            </a:r>
            <a:endParaRPr lang="en-GB" dirty="0"/>
          </a:p>
        </p:txBody>
      </p:sp>
      <p:sp>
        <p:nvSpPr>
          <p:cNvPr id="2" name="Footer Placeholder 1">
            <a:extLst>
              <a:ext uri="{FF2B5EF4-FFF2-40B4-BE49-F238E27FC236}">
                <a16:creationId xmlns:a16="http://schemas.microsoft.com/office/drawing/2014/main" id="{0FD5328C-5CB2-7854-B0FC-1363D40AE3B5}"/>
              </a:ext>
            </a:extLst>
          </p:cNvPr>
          <p:cNvSpPr>
            <a:spLocks noGrp="1"/>
          </p:cNvSpPr>
          <p:nvPr>
            <p:ph type="ftr" sz="quarter" idx="11"/>
          </p:nvPr>
        </p:nvSpPr>
        <p:spPr/>
        <p:txBody>
          <a:bodyPr/>
          <a:lstStyle/>
          <a:p>
            <a:r>
              <a:rPr lang="en-US" dirty="0"/>
              <a:t>existing parks                          updated 12 Jan 2023</a:t>
            </a:r>
            <a:endParaRPr lang="en-GB" dirty="0"/>
          </a:p>
        </p:txBody>
      </p:sp>
      <p:graphicFrame>
        <p:nvGraphicFramePr>
          <p:cNvPr id="4" name="Table 3">
            <a:extLst>
              <a:ext uri="{FF2B5EF4-FFF2-40B4-BE49-F238E27FC236}">
                <a16:creationId xmlns:a16="http://schemas.microsoft.com/office/drawing/2014/main" id="{0E643F13-AD50-83EA-6E63-DF61B0F3FCC4}"/>
              </a:ext>
            </a:extLst>
          </p:cNvPr>
          <p:cNvGraphicFramePr>
            <a:graphicFrameLocks noGrp="1"/>
          </p:cNvGraphicFramePr>
          <p:nvPr>
            <p:extLst>
              <p:ext uri="{D42A27DB-BD31-4B8C-83A1-F6EECF244321}">
                <p14:modId xmlns:p14="http://schemas.microsoft.com/office/powerpoint/2010/main" val="3453317164"/>
              </p:ext>
            </p:extLst>
          </p:nvPr>
        </p:nvGraphicFramePr>
        <p:xfrm>
          <a:off x="767408" y="2276872"/>
          <a:ext cx="10225135" cy="2895600"/>
        </p:xfrm>
        <a:graphic>
          <a:graphicData uri="http://schemas.openxmlformats.org/drawingml/2006/table">
            <a:tbl>
              <a:tblPr firstRow="1" bandRow="1">
                <a:tableStyleId>{9D7B26C5-4107-4FEC-AEDC-1716B250A1EF}</a:tableStyleId>
              </a:tblPr>
              <a:tblGrid>
                <a:gridCol w="648072">
                  <a:extLst>
                    <a:ext uri="{9D8B030D-6E8A-4147-A177-3AD203B41FA5}">
                      <a16:colId xmlns:a16="http://schemas.microsoft.com/office/drawing/2014/main" val="1754855346"/>
                    </a:ext>
                  </a:extLst>
                </a:gridCol>
                <a:gridCol w="4248472">
                  <a:extLst>
                    <a:ext uri="{9D8B030D-6E8A-4147-A177-3AD203B41FA5}">
                      <a16:colId xmlns:a16="http://schemas.microsoft.com/office/drawing/2014/main" val="1168719781"/>
                    </a:ext>
                  </a:extLst>
                </a:gridCol>
                <a:gridCol w="2016224">
                  <a:extLst>
                    <a:ext uri="{9D8B030D-6E8A-4147-A177-3AD203B41FA5}">
                      <a16:colId xmlns:a16="http://schemas.microsoft.com/office/drawing/2014/main" val="1923892403"/>
                    </a:ext>
                  </a:extLst>
                </a:gridCol>
                <a:gridCol w="1800200">
                  <a:extLst>
                    <a:ext uri="{9D8B030D-6E8A-4147-A177-3AD203B41FA5}">
                      <a16:colId xmlns:a16="http://schemas.microsoft.com/office/drawing/2014/main" val="1048299862"/>
                    </a:ext>
                  </a:extLst>
                </a:gridCol>
                <a:gridCol w="1512167">
                  <a:extLst>
                    <a:ext uri="{9D8B030D-6E8A-4147-A177-3AD203B41FA5}">
                      <a16:colId xmlns:a16="http://schemas.microsoft.com/office/drawing/2014/main" val="3471484564"/>
                    </a:ext>
                  </a:extLst>
                </a:gridCol>
              </a:tblGrid>
              <a:tr h="426622">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3309896950"/>
                  </a:ext>
                </a:extLst>
              </a:tr>
              <a:tr h="264099">
                <a:tc>
                  <a:txBody>
                    <a:bodyPr/>
                    <a:lstStyle/>
                    <a:p>
                      <a:pPr algn="l" fontAlgn="b"/>
                      <a:r>
                        <a:rPr lang="en-GB" sz="2000" b="0" i="0" u="none" strike="noStrike" dirty="0">
                          <a:solidFill>
                            <a:srgbClr val="000000"/>
                          </a:solidFill>
                          <a:effectLst/>
                          <a:latin typeface="Calibri" panose="020F0502020204030204" pitchFamily="34" charset="0"/>
                        </a:rPr>
                        <a:t>6.1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Design for Maintainability</a:t>
                      </a:r>
                    </a:p>
                  </a:txBody>
                  <a:tcPr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190970779"/>
                  </a:ext>
                </a:extLst>
              </a:tr>
              <a:tr h="264099">
                <a:tc>
                  <a:txBody>
                    <a:bodyPr/>
                    <a:lstStyle/>
                    <a:p>
                      <a:pPr algn="l" fontAlgn="b"/>
                      <a:r>
                        <a:rPr lang="en-GB" sz="2000" b="0" i="0" u="none" strike="noStrike" dirty="0">
                          <a:solidFill>
                            <a:srgbClr val="000000"/>
                          </a:solidFill>
                          <a:effectLst/>
                          <a:latin typeface="Calibri" panose="020F0502020204030204" pitchFamily="34" charset="0"/>
                        </a:rPr>
                        <a:t>6.2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Maintenance Plans and Operations</a:t>
                      </a:r>
                    </a:p>
                  </a:txBody>
                  <a:tcPr anchor="ctr"/>
                </a:tc>
                <a:tc>
                  <a:txBody>
                    <a:bodyPr/>
                    <a:lstStyle/>
                    <a:p>
                      <a:pPr algn="ctr" fontAlgn="b"/>
                      <a:r>
                        <a:rPr lang="en-SG" sz="1800" dirty="0"/>
                        <a:t>13</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449507387"/>
                  </a:ext>
                </a:extLst>
              </a:tr>
              <a:tr h="264099">
                <a:tc>
                  <a:txBody>
                    <a:bodyPr/>
                    <a:lstStyle/>
                    <a:p>
                      <a:pPr algn="l" fontAlgn="b"/>
                      <a:r>
                        <a:rPr lang="en-GB" sz="2000" b="0" i="0" u="none" strike="noStrike" dirty="0">
                          <a:solidFill>
                            <a:srgbClr val="000000"/>
                          </a:solidFill>
                          <a:effectLst/>
                          <a:latin typeface="Calibri" panose="020F0502020204030204" pitchFamily="34" charset="0"/>
                        </a:rPr>
                        <a:t>6.3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Quality of Softscape and Hardscape</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47588328"/>
                  </a:ext>
                </a:extLst>
              </a:tr>
              <a:tr h="264099">
                <a:tc>
                  <a:txBody>
                    <a:bodyPr/>
                    <a:lstStyle/>
                    <a:p>
                      <a:pPr algn="l" fontAlgn="b"/>
                      <a:r>
                        <a:rPr lang="en-GB" sz="2000" b="0" i="0" u="none" strike="noStrike" dirty="0">
                          <a:solidFill>
                            <a:srgbClr val="000000"/>
                          </a:solidFill>
                          <a:effectLst/>
                          <a:latin typeface="Calibri" panose="020F0502020204030204" pitchFamily="34" charset="0"/>
                        </a:rPr>
                        <a:t>6.4*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Design for Skyrise Greenery Maintenance</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3161163"/>
                  </a:ext>
                </a:extLst>
              </a:tr>
              <a:tr h="24378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961773408"/>
                  </a:ext>
                </a:extLst>
              </a:tr>
            </a:tbl>
          </a:graphicData>
        </a:graphic>
      </p:graphicFrame>
    </p:spTree>
    <p:extLst>
      <p:ext uri="{BB962C8B-B14F-4D97-AF65-F5344CB8AC3E}">
        <p14:creationId xmlns:p14="http://schemas.microsoft.com/office/powerpoint/2010/main" val="425117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223581643"/>
              </p:ext>
            </p:extLst>
          </p:nvPr>
        </p:nvGraphicFramePr>
        <p:xfrm>
          <a:off x="695400" y="1124744"/>
          <a:ext cx="5380117" cy="1097280"/>
        </p:xfrm>
        <a:graphic>
          <a:graphicData uri="http://schemas.openxmlformats.org/drawingml/2006/table">
            <a:tbl>
              <a:tblPr>
                <a:tableStyleId>{5940675A-B579-460E-94D1-54222C63F5DA}</a:tableStyleId>
              </a:tblPr>
              <a:tblGrid>
                <a:gridCol w="3672408">
                  <a:extLst>
                    <a:ext uri="{9D8B030D-6E8A-4147-A177-3AD203B41FA5}">
                      <a16:colId xmlns:a16="http://schemas.microsoft.com/office/drawing/2014/main" val="3679446110"/>
                    </a:ext>
                  </a:extLst>
                </a:gridCol>
                <a:gridCol w="486969">
                  <a:extLst>
                    <a:ext uri="{9D8B030D-6E8A-4147-A177-3AD203B41FA5}">
                      <a16:colId xmlns:a16="http://schemas.microsoft.com/office/drawing/2014/main" val="2968679747"/>
                    </a:ext>
                  </a:extLst>
                </a:gridCol>
                <a:gridCol w="4897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31394248"/>
                    </a:ext>
                  </a:extLst>
                </a:gridCol>
              </a:tblGrid>
              <a:tr h="190330">
                <a:tc gridSpan="2">
                  <a:txBody>
                    <a:bodyPr/>
                    <a:lstStyle/>
                    <a:p>
                      <a:pPr algn="l" fontAlgn="ctr"/>
                      <a:r>
                        <a:rPr lang="en-US" sz="1200" b="1" i="0" u="none" strike="noStrike" dirty="0">
                          <a:solidFill>
                            <a:srgbClr val="000000"/>
                          </a:solidFill>
                          <a:effectLst/>
                          <a:latin typeface="Calibri" panose="020F0502020204030204" pitchFamily="34" charset="0"/>
                        </a:rPr>
                        <a:t>1.2a Percentage of paths and open spaces shaded by vegetation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190330">
                <a:tc>
                  <a:txBody>
                    <a:bodyPr/>
                    <a:lstStyle/>
                    <a:p>
                      <a:pPr algn="ctr" fontAlgn="ctr"/>
                      <a:r>
                        <a:rPr lang="en-GB" sz="1200" b="0" i="0" u="none" strike="noStrike" dirty="0">
                          <a:solidFill>
                            <a:srgbClr val="000000"/>
                          </a:solidFill>
                          <a:effectLst/>
                          <a:latin typeface="Calibri" panose="020F0502020204030204" pitchFamily="34" charset="0"/>
                        </a:rPr>
                        <a:t>&lt;30%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4610">
                <a:tc>
                  <a:txBody>
                    <a:bodyPr/>
                    <a:lstStyle/>
                    <a:p>
                      <a:pPr algn="ctr" fontAlgn="ctr"/>
                      <a:r>
                        <a:rPr lang="en-GB" sz="1200" b="0" i="0" u="none" strike="noStrike" dirty="0">
                          <a:solidFill>
                            <a:srgbClr val="000000"/>
                          </a:solidFill>
                          <a:effectLst/>
                          <a:latin typeface="Calibri" panose="020F0502020204030204" pitchFamily="34" charset="0"/>
                        </a:rPr>
                        <a:t>30 - 70%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190330">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E57B95B-9C5B-6D1E-0B18-29E8651403B1}"/>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739112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US" sz="2800" dirty="0"/>
              <a:t>Bonus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888713323"/>
              </p:ext>
            </p:extLst>
          </p:nvPr>
        </p:nvGraphicFramePr>
        <p:xfrm>
          <a:off x="695400" y="1192853"/>
          <a:ext cx="5338204" cy="1645920"/>
        </p:xfrm>
        <a:graphic>
          <a:graphicData uri="http://schemas.openxmlformats.org/drawingml/2006/table">
            <a:tbl>
              <a:tblPr>
                <a:tableStyleId>{5940675A-B579-460E-94D1-54222C63F5DA}</a:tableStyleId>
              </a:tblPr>
              <a:tblGrid>
                <a:gridCol w="2844000">
                  <a:extLst>
                    <a:ext uri="{9D8B030D-6E8A-4147-A177-3AD203B41FA5}">
                      <a16:colId xmlns:a16="http://schemas.microsoft.com/office/drawing/2014/main" val="3679446110"/>
                    </a:ext>
                  </a:extLst>
                </a:gridCol>
                <a:gridCol w="1073269">
                  <a:extLst>
                    <a:ext uri="{9D8B030D-6E8A-4147-A177-3AD203B41FA5}">
                      <a16:colId xmlns:a16="http://schemas.microsoft.com/office/drawing/2014/main" val="1452562166"/>
                    </a:ext>
                  </a:extLst>
                </a:gridCol>
                <a:gridCol w="186329">
                  <a:extLst>
                    <a:ext uri="{9D8B030D-6E8A-4147-A177-3AD203B41FA5}">
                      <a16:colId xmlns:a16="http://schemas.microsoft.com/office/drawing/2014/main" val="4108943563"/>
                    </a:ext>
                  </a:extLst>
                </a:gridCol>
                <a:gridCol w="5036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17915604"/>
                    </a:ext>
                  </a:extLst>
                </a:gridCol>
              </a:tblGrid>
              <a:tr h="204023">
                <a:tc gridSpan="3">
                  <a:txBody>
                    <a:bodyPr/>
                    <a:lstStyle/>
                    <a:p>
                      <a:pPr algn="l" fontAlgn="ctr"/>
                      <a:r>
                        <a:rPr lang="en-US" sz="1200" b="1" i="0" u="none" strike="noStrike" dirty="0">
                          <a:solidFill>
                            <a:srgbClr val="000000"/>
                          </a:solidFill>
                          <a:effectLst/>
                          <a:latin typeface="+mn-lt"/>
                        </a:rPr>
                        <a:t>BONUS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Any special efforts within below categories that were not scored for in criteria?</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Design and landscape</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Community wellbeing &amp; engagement</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Environmental sustainability</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Biodiversity conservation</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Maintenance</a:t>
                      </a:r>
                      <a:r>
                        <a:rPr lang="en-US" sz="1200" dirty="0"/>
                        <a:t> </a:t>
                      </a:r>
                      <a:endParaRPr lang="en-GB" sz="1200" dirty="0"/>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07841142"/>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59798929"/>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81815E3D-A07A-1E7F-F2BE-68CF8C639D04}"/>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73986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A4CECEE4-8536-4FC3-ADC9-EF3987B3A382}"/>
              </a:ext>
            </a:extLst>
          </p:cNvPr>
          <p:cNvSpPr>
            <a:spLocks noGrp="1"/>
          </p:cNvSpPr>
          <p:nvPr>
            <p:ph type="sldNum" sz="quarter" idx="12"/>
          </p:nvPr>
        </p:nvSpPr>
        <p:spPr/>
        <p:txBody>
          <a:bodyPr/>
          <a:lstStyle/>
          <a:p>
            <a:fld id="{E5C8A926-C928-45A2-9802-20D0E491F10B}" type="slidenum">
              <a:rPr lang="en-GB" smtClean="0"/>
              <a:pPr/>
              <a:t>61</a:t>
            </a:fld>
            <a:endParaRPr lang="en-GB" dirty="0"/>
          </a:p>
        </p:txBody>
      </p:sp>
      <p:graphicFrame>
        <p:nvGraphicFramePr>
          <p:cNvPr id="3" name="Table 12">
            <a:extLst>
              <a:ext uri="{FF2B5EF4-FFF2-40B4-BE49-F238E27FC236}">
                <a16:creationId xmlns:a16="http://schemas.microsoft.com/office/drawing/2014/main" id="{DC1789FD-14EB-BD10-4AE7-63CC9BD1EADA}"/>
              </a:ext>
            </a:extLst>
          </p:cNvPr>
          <p:cNvGraphicFramePr>
            <a:graphicFrameLocks noGrp="1"/>
          </p:cNvGraphicFramePr>
          <p:nvPr>
            <p:extLst>
              <p:ext uri="{D42A27DB-BD31-4B8C-83A1-F6EECF244321}">
                <p14:modId xmlns:p14="http://schemas.microsoft.com/office/powerpoint/2010/main" val="3481967900"/>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17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US" dirty="0"/>
                        <a:t>3</a:t>
                      </a:r>
                      <a:r>
                        <a:rPr lang="en-SG" dirty="0"/>
                        <a:t>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28</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4" name="Footer Placeholder 3">
            <a:extLst>
              <a:ext uri="{FF2B5EF4-FFF2-40B4-BE49-F238E27FC236}">
                <a16:creationId xmlns:a16="http://schemas.microsoft.com/office/drawing/2014/main" id="{F13EB109-01A6-E019-5F7E-61A4A0B95317}"/>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43173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756C162C-CF6F-4BD8-8DC4-97FFB4717A26}"/>
              </a:ext>
            </a:extLst>
          </p:cNvPr>
          <p:cNvSpPr>
            <a:spLocks noGrp="1"/>
          </p:cNvSpPr>
          <p:nvPr>
            <p:ph type="subTitle" idx="1"/>
          </p:nvPr>
        </p:nvSpPr>
        <p:spPr/>
        <p:txBody>
          <a:bodyPr/>
          <a:lstStyle/>
          <a:p>
            <a:endParaRPr lang="en-SG" dirty="0"/>
          </a:p>
        </p:txBody>
      </p:sp>
      <p:sp>
        <p:nvSpPr>
          <p:cNvPr id="4" name="Slide Number Placeholder 3">
            <a:extLst>
              <a:ext uri="{FF2B5EF4-FFF2-40B4-BE49-F238E27FC236}">
                <a16:creationId xmlns:a16="http://schemas.microsoft.com/office/drawing/2014/main" id="{4778591A-838D-4F2A-AE17-3C12FA0E17F6}"/>
              </a:ext>
            </a:extLst>
          </p:cNvPr>
          <p:cNvSpPr>
            <a:spLocks noGrp="1"/>
          </p:cNvSpPr>
          <p:nvPr>
            <p:ph type="sldNum" sz="quarter" idx="12"/>
          </p:nvPr>
        </p:nvSpPr>
        <p:spPr/>
        <p:txBody>
          <a:bodyPr/>
          <a:lstStyle/>
          <a:p>
            <a:fld id="{E5C8A926-C928-45A2-9802-20D0E491F10B}" type="slidenum">
              <a:rPr lang="en-GB" smtClean="0"/>
              <a:pPr/>
              <a:t>62</a:t>
            </a:fld>
            <a:endParaRPr lang="en-GB" dirty="0"/>
          </a:p>
        </p:txBody>
      </p:sp>
      <p:sp>
        <p:nvSpPr>
          <p:cNvPr id="5" name="Footer Placeholder 4">
            <a:extLst>
              <a:ext uri="{FF2B5EF4-FFF2-40B4-BE49-F238E27FC236}">
                <a16:creationId xmlns:a16="http://schemas.microsoft.com/office/drawing/2014/main" id="{DC8ABDC7-8750-27F5-EF37-440FBE50170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96415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2891764361"/>
              </p:ext>
            </p:extLst>
          </p:nvPr>
        </p:nvGraphicFramePr>
        <p:xfrm>
          <a:off x="700809" y="1340768"/>
          <a:ext cx="6584249"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4428000">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1.2b Thermal comfort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significantly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9BD46A0-0108-380D-5C9D-4B6E0159BACC}"/>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269195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4192726810"/>
              </p:ext>
            </p:extLst>
          </p:nvPr>
        </p:nvGraphicFramePr>
        <p:xfrm>
          <a:off x="700809" y="1340768"/>
          <a:ext cx="7468405"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5312156">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1.2c Resting points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Provided some rest points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of rest points across park</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and variety of shaded rest points at purposeful locations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3673216-69FD-9D3B-8D6B-366A8C9F4185}"/>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410898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1.3 Unique Park Features</a:t>
            </a:r>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3751654123"/>
              </p:ext>
            </p:extLst>
          </p:nvPr>
        </p:nvGraphicFramePr>
        <p:xfrm>
          <a:off x="695400" y="1192853"/>
          <a:ext cx="7874445"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76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1.3a Unique Features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differentiate park e.g. signage, special landscaping intentions to enhance greenery around facilities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include some unique features e.g. diversity in trail types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great efforts to create strong identity and include unique features e.g. war relics, treetop walk, playground themes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1F065212-DA59-F31E-6E59-6719C8CE8378}"/>
              </a:ext>
            </a:extLst>
          </p:cNvPr>
          <p:cNvSpPr>
            <a:spLocks noGrp="1"/>
          </p:cNvSpPr>
          <p:nvPr>
            <p:ph type="ftr" sz="quarter" idx="11"/>
          </p:nvPr>
        </p:nvSpPr>
        <p:spPr/>
        <p:txBody>
          <a:bodyPr/>
          <a:lstStyle/>
          <a:p>
            <a:r>
              <a:rPr lang="en-US" dirty="0"/>
              <a:t>existing parks                          updated 12 Jan 2023</a:t>
            </a:r>
            <a:endParaRPr lang="en-GB" dirty="0"/>
          </a:p>
        </p:txBody>
      </p:sp>
    </p:spTree>
    <p:extLst>
      <p:ext uri="{BB962C8B-B14F-4D97-AF65-F5344CB8AC3E}">
        <p14:creationId xmlns:p14="http://schemas.microsoft.com/office/powerpoint/2010/main" val="370677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36313A863DFBA4B9A1116F145512F5D" ma:contentTypeVersion="1" ma:contentTypeDescription="Create a new document." ma:contentTypeScope="" ma:versionID="c56e2c86214e1b1059cb69f20c79cfb0">
  <xsd:schema xmlns:xsd="http://www.w3.org/2001/XMLSchema" xmlns:xs="http://www.w3.org/2001/XMLSchema" xmlns:p="http://schemas.microsoft.com/office/2006/metadata/properties" xmlns:ns2="b21f3a1a-2eac-4dd5-b970-ecc04f6aab51" targetNamespace="http://schemas.microsoft.com/office/2006/metadata/properties" ma:root="true" ma:fieldsID="6c511875ffa9c752994b985a64c18b39" ns2:_="">
    <xsd:import namespace="b21f3a1a-2eac-4dd5-b970-ecc04f6aab5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f3a1a-2eac-4dd5-b970-ecc04f6aab5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8E8E9E-66F3-48DD-8EAC-BE470A6DEBD0}">
  <ds:schemaRefs>
    <ds:schemaRef ds:uri="http://schemas.microsoft.com/sharepoint/v3/contenttype/forms"/>
  </ds:schemaRefs>
</ds:datastoreItem>
</file>

<file path=customXml/itemProps2.xml><?xml version="1.0" encoding="utf-8"?>
<ds:datastoreItem xmlns:ds="http://schemas.openxmlformats.org/officeDocument/2006/customXml" ds:itemID="{34B11F3F-E391-4EEF-8CAB-C5F7EF161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1f3a1a-2eac-4dd5-b970-ecc04f6aa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C77474-B6AE-43B6-8565-3C43589887B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10286</TotalTime>
  <Words>3993</Words>
  <Application>Microsoft Office PowerPoint</Application>
  <PresentationFormat>Widescreen</PresentationFormat>
  <Paragraphs>995</Paragraphs>
  <Slides>62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62</vt:i4>
      </vt:variant>
    </vt:vector>
  </HeadingPairs>
  <TitlesOfParts>
    <vt:vector size="65" baseType="lpstr">
      <vt:lpstr>Arial</vt:lpstr>
      <vt:lpstr>Calibri</vt:lpstr>
      <vt:lpstr>Office Theme</vt:lpstr>
      <vt:lpstr>&lt;Park Name&gt;</vt:lpstr>
      <vt:lpstr>PowerPoint Presentation</vt:lpstr>
      <vt:lpstr>SCORES SUMMARY</vt:lpstr>
      <vt:lpstr>Part 1: Design &amp; Landscape 1.1 Overall Landscape Concept</vt:lpstr>
      <vt:lpstr>Part 1: Design &amp; Landscape 1.1 Overall Landscape Concept</vt:lpstr>
      <vt:lpstr>Part 1: Design &amp; Landscape 1.2 User Comfort</vt:lpstr>
      <vt:lpstr>Part 1: Design &amp; Landscape 1.2 User Comfort</vt:lpstr>
      <vt:lpstr>Part 1: Design &amp; Landscape 1.2 User Comfort</vt:lpstr>
      <vt:lpstr>Part 1: Design &amp; Landscape 1.3 Unique Park Features</vt:lpstr>
      <vt:lpstr>Part 1: Design &amp; Landscape</vt:lpstr>
      <vt:lpstr>Part 2: Community Wellbeing &amp; Engagement 2.1 Wayfinding</vt:lpstr>
      <vt:lpstr>Part 2: Community Wellbeing &amp; Engagement 2.1 Wayfinding</vt:lpstr>
      <vt:lpstr>Part 2: Community Wellbeing &amp; Engagement 2.1 Wayfinding</vt:lpstr>
      <vt:lpstr>Part 2: Community Wellbeing &amp; Engagement 2.1 Wayfinding</vt:lpstr>
      <vt:lpstr>Part 2: Community Wellbeing &amp; Engagement 2.2 Universal Design</vt:lpstr>
      <vt:lpstr>Part 2: Community Wellbeing &amp; Engagement 2.2 Universal Design</vt:lpstr>
      <vt:lpstr>PART 2: COMMUNITY WELLBEING AND ENGAGEMENT</vt:lpstr>
      <vt:lpstr>Part 3: Community Wellbeing &amp; Engagement 3.1 Facilities &amp; Amenities</vt:lpstr>
      <vt:lpstr>Part 3: Community Wellbeing &amp; Engagement 3.1 Facilities &amp; Amenities</vt:lpstr>
      <vt:lpstr>Part 3: Community Wellbeing &amp; Engagement 3.1 Facilities &amp; Amenities</vt:lpstr>
      <vt:lpstr>Part 3: Community Wellbeing &amp; Engagement 3.2 Lighting</vt:lpstr>
      <vt:lpstr>Part 3: Community Wellbeing &amp; Engagement 3.3 Toilets</vt:lpstr>
      <vt:lpstr>Part 3: Community Wellbeing &amp; Engagement 3.3 Toilets</vt:lpstr>
      <vt:lpstr>Part 3: Community Wellbeing &amp; Engagement 3.4 Community Engagement</vt:lpstr>
      <vt:lpstr>Part 3: Community Wellbeing &amp; Engagement 3.4 Community Engagement</vt:lpstr>
      <vt:lpstr>Part 3: Community Wellbeing &amp; Engagement 3.4 Community Engagement</vt:lpstr>
      <vt:lpstr>Part 3: Community Wellbeing &amp; Engagement 3.5 Contemplative Landscape (may refer to Design Guidelines for Contemplative Landscapes) </vt:lpstr>
      <vt:lpstr>Part 3: Environmental Sustainability</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4.2 Source of Materials </vt:lpstr>
      <vt:lpstr>Part 4: Environmental Sustainability 4.2 Source of Materials</vt:lpstr>
      <vt:lpstr>Part 4: Environmental Sustainability 4.3 Stormwater Management </vt:lpstr>
      <vt:lpstr>Part 4: Environmental Sustainability 4.3 Stormwater Management </vt:lpstr>
      <vt:lpstr>Part 4: Environmental Sustainability</vt:lpstr>
      <vt:lpstr>Part 5: Biodiversity Conservation 5.1 Native Plants</vt:lpstr>
      <vt:lpstr>Part 5: Biodiversity Conservation 5.2 Biodiversity-sensitive Planting &amp; Design</vt:lpstr>
      <vt:lpstr>Part 5: Biodiversity Conservation 5.2 Biodiversity-sensitive Planting &amp; Design</vt:lpstr>
      <vt:lpstr>Part 5: Biodiversity Conservation 5.2 Biodiversity-sensitive Planting &amp; Design</vt:lpstr>
      <vt:lpstr>Part 5: Biodiversity Conservation 5.3 Conservation of Habitats, Ecological Processes &amp; Wildlife</vt:lpstr>
      <vt:lpstr>Part 5: Biodiversity Conservation 5.3 Conservation of Habitats, Ecological Processes &amp; Wildlife</vt:lpstr>
      <vt:lpstr>Part 5: Biodiversity Conservation 5.3 Conservation of Habitats, Ecological Processes &amp; Wildlife</vt:lpstr>
      <vt:lpstr>Part 5: Biodiversity Conservation</vt:lpstr>
      <vt:lpstr>Part 6: Maintenance 6.1 Design for Landscape Maintainability</vt:lpstr>
      <vt:lpstr>Part 6: Maintenance 6.1 Design for Landscape Maintainability</vt:lpstr>
      <vt:lpstr>Part 6: Maintenance 6.1 Design for Landscape Maintainability</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6.3 Quality of Softscape and Hardscape </vt:lpstr>
      <vt:lpstr>Part 6: Maintenance 6.3 Quality of Softscape and Hardscape </vt:lpstr>
      <vt:lpstr>Part 6: Maintenance 6.4 Design for Skyrise Greenery Maintenance</vt:lpstr>
      <vt:lpstr>Part 6: Maintenance 6.4 Design for Skyrise Greenery Maintenance</vt:lpstr>
      <vt:lpstr>Part 6: Maintenance</vt:lpstr>
      <vt:lpstr>Bonus</vt:lpstr>
      <vt:lpstr>SCORES SUMMARY</vt:lpstr>
      <vt:lpstr>Thank you</vt:lpstr>
    </vt:vector>
  </TitlesOfParts>
  <Company>Singapore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Yn Sheao LIM (NPARKS)</dc:creator>
  <cp:lastModifiedBy>BENITA WAHJUDI (NPARKS)</cp:lastModifiedBy>
  <cp:revision>182</cp:revision>
  <dcterms:created xsi:type="dcterms:W3CDTF">2015-06-02T02:26:36Z</dcterms:created>
  <dcterms:modified xsi:type="dcterms:W3CDTF">2024-07-18T09:59:36Z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0x010100D36313A863DFBA4B9A1116F145512F5D</vt:lpwstr>
  </property>
  <property fmtid="{D5CDD505-2E9C-101B-9397-08002B2CF9AE}" pid="3" name="MSIP_Label_5434c4c7-833e-41e4-b0ab-cdb227a2f6f7_Enabled">
    <vt:lpwstr>true</vt:lpwstr>
  </property>
  <property fmtid="{D5CDD505-2E9C-101B-9397-08002B2CF9AE}" pid="4" name="MSIP_Label_5434c4c7-833e-41e4-b0ab-cdb227a2f6f7_SetDate">
    <vt:lpwstr>2022-10-05T09:03:22Z</vt:lpwstr>
  </property>
  <property fmtid="{D5CDD505-2E9C-101B-9397-08002B2CF9AE}" pid="5" name="MSIP_Label_5434c4c7-833e-41e4-b0ab-cdb227a2f6f7_Method">
    <vt:lpwstr>Privileged</vt:lpwstr>
  </property>
  <property fmtid="{D5CDD505-2E9C-101B-9397-08002B2CF9AE}" pid="6" name="MSIP_Label_5434c4c7-833e-41e4-b0ab-cdb227a2f6f7_Name">
    <vt:lpwstr>Official (Open)</vt:lpwstr>
  </property>
  <property fmtid="{D5CDD505-2E9C-101B-9397-08002B2CF9AE}" pid="7" name="MSIP_Label_5434c4c7-833e-41e4-b0ab-cdb227a2f6f7_SiteId">
    <vt:lpwstr>0b11c524-9a1c-4e1b-84cb-6336aefc2243</vt:lpwstr>
  </property>
  <property fmtid="{D5CDD505-2E9C-101B-9397-08002B2CF9AE}" pid="8" name="MSIP_Label_5434c4c7-833e-41e4-b0ab-cdb227a2f6f7_ActionId">
    <vt:lpwstr>6591a320-c050-4dee-a8ab-dd486a081747</vt:lpwstr>
  </property>
  <property fmtid="{D5CDD505-2E9C-101B-9397-08002B2CF9AE}" pid="9" name="MSIP_Label_5434c4c7-833e-41e4-b0ab-cdb227a2f6f7_ContentBits">
    <vt:lpwstr>0</vt:lpwstr>
  </property>
</Properties>
</file>