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52"/>
  </p:notesMasterIdLst>
  <p:sldIdLst>
    <p:sldId id="295" r:id="rId5"/>
    <p:sldId id="297" r:id="rId6"/>
    <p:sldId id="359" r:id="rId7"/>
    <p:sldId id="302" r:id="rId8"/>
    <p:sldId id="361" r:id="rId9"/>
    <p:sldId id="363" r:id="rId10"/>
    <p:sldId id="365" r:id="rId11"/>
    <p:sldId id="366" r:id="rId12"/>
    <p:sldId id="367" r:id="rId13"/>
    <p:sldId id="364" r:id="rId14"/>
    <p:sldId id="368" r:id="rId15"/>
    <p:sldId id="369" r:id="rId16"/>
    <p:sldId id="370" r:id="rId17"/>
    <p:sldId id="371" r:id="rId18"/>
    <p:sldId id="321" r:id="rId19"/>
    <p:sldId id="372" r:id="rId20"/>
    <p:sldId id="374" r:id="rId21"/>
    <p:sldId id="375" r:id="rId22"/>
    <p:sldId id="376" r:id="rId23"/>
    <p:sldId id="377" r:id="rId24"/>
    <p:sldId id="378" r:id="rId25"/>
    <p:sldId id="379" r:id="rId26"/>
    <p:sldId id="380" r:id="rId27"/>
    <p:sldId id="382" r:id="rId28"/>
    <p:sldId id="381" r:id="rId29"/>
    <p:sldId id="384" r:id="rId30"/>
    <p:sldId id="383" r:id="rId31"/>
    <p:sldId id="386" r:id="rId32"/>
    <p:sldId id="387" r:id="rId33"/>
    <p:sldId id="388" r:id="rId34"/>
    <p:sldId id="389" r:id="rId35"/>
    <p:sldId id="390" r:id="rId36"/>
    <p:sldId id="391" r:id="rId37"/>
    <p:sldId id="392" r:id="rId38"/>
    <p:sldId id="393" r:id="rId39"/>
    <p:sldId id="394" r:id="rId40"/>
    <p:sldId id="395" r:id="rId41"/>
    <p:sldId id="396" r:id="rId42"/>
    <p:sldId id="397" r:id="rId43"/>
    <p:sldId id="398" r:id="rId44"/>
    <p:sldId id="403" r:id="rId45"/>
    <p:sldId id="399" r:id="rId46"/>
    <p:sldId id="400" r:id="rId47"/>
    <p:sldId id="401" r:id="rId48"/>
    <p:sldId id="402" r:id="rId49"/>
    <p:sldId id="360" r:id="rId50"/>
    <p:sldId id="266"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D51DDD85-3AC9-475A-9072-9A7049CF6780}">
          <p14:sldIdLst>
            <p14:sldId id="295"/>
            <p14:sldId id="297"/>
            <p14:sldId id="359"/>
          </p14:sldIdLst>
        </p14:section>
        <p14:section name="Part 1 Design &amp; Landscape" id="{FEFEF69D-AC60-47BA-9A34-B7D2AD0740AD}">
          <p14:sldIdLst>
            <p14:sldId id="302"/>
            <p14:sldId id="361"/>
            <p14:sldId id="363"/>
            <p14:sldId id="365"/>
            <p14:sldId id="366"/>
            <p14:sldId id="367"/>
          </p14:sldIdLst>
        </p14:section>
        <p14:section name="Part 2 Community Wellbeing &amp; Engagement" id="{BA50D09A-3AED-4976-A39B-569BA2796396}">
          <p14:sldIdLst>
            <p14:sldId id="364"/>
            <p14:sldId id="368"/>
            <p14:sldId id="369"/>
            <p14:sldId id="370"/>
            <p14:sldId id="371"/>
            <p14:sldId id="321"/>
          </p14:sldIdLst>
        </p14:section>
        <p14:section name="Part 3 Environmental Sustainability" id="{ACC176DB-6B3F-426B-9E0C-413A3D507005}">
          <p14:sldIdLst>
            <p14:sldId id="372"/>
            <p14:sldId id="374"/>
            <p14:sldId id="375"/>
            <p14:sldId id="376"/>
            <p14:sldId id="377"/>
            <p14:sldId id="378"/>
            <p14:sldId id="379"/>
            <p14:sldId id="380"/>
          </p14:sldIdLst>
        </p14:section>
        <p14:section name="Part 4 Biodiversity Conservation" id="{910A262A-1C2C-460E-A3B4-44EA251EC24D}">
          <p14:sldIdLst>
            <p14:sldId id="382"/>
            <p14:sldId id="381"/>
            <p14:sldId id="384"/>
            <p14:sldId id="383"/>
            <p14:sldId id="386"/>
            <p14:sldId id="387"/>
            <p14:sldId id="388"/>
            <p14:sldId id="389"/>
            <p14:sldId id="390"/>
            <p14:sldId id="391"/>
          </p14:sldIdLst>
        </p14:section>
        <p14:section name="Part 5 Maintenance" id="{C968FC9D-C84D-4597-9940-DCFC40A5832F}">
          <p14:sldIdLst>
            <p14:sldId id="392"/>
            <p14:sldId id="393"/>
            <p14:sldId id="394"/>
            <p14:sldId id="395"/>
            <p14:sldId id="396"/>
            <p14:sldId id="397"/>
            <p14:sldId id="398"/>
            <p14:sldId id="403"/>
            <p14:sldId id="399"/>
            <p14:sldId id="400"/>
            <p14:sldId id="401"/>
          </p14:sldIdLst>
        </p14:section>
        <p14:section name="Bonus" id="{1A6472B8-2939-47AA-A79E-77E1E53ADD26}">
          <p14:sldIdLst>
            <p14:sldId id="402"/>
          </p14:sldIdLst>
        </p14:section>
        <p14:section name="Summary" id="{DA541E8D-65A6-4AE5-9494-5FA5E02B5CF5}">
          <p14:sldIdLst>
            <p14:sldId id="360"/>
            <p14:sldId id="26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mela LOKE (NPARKS)" initials="PL(" lastIdx="1" clrIdx="0">
    <p:extLst>
      <p:ext uri="{19B8F6BF-5375-455C-9EA6-DF929625EA0E}">
        <p15:presenceInfo xmlns:p15="http://schemas.microsoft.com/office/powerpoint/2012/main" userId="Pamela LOKE (NPARK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3429" autoAdjust="0"/>
  </p:normalViewPr>
  <p:slideViewPr>
    <p:cSldViewPr>
      <p:cViewPr varScale="1">
        <p:scale>
          <a:sx n="62" d="100"/>
          <a:sy n="62" d="100"/>
        </p:scale>
        <p:origin x="804" y="4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notesViewPr>
    <p:cSldViewPr>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commentAuthors" Target="commentAuthor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3-31T11:53:36.091" idx="1">
    <p:pos x="6716" y="1139"/>
    <p:text>Leave assessors' scores column blank</p:text>
    <p:extLst>
      <p:ext uri="{C676402C-5697-4E1C-873F-D02D1690AC5C}">
        <p15:threadingInfo xmlns:p15="http://schemas.microsoft.com/office/powerpoint/2012/main" timeZoneBias="-4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D99DC3-7834-4A73-8AD3-31B9649EE746}" type="datetimeFigureOut">
              <a:rPr lang="en-GB" smtClean="0"/>
              <a:pPr/>
              <a:t>18/07/2024</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E58270-FC09-4611-97B9-5AE0CF031F1A}" type="slidenum">
              <a:rPr lang="en-GB" smtClean="0"/>
              <a:pPr/>
              <a:t>‹#›</a:t>
            </a:fld>
            <a:endParaRPr lang="en-GB" dirty="0"/>
          </a:p>
        </p:txBody>
      </p:sp>
    </p:spTree>
    <p:extLst>
      <p:ext uri="{BB962C8B-B14F-4D97-AF65-F5344CB8AC3E}">
        <p14:creationId xmlns:p14="http://schemas.microsoft.com/office/powerpoint/2010/main" val="3679416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1E58270-FC09-4611-97B9-5AE0CF031F1A}" type="slidenum">
              <a:rPr lang="en-GB" smtClean="0"/>
              <a:pPr/>
              <a:t>4</a:t>
            </a:fld>
            <a:endParaRPr lang="en-GB" dirty="0"/>
          </a:p>
        </p:txBody>
      </p:sp>
    </p:spTree>
    <p:extLst>
      <p:ext uri="{BB962C8B-B14F-4D97-AF65-F5344CB8AC3E}">
        <p14:creationId xmlns:p14="http://schemas.microsoft.com/office/powerpoint/2010/main" val="6431302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normAutofit/>
          </a:bodyPr>
          <a:lstStyle>
            <a:lvl1pPr algn="ctr">
              <a:defRPr sz="4000" b="1"/>
            </a:lvl1p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3998AFD-5B05-4EC6-A2ED-1F505151AF66}" type="datetime1">
              <a:rPr lang="en-GB" smtClean="0"/>
              <a:t>18/07/2024</a:t>
            </a:fld>
            <a:endParaRPr lang="en-GB" dirty="0"/>
          </a:p>
        </p:txBody>
      </p:sp>
      <p:sp>
        <p:nvSpPr>
          <p:cNvPr id="5" name="Footer Placeholder 4"/>
          <p:cNvSpPr>
            <a:spLocks noGrp="1"/>
          </p:cNvSpPr>
          <p:nvPr>
            <p:ph type="ftr" sz="quarter" idx="11"/>
          </p:nvPr>
        </p:nvSpPr>
        <p:spPr/>
        <p:txBody>
          <a:bodyPr/>
          <a:lstStyle/>
          <a:p>
            <a:r>
              <a:rPr lang="en-US"/>
              <a:t>new development                                 updated 11 Jan 2023</a:t>
            </a:r>
            <a:endParaRPr lang="en-GB" dirty="0"/>
          </a:p>
        </p:txBody>
      </p:sp>
      <p:sp>
        <p:nvSpPr>
          <p:cNvPr id="6" name="Slide Number Placeholder 5"/>
          <p:cNvSpPr>
            <a:spLocks noGrp="1"/>
          </p:cNvSpPr>
          <p:nvPr>
            <p:ph type="sldNum" sz="quarter" idx="12"/>
          </p:nvPr>
        </p:nvSpPr>
        <p:spPr/>
        <p:txBody>
          <a:bodyPr/>
          <a:lstStyle/>
          <a:p>
            <a:fld id="{E5C8A926-C928-45A2-9802-20D0E491F10B}" type="slidenum">
              <a:rPr lang="en-GB" smtClean="0"/>
              <a:pPr/>
              <a:t>‹#›</a:t>
            </a:fld>
            <a:endParaRPr lang="en-GB" dirty="0"/>
          </a:p>
        </p:txBody>
      </p:sp>
      <p:pic>
        <p:nvPicPr>
          <p:cNvPr id="7" name="Picture 2" descr="C:\Users\usrlyj\Documents\LEAF\LEAF general documents\LEAF Logo.JPG">
            <a:extLst>
              <a:ext uri="{FF2B5EF4-FFF2-40B4-BE49-F238E27FC236}">
                <a16:creationId xmlns:a16="http://schemas.microsoft.com/office/drawing/2014/main" id="{F0600F34-2388-4D0B-A92A-80E82268C2B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696400" y="476673"/>
            <a:ext cx="1845826" cy="1086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7501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2747963"/>
            <a:ext cx="10363200" cy="1362075"/>
          </a:xfrm>
        </p:spPr>
        <p:txBody>
          <a:bodyPr anchor="t">
            <a:normAutofit/>
          </a:bodyPr>
          <a:lstStyle>
            <a:lvl1pPr algn="ctr">
              <a:defRPr sz="3200" b="1" cap="all"/>
            </a:lvl1pPr>
          </a:lstStyle>
          <a:p>
            <a:r>
              <a:rPr lang="en-US"/>
              <a:t>Click to edit Master title style</a:t>
            </a:r>
            <a:endParaRPr lang="en-GB"/>
          </a:p>
        </p:txBody>
      </p:sp>
      <p:sp>
        <p:nvSpPr>
          <p:cNvPr id="4" name="Date Placeholder 3"/>
          <p:cNvSpPr>
            <a:spLocks noGrp="1"/>
          </p:cNvSpPr>
          <p:nvPr>
            <p:ph type="dt" sz="half" idx="10"/>
          </p:nvPr>
        </p:nvSpPr>
        <p:spPr/>
        <p:txBody>
          <a:bodyPr/>
          <a:lstStyle/>
          <a:p>
            <a:fld id="{A576D9E5-F40B-4F96-866A-B63A8F252906}" type="datetime1">
              <a:rPr lang="en-GB" smtClean="0"/>
              <a:t>18/07/2024</a:t>
            </a:fld>
            <a:endParaRPr lang="en-GB" dirty="0"/>
          </a:p>
        </p:txBody>
      </p:sp>
      <p:sp>
        <p:nvSpPr>
          <p:cNvPr id="5" name="Footer Placeholder 4"/>
          <p:cNvSpPr>
            <a:spLocks noGrp="1"/>
          </p:cNvSpPr>
          <p:nvPr>
            <p:ph type="ftr" sz="quarter" idx="11"/>
          </p:nvPr>
        </p:nvSpPr>
        <p:spPr/>
        <p:txBody>
          <a:bodyPr/>
          <a:lstStyle/>
          <a:p>
            <a:r>
              <a:rPr lang="en-US"/>
              <a:t>new development                                 updated 11 Jan 2023</a:t>
            </a:r>
            <a:endParaRPr lang="en-GB" dirty="0"/>
          </a:p>
        </p:txBody>
      </p:sp>
      <p:sp>
        <p:nvSpPr>
          <p:cNvPr id="6" name="Slide Number Placeholder 5"/>
          <p:cNvSpPr>
            <a:spLocks noGrp="1"/>
          </p:cNvSpPr>
          <p:nvPr>
            <p:ph type="sldNum" sz="quarter" idx="12"/>
          </p:nvPr>
        </p:nvSpPr>
        <p:spPr/>
        <p:txBody>
          <a:bodyPr/>
          <a:lstStyle/>
          <a:p>
            <a:fld id="{E5C8A926-C928-45A2-9802-20D0E491F10B}" type="slidenum">
              <a:rPr lang="en-GB" smtClean="0"/>
              <a:pPr/>
              <a:t>‹#›</a:t>
            </a:fld>
            <a:endParaRPr lang="en-GB" dirty="0"/>
          </a:p>
        </p:txBody>
      </p:sp>
      <p:pic>
        <p:nvPicPr>
          <p:cNvPr id="7" name="Picture 2" descr="C:\Users\usrlyj\Documents\LEAF\LEAF general documents\LEAF Logo.JPG">
            <a:extLst>
              <a:ext uri="{FF2B5EF4-FFF2-40B4-BE49-F238E27FC236}">
                <a16:creationId xmlns:a16="http://schemas.microsoft.com/office/drawing/2014/main" id="{D5EAD669-A12A-4C71-91EA-E2822793002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696400" y="476673"/>
            <a:ext cx="1845826" cy="1086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2936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riteria Layou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40768"/>
            <a:ext cx="11323884" cy="4785397"/>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FEE81726-E5A2-4B32-9B85-D9C4A9858426}" type="datetime1">
              <a:rPr lang="en-GB" smtClean="0"/>
              <a:t>18/07/2024</a:t>
            </a:fld>
            <a:endParaRPr lang="en-GB" dirty="0"/>
          </a:p>
        </p:txBody>
      </p:sp>
      <p:sp>
        <p:nvSpPr>
          <p:cNvPr id="5" name="Footer Placeholder 4"/>
          <p:cNvSpPr>
            <a:spLocks noGrp="1"/>
          </p:cNvSpPr>
          <p:nvPr>
            <p:ph type="ftr" sz="quarter" idx="11"/>
          </p:nvPr>
        </p:nvSpPr>
        <p:spPr/>
        <p:txBody>
          <a:bodyPr/>
          <a:lstStyle/>
          <a:p>
            <a:r>
              <a:rPr lang="en-US"/>
              <a:t>new development                                 updated 11 Jan 2023</a:t>
            </a:r>
            <a:endParaRPr lang="en-GB" dirty="0"/>
          </a:p>
        </p:txBody>
      </p:sp>
      <p:sp>
        <p:nvSpPr>
          <p:cNvPr id="6" name="Slide Number Placeholder 5"/>
          <p:cNvSpPr>
            <a:spLocks noGrp="1"/>
          </p:cNvSpPr>
          <p:nvPr>
            <p:ph type="sldNum" sz="quarter" idx="12"/>
          </p:nvPr>
        </p:nvSpPr>
        <p:spPr/>
        <p:txBody>
          <a:bodyPr/>
          <a:lstStyle/>
          <a:p>
            <a:fld id="{E5C8A926-C928-45A2-9802-20D0E491F10B}" type="slidenum">
              <a:rPr lang="en-GB" smtClean="0"/>
              <a:pPr/>
              <a:t>‹#›</a:t>
            </a:fld>
            <a:endParaRPr lang="en-GB" dirty="0"/>
          </a:p>
        </p:txBody>
      </p:sp>
      <p:sp>
        <p:nvSpPr>
          <p:cNvPr id="7" name="Title 1">
            <a:extLst>
              <a:ext uri="{FF2B5EF4-FFF2-40B4-BE49-F238E27FC236}">
                <a16:creationId xmlns:a16="http://schemas.microsoft.com/office/drawing/2014/main" id="{C1A90033-238C-4DD7-8C7D-5294825B89F6}"/>
              </a:ext>
            </a:extLst>
          </p:cNvPr>
          <p:cNvSpPr>
            <a:spLocks noGrp="1"/>
          </p:cNvSpPr>
          <p:nvPr>
            <p:ph type="title"/>
          </p:nvPr>
        </p:nvSpPr>
        <p:spPr>
          <a:xfrm>
            <a:off x="609600" y="274638"/>
            <a:ext cx="9474535" cy="905506"/>
          </a:xfrm>
        </p:spPr>
        <p:txBody>
          <a:bodyPr anchor="t">
            <a:normAutofit/>
          </a:bodyPr>
          <a:lstStyle>
            <a:lvl1pPr algn="l">
              <a:defRPr sz="2800" b="1"/>
            </a:lvl1pPr>
          </a:lstStyle>
          <a:p>
            <a:r>
              <a:rPr lang="en-US" dirty="0"/>
              <a:t>Click to edit Master title style</a:t>
            </a:r>
            <a:endParaRPr lang="en-GB" dirty="0"/>
          </a:p>
        </p:txBody>
      </p:sp>
      <p:pic>
        <p:nvPicPr>
          <p:cNvPr id="8" name="Picture 2" descr="C:\Users\usrlyj\Documents\LEAF\LEAF general documents\LEAF Logo.JPG">
            <a:extLst>
              <a:ext uri="{FF2B5EF4-FFF2-40B4-BE49-F238E27FC236}">
                <a16:creationId xmlns:a16="http://schemas.microsoft.com/office/drawing/2014/main" id="{E05BD0D0-E0C5-4905-8EEF-84C5EB4EB003}"/>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488488" y="283525"/>
            <a:ext cx="1444996" cy="8966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7006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mmary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1FF8194-EA6B-4306-945F-AFA20B80575C}" type="datetime1">
              <a:rPr lang="en-GB" smtClean="0"/>
              <a:t>18/07/2024</a:t>
            </a:fld>
            <a:endParaRPr lang="en-GB" dirty="0"/>
          </a:p>
        </p:txBody>
      </p:sp>
      <p:sp>
        <p:nvSpPr>
          <p:cNvPr id="4" name="Footer Placeholder 3"/>
          <p:cNvSpPr>
            <a:spLocks noGrp="1"/>
          </p:cNvSpPr>
          <p:nvPr>
            <p:ph type="ftr" sz="quarter" idx="11"/>
          </p:nvPr>
        </p:nvSpPr>
        <p:spPr/>
        <p:txBody>
          <a:bodyPr/>
          <a:lstStyle/>
          <a:p>
            <a:r>
              <a:rPr lang="en-US"/>
              <a:t>new development                                 updated 11 Jan 2023</a:t>
            </a:r>
            <a:endParaRPr lang="en-GB" dirty="0"/>
          </a:p>
        </p:txBody>
      </p:sp>
      <p:sp>
        <p:nvSpPr>
          <p:cNvPr id="5" name="Slide Number Placeholder 4"/>
          <p:cNvSpPr>
            <a:spLocks noGrp="1"/>
          </p:cNvSpPr>
          <p:nvPr>
            <p:ph type="sldNum" sz="quarter" idx="12"/>
          </p:nvPr>
        </p:nvSpPr>
        <p:spPr/>
        <p:txBody>
          <a:bodyPr/>
          <a:lstStyle/>
          <a:p>
            <a:fld id="{E5C8A926-C928-45A2-9802-20D0E491F10B}" type="slidenum">
              <a:rPr lang="en-GB" smtClean="0"/>
              <a:pPr/>
              <a:t>‹#›</a:t>
            </a:fld>
            <a:endParaRPr lang="en-GB" dirty="0"/>
          </a:p>
        </p:txBody>
      </p:sp>
      <p:sp>
        <p:nvSpPr>
          <p:cNvPr id="8" name="Title 1">
            <a:extLst>
              <a:ext uri="{FF2B5EF4-FFF2-40B4-BE49-F238E27FC236}">
                <a16:creationId xmlns:a16="http://schemas.microsoft.com/office/drawing/2014/main" id="{34647ED5-8538-4A7F-BC28-EAAE38C31957}"/>
              </a:ext>
            </a:extLst>
          </p:cNvPr>
          <p:cNvSpPr>
            <a:spLocks noGrp="1"/>
          </p:cNvSpPr>
          <p:nvPr>
            <p:ph type="title"/>
          </p:nvPr>
        </p:nvSpPr>
        <p:spPr>
          <a:xfrm>
            <a:off x="609600" y="274638"/>
            <a:ext cx="9474535" cy="994122"/>
          </a:xfrm>
        </p:spPr>
        <p:txBody>
          <a:bodyPr>
            <a:normAutofit/>
          </a:bodyPr>
          <a:lstStyle>
            <a:lvl1pPr algn="l">
              <a:defRPr sz="3600" b="1"/>
            </a:lvl1pPr>
          </a:lstStyle>
          <a:p>
            <a:r>
              <a:rPr lang="en-US" dirty="0"/>
              <a:t>Click to edit Master title style</a:t>
            </a:r>
            <a:endParaRPr lang="en-GB" dirty="0"/>
          </a:p>
        </p:txBody>
      </p:sp>
      <p:pic>
        <p:nvPicPr>
          <p:cNvPr id="9" name="Picture 2" descr="C:\Users\usrlyj\Documents\LEAF\LEAF general documents\LEAF Logo.JPG">
            <a:extLst>
              <a:ext uri="{FF2B5EF4-FFF2-40B4-BE49-F238E27FC236}">
                <a16:creationId xmlns:a16="http://schemas.microsoft.com/office/drawing/2014/main" id="{64A3B1FB-B6E4-4411-8DC9-2D56A6C0654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488488" y="283525"/>
            <a:ext cx="1444996" cy="8966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0307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8909030-5D22-4F4C-9C0D-6CE988D70F7A}" type="datetime1">
              <a:rPr lang="en-GB" smtClean="0"/>
              <a:t>18/07/2024</a:t>
            </a:fld>
            <a:endParaRPr lang="en-GB" dirty="0"/>
          </a:p>
        </p:txBody>
      </p:sp>
      <p:sp>
        <p:nvSpPr>
          <p:cNvPr id="4" name="Footer Placeholder 3"/>
          <p:cNvSpPr>
            <a:spLocks noGrp="1"/>
          </p:cNvSpPr>
          <p:nvPr>
            <p:ph type="ftr" sz="quarter" idx="11"/>
          </p:nvPr>
        </p:nvSpPr>
        <p:spPr/>
        <p:txBody>
          <a:bodyPr/>
          <a:lstStyle/>
          <a:p>
            <a:r>
              <a:rPr lang="en-US"/>
              <a:t>new development                                 updated 11 Jan 2023</a:t>
            </a:r>
            <a:endParaRPr lang="en-GB" dirty="0"/>
          </a:p>
        </p:txBody>
      </p:sp>
      <p:sp>
        <p:nvSpPr>
          <p:cNvPr id="5" name="Slide Number Placeholder 4"/>
          <p:cNvSpPr>
            <a:spLocks noGrp="1"/>
          </p:cNvSpPr>
          <p:nvPr>
            <p:ph type="sldNum" sz="quarter" idx="12"/>
          </p:nvPr>
        </p:nvSpPr>
        <p:spPr/>
        <p:txBody>
          <a:bodyPr/>
          <a:lstStyle/>
          <a:p>
            <a:fld id="{E5C8A926-C928-45A2-9802-20D0E491F10B}" type="slidenum">
              <a:rPr lang="en-GB" smtClean="0"/>
              <a:pPr/>
              <a:t>‹#›</a:t>
            </a:fld>
            <a:endParaRPr lang="en-GB" dirty="0"/>
          </a:p>
        </p:txBody>
      </p:sp>
      <p:sp>
        <p:nvSpPr>
          <p:cNvPr id="8" name="Title 1">
            <a:extLst>
              <a:ext uri="{FF2B5EF4-FFF2-40B4-BE49-F238E27FC236}">
                <a16:creationId xmlns:a16="http://schemas.microsoft.com/office/drawing/2014/main" id="{34647ED5-8538-4A7F-BC28-EAAE38C31957}"/>
              </a:ext>
            </a:extLst>
          </p:cNvPr>
          <p:cNvSpPr>
            <a:spLocks noGrp="1"/>
          </p:cNvSpPr>
          <p:nvPr>
            <p:ph type="title"/>
          </p:nvPr>
        </p:nvSpPr>
        <p:spPr>
          <a:xfrm>
            <a:off x="609600" y="274638"/>
            <a:ext cx="9474535" cy="905506"/>
          </a:xfrm>
        </p:spPr>
        <p:txBody>
          <a:bodyPr>
            <a:normAutofit/>
          </a:bodyPr>
          <a:lstStyle>
            <a:lvl1pPr algn="l">
              <a:defRPr sz="2800" b="1"/>
            </a:lvl1pPr>
          </a:lstStyle>
          <a:p>
            <a:r>
              <a:rPr lang="en-US" dirty="0"/>
              <a:t>Click to edit Master title style</a:t>
            </a:r>
            <a:endParaRPr lang="en-GB" dirty="0"/>
          </a:p>
        </p:txBody>
      </p:sp>
      <p:pic>
        <p:nvPicPr>
          <p:cNvPr id="9" name="Picture 2" descr="C:\Users\usrlyj\Documents\LEAF\LEAF general documents\LEAF Logo.JPG">
            <a:extLst>
              <a:ext uri="{FF2B5EF4-FFF2-40B4-BE49-F238E27FC236}">
                <a16:creationId xmlns:a16="http://schemas.microsoft.com/office/drawing/2014/main" id="{64A3B1FB-B6E4-4411-8DC9-2D56A6C0654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488488" y="283525"/>
            <a:ext cx="1444996" cy="8966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1626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02A496-CAB3-46B0-9DB2-9C16C9D36A42}" type="datetime1">
              <a:rPr lang="en-GB" smtClean="0"/>
              <a:t>18/07/2024</a:t>
            </a:fld>
            <a:endParaRPr lang="en-GB" dirty="0"/>
          </a:p>
        </p:txBody>
      </p:sp>
      <p:sp>
        <p:nvSpPr>
          <p:cNvPr id="3" name="Footer Placeholder 2"/>
          <p:cNvSpPr>
            <a:spLocks noGrp="1"/>
          </p:cNvSpPr>
          <p:nvPr>
            <p:ph type="ftr" sz="quarter" idx="11"/>
          </p:nvPr>
        </p:nvSpPr>
        <p:spPr/>
        <p:txBody>
          <a:bodyPr/>
          <a:lstStyle/>
          <a:p>
            <a:r>
              <a:rPr lang="en-US"/>
              <a:t>new development                                 updated 11 Jan 2023</a:t>
            </a:r>
            <a:endParaRPr lang="en-GB" dirty="0"/>
          </a:p>
        </p:txBody>
      </p:sp>
      <p:sp>
        <p:nvSpPr>
          <p:cNvPr id="4" name="Slide Number Placeholder 3"/>
          <p:cNvSpPr>
            <a:spLocks noGrp="1"/>
          </p:cNvSpPr>
          <p:nvPr>
            <p:ph type="sldNum" sz="quarter" idx="12"/>
          </p:nvPr>
        </p:nvSpPr>
        <p:spPr/>
        <p:txBody>
          <a:bodyPr/>
          <a:lstStyle/>
          <a:p>
            <a:fld id="{E5C8A926-C928-45A2-9802-20D0E491F10B}" type="slidenum">
              <a:rPr lang="en-GB" smtClean="0"/>
              <a:pPr/>
              <a:t>‹#›</a:t>
            </a:fld>
            <a:endParaRPr lang="en-GB" dirty="0"/>
          </a:p>
        </p:txBody>
      </p:sp>
    </p:spTree>
    <p:extLst>
      <p:ext uri="{BB962C8B-B14F-4D97-AF65-F5344CB8AC3E}">
        <p14:creationId xmlns:p14="http://schemas.microsoft.com/office/powerpoint/2010/main" val="42782712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922114"/>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412776"/>
            <a:ext cx="10972800" cy="47133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8D7EC9-F7D3-4AB1-9C58-DCA4737546D7}" type="datetime1">
              <a:rPr lang="en-GB" smtClean="0"/>
              <a:t>18/07/2024</a:t>
            </a:fld>
            <a:endParaRPr lang="en-GB" dirty="0"/>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new development                                 updated 11 Jan 2023</a:t>
            </a:r>
            <a:endParaRPr lang="en-GB" dirty="0"/>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200" b="1">
                <a:solidFill>
                  <a:schemeClr val="tx1">
                    <a:tint val="75000"/>
                  </a:schemeClr>
                </a:solidFill>
              </a:defRPr>
            </a:lvl1pPr>
          </a:lstStyle>
          <a:p>
            <a:fld id="{E5C8A926-C928-45A2-9802-20D0E491F10B}" type="slidenum">
              <a:rPr lang="en-GB" smtClean="0"/>
              <a:pPr/>
              <a:t>‹#›</a:t>
            </a:fld>
            <a:endParaRPr lang="en-GB" dirty="0"/>
          </a:p>
        </p:txBody>
      </p:sp>
    </p:spTree>
    <p:extLst>
      <p:ext uri="{BB962C8B-B14F-4D97-AF65-F5344CB8AC3E}">
        <p14:creationId xmlns:p14="http://schemas.microsoft.com/office/powerpoint/2010/main" val="4138609526"/>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4" r:id="rId4"/>
    <p:sldLayoutId id="2147483656" r:id="rId5"/>
    <p:sldLayoutId id="2147483655" r:id="rId6"/>
  </p:sldLayoutIdLst>
  <p:hf hdr="0" dt="0"/>
  <p:txStyles>
    <p:titleStyle>
      <a:lvl1pPr algn="l" defTabSz="914400" rtl="0" eaLnBrk="1" latinLnBrk="0" hangingPunct="1">
        <a:spcBef>
          <a:spcPct val="0"/>
        </a:spcBef>
        <a:buNone/>
        <a:defRPr sz="28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D4A20-3F18-46D4-B520-EF34383D1449}"/>
              </a:ext>
            </a:extLst>
          </p:cNvPr>
          <p:cNvSpPr>
            <a:spLocks noGrp="1"/>
          </p:cNvSpPr>
          <p:nvPr>
            <p:ph type="ctrTitle"/>
          </p:nvPr>
        </p:nvSpPr>
        <p:spPr/>
        <p:txBody>
          <a:bodyPr>
            <a:noAutofit/>
          </a:bodyPr>
          <a:lstStyle/>
          <a:p>
            <a:r>
              <a:rPr lang="en-SG" sz="3600" dirty="0"/>
              <a:t>&lt;Development Name&gt;</a:t>
            </a:r>
          </a:p>
        </p:txBody>
      </p:sp>
      <p:sp>
        <p:nvSpPr>
          <p:cNvPr id="3" name="Content Placeholder 2">
            <a:extLst>
              <a:ext uri="{FF2B5EF4-FFF2-40B4-BE49-F238E27FC236}">
                <a16:creationId xmlns:a16="http://schemas.microsoft.com/office/drawing/2014/main" id="{F05CB342-EE6C-42D7-9E75-9D82F6B8E0C5}"/>
              </a:ext>
            </a:extLst>
          </p:cNvPr>
          <p:cNvSpPr>
            <a:spLocks noGrp="1"/>
          </p:cNvSpPr>
          <p:nvPr>
            <p:ph type="subTitle" idx="1"/>
          </p:nvPr>
        </p:nvSpPr>
        <p:spPr/>
        <p:txBody>
          <a:bodyPr>
            <a:normAutofit/>
          </a:bodyPr>
          <a:lstStyle/>
          <a:p>
            <a:r>
              <a:rPr lang="en-GB" sz="2400" dirty="0">
                <a:cs typeface="Arial" panose="020B0604020202020204" pitchFamily="34" charset="0"/>
              </a:rPr>
              <a:t>Prepared by: XXX Co.</a:t>
            </a:r>
          </a:p>
          <a:p>
            <a:r>
              <a:rPr lang="en-GB" sz="2400" dirty="0">
                <a:cs typeface="Arial" panose="020B0604020202020204" pitchFamily="34" charset="0"/>
              </a:rPr>
              <a:t>Assessment Date: 01 January 2021</a:t>
            </a:r>
          </a:p>
        </p:txBody>
      </p:sp>
      <p:sp>
        <p:nvSpPr>
          <p:cNvPr id="4" name="Slide Number Placeholder 3">
            <a:extLst>
              <a:ext uri="{FF2B5EF4-FFF2-40B4-BE49-F238E27FC236}">
                <a16:creationId xmlns:a16="http://schemas.microsoft.com/office/drawing/2014/main" id="{E8ADBDFA-4A09-4BA8-B8AA-3827B8571A4E}"/>
              </a:ext>
            </a:extLst>
          </p:cNvPr>
          <p:cNvSpPr>
            <a:spLocks noGrp="1"/>
          </p:cNvSpPr>
          <p:nvPr>
            <p:ph type="sldNum" sz="quarter" idx="12"/>
          </p:nvPr>
        </p:nvSpPr>
        <p:spPr/>
        <p:txBody>
          <a:bodyPr/>
          <a:lstStyle/>
          <a:p>
            <a:fld id="{E5C8A926-C928-45A2-9802-20D0E491F10B}" type="slidenum">
              <a:rPr lang="en-GB" smtClean="0"/>
              <a:pPr/>
              <a:t>1</a:t>
            </a:fld>
            <a:endParaRPr lang="en-GB" dirty="0"/>
          </a:p>
        </p:txBody>
      </p:sp>
      <p:sp>
        <p:nvSpPr>
          <p:cNvPr id="5" name="Footer Placeholder 4">
            <a:extLst>
              <a:ext uri="{FF2B5EF4-FFF2-40B4-BE49-F238E27FC236}">
                <a16:creationId xmlns:a16="http://schemas.microsoft.com/office/drawing/2014/main" id="{8B99DA77-8C3D-DD23-7D9D-60B874A3FAEF}"/>
              </a:ext>
            </a:extLst>
          </p:cNvPr>
          <p:cNvSpPr>
            <a:spLocks noGrp="1"/>
          </p:cNvSpPr>
          <p:nvPr>
            <p:ph type="ftr" sz="quarter" idx="11"/>
          </p:nvPr>
        </p:nvSpPr>
        <p:spPr/>
        <p:txBody>
          <a:bodyPr/>
          <a:lstStyle/>
          <a:p>
            <a:r>
              <a:rPr lang="en-US" dirty="0"/>
              <a:t>new development                                 updated 11 Jan 2023</a:t>
            </a:r>
            <a:endParaRPr lang="en-GB" dirty="0"/>
          </a:p>
        </p:txBody>
      </p:sp>
    </p:spTree>
    <p:extLst>
      <p:ext uri="{BB962C8B-B14F-4D97-AF65-F5344CB8AC3E}">
        <p14:creationId xmlns:p14="http://schemas.microsoft.com/office/powerpoint/2010/main" val="2881545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276872"/>
            <a:ext cx="11323884" cy="384929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10</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2.1 Wellbeing</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382962527"/>
              </p:ext>
            </p:extLst>
          </p:nvPr>
        </p:nvGraphicFramePr>
        <p:xfrm>
          <a:off x="695400" y="1192853"/>
          <a:ext cx="7484384" cy="822960"/>
        </p:xfrm>
        <a:graphic>
          <a:graphicData uri="http://schemas.openxmlformats.org/drawingml/2006/table">
            <a:tbl>
              <a:tblPr>
                <a:tableStyleId>{5940675A-B579-460E-94D1-54222C63F5DA}</a:tableStyleId>
              </a:tblPr>
              <a:tblGrid>
                <a:gridCol w="511233">
                  <a:extLst>
                    <a:ext uri="{9D8B030D-6E8A-4147-A177-3AD203B41FA5}">
                      <a16:colId xmlns:a16="http://schemas.microsoft.com/office/drawing/2014/main" val="3679446110"/>
                    </a:ext>
                  </a:extLst>
                </a:gridCol>
                <a:gridCol w="5561394">
                  <a:extLst>
                    <a:ext uri="{9D8B030D-6E8A-4147-A177-3AD203B41FA5}">
                      <a16:colId xmlns:a16="http://schemas.microsoft.com/office/drawing/2014/main" val="1452562166"/>
                    </a:ext>
                  </a:extLst>
                </a:gridCol>
                <a:gridCol w="181177">
                  <a:extLst>
                    <a:ext uri="{9D8B030D-6E8A-4147-A177-3AD203B41FA5}">
                      <a16:colId xmlns:a16="http://schemas.microsoft.com/office/drawing/2014/main" val="4108943563"/>
                    </a:ext>
                  </a:extLst>
                </a:gridCol>
                <a:gridCol w="49963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684074715"/>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2.1a Understanding of users</a:t>
                      </a:r>
                    </a:p>
                  </a:txBody>
                  <a:tcPr marL="45720" marR="45720" anchor="ctr">
                    <a:solidFill>
                      <a:schemeClr val="bg1">
                        <a:lumMod val="85000"/>
                      </a:schemeClr>
                    </a:solidFill>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basic study or research on limited user groups' behaviour and needs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comprehensive study or analysis on various user groups and different factors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3B603B29-4EE8-7418-2DF5-736248296688}"/>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1964780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068960"/>
            <a:ext cx="11323884" cy="3057205"/>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11</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2.1 Wellbeing</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814161096"/>
              </p:ext>
            </p:extLst>
          </p:nvPr>
        </p:nvGraphicFramePr>
        <p:xfrm>
          <a:off x="695400" y="1192853"/>
          <a:ext cx="4764136" cy="1645920"/>
        </p:xfrm>
        <a:graphic>
          <a:graphicData uri="http://schemas.openxmlformats.org/drawingml/2006/table">
            <a:tbl>
              <a:tblPr>
                <a:tableStyleId>{5940675A-B579-460E-94D1-54222C63F5DA}</a:tableStyleId>
              </a:tblPr>
              <a:tblGrid>
                <a:gridCol w="828739">
                  <a:extLst>
                    <a:ext uri="{9D8B030D-6E8A-4147-A177-3AD203B41FA5}">
                      <a16:colId xmlns:a16="http://schemas.microsoft.com/office/drawing/2014/main" val="3679446110"/>
                    </a:ext>
                  </a:extLst>
                </a:gridCol>
                <a:gridCol w="2523640">
                  <a:extLst>
                    <a:ext uri="{9D8B030D-6E8A-4147-A177-3AD203B41FA5}">
                      <a16:colId xmlns:a16="http://schemas.microsoft.com/office/drawing/2014/main" val="1452562166"/>
                    </a:ext>
                  </a:extLst>
                </a:gridCol>
                <a:gridCol w="181177">
                  <a:extLst>
                    <a:ext uri="{9D8B030D-6E8A-4147-A177-3AD203B41FA5}">
                      <a16:colId xmlns:a16="http://schemas.microsoft.com/office/drawing/2014/main" val="4108943563"/>
                    </a:ext>
                  </a:extLst>
                </a:gridCol>
                <a:gridCol w="49963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147040872"/>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2.1b Biophilic elements</a:t>
                      </a:r>
                    </a:p>
                  </a:txBody>
                  <a:tcPr marL="45720" marR="45720" anchor="ctr">
                    <a:solidFill>
                      <a:schemeClr val="bg1">
                        <a:lumMod val="85000"/>
                      </a:schemeClr>
                    </a:solidFill>
                  </a:tcPr>
                </a:tc>
                <a:tc hMerge="1">
                  <a:txBody>
                    <a:bodyPr/>
                    <a:lstStyle/>
                    <a:p>
                      <a:pPr algn="l" fontAlgn="b"/>
                      <a:endParaRPr lang="en-GB" sz="1000" b="0" i="0" u="none" strike="noStrike">
                        <a:solidFill>
                          <a:srgbClr val="000000"/>
                        </a:solidFill>
                        <a:effectLst/>
                        <a:latin typeface="Calibri" panose="020F0502020204030204" pitchFamily="34" charset="0"/>
                      </a:endParaRPr>
                    </a:p>
                  </a:txBody>
                  <a:tcPr marL="45720" marR="4572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45720" marR="4572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Incorporated some biophilic elements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5">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5">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Fairly Good</a:t>
                      </a:r>
                    </a:p>
                  </a:txBody>
                  <a:tcPr marL="45720" marR="45720" anchor="ctr">
                    <a:noFill/>
                  </a:tcPr>
                </a:tc>
                <a:tc rowSpan="2">
                  <a:txBody>
                    <a:bodyPr/>
                    <a:lstStyle/>
                    <a:p>
                      <a:pPr algn="l" fontAlgn="ctr"/>
                      <a:r>
                        <a:rPr lang="en-GB" sz="1200" b="0" i="0" u="none" strike="noStrike" dirty="0">
                          <a:solidFill>
                            <a:srgbClr val="000000"/>
                          </a:solidFill>
                          <a:effectLst/>
                          <a:latin typeface="Calibri" panose="020F0502020204030204" pitchFamily="34" charset="0"/>
                        </a:rPr>
                        <a:t>Incorporated biophilic elements moderately</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v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69337555"/>
                  </a:ext>
                </a:extLst>
              </a:tr>
              <a:tr h="204023">
                <a:tc>
                  <a:txBody>
                    <a:bodyPr/>
                    <a:lstStyle/>
                    <a:p>
                      <a:pPr algn="l" fontAlgn="ctr"/>
                      <a:r>
                        <a:rPr lang="en-GB" sz="1200" b="0" i="0" u="none" strike="noStrike" dirty="0">
                          <a:solidFill>
                            <a:srgbClr val="000000"/>
                          </a:solidFill>
                          <a:effectLst/>
                          <a:latin typeface="Calibri" panose="020F0502020204030204" pitchFamily="34" charset="0"/>
                        </a:rPr>
                        <a:t>Very Good</a:t>
                      </a:r>
                    </a:p>
                  </a:txBody>
                  <a:tcPr marL="45720" marR="45720" anchor="ctr">
                    <a:noFill/>
                  </a:tcPr>
                </a:tc>
                <a:tc rowSpan="2">
                  <a:txBody>
                    <a:bodyPr/>
                    <a:lstStyle/>
                    <a:p>
                      <a:pPr algn="l" fontAlgn="ctr"/>
                      <a:r>
                        <a:rPr lang="en-US" sz="1200" b="0" i="0" u="none" strike="noStrike" dirty="0">
                          <a:solidFill>
                            <a:srgbClr val="000000"/>
                          </a:solidFill>
                          <a:effectLst/>
                          <a:latin typeface="Calibri" panose="020F0502020204030204" pitchFamily="34" charset="0"/>
                        </a:rPr>
                        <a:t>Incorporated biophilic elements extensively and purposefully</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4</a:t>
                      </a:r>
                    </a:p>
                  </a:txBody>
                  <a:tcPr marL="45720" marR="45720" anchor="ctr">
                    <a:no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613334751"/>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v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5</a:t>
                      </a:r>
                    </a:p>
                  </a:txBody>
                  <a:tcPr marL="45720" marR="45720" anchor="ctr">
                    <a:no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838482272"/>
                  </a:ext>
                </a:extLst>
              </a:tr>
            </a:tbl>
          </a:graphicData>
        </a:graphic>
      </p:graphicFrame>
      <p:sp>
        <p:nvSpPr>
          <p:cNvPr id="2" name="Footer Placeholder 1">
            <a:extLst>
              <a:ext uri="{FF2B5EF4-FFF2-40B4-BE49-F238E27FC236}">
                <a16:creationId xmlns:a16="http://schemas.microsoft.com/office/drawing/2014/main" id="{F4CEA1DB-AB07-7320-8974-54727C3A931F}"/>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1467745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212976"/>
            <a:ext cx="11323884" cy="2913189"/>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12</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2.2 Universal Design</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2439899867"/>
              </p:ext>
            </p:extLst>
          </p:nvPr>
        </p:nvGraphicFramePr>
        <p:xfrm>
          <a:off x="695400" y="1192853"/>
          <a:ext cx="8352928" cy="2011680"/>
        </p:xfrm>
        <a:graphic>
          <a:graphicData uri="http://schemas.openxmlformats.org/drawingml/2006/table">
            <a:tbl>
              <a:tblPr>
                <a:tableStyleId>{5940675A-B579-460E-94D1-54222C63F5DA}</a:tableStyleId>
              </a:tblPr>
              <a:tblGrid>
                <a:gridCol w="887804">
                  <a:extLst>
                    <a:ext uri="{9D8B030D-6E8A-4147-A177-3AD203B41FA5}">
                      <a16:colId xmlns:a16="http://schemas.microsoft.com/office/drawing/2014/main" val="3679446110"/>
                    </a:ext>
                  </a:extLst>
                </a:gridCol>
                <a:gridCol w="5939124">
                  <a:extLst>
                    <a:ext uri="{9D8B030D-6E8A-4147-A177-3AD203B41FA5}">
                      <a16:colId xmlns:a16="http://schemas.microsoft.com/office/drawing/2014/main" val="1452562166"/>
                    </a:ext>
                  </a:extLst>
                </a:gridCol>
                <a:gridCol w="197716">
                  <a:extLst>
                    <a:ext uri="{9D8B030D-6E8A-4147-A177-3AD203B41FA5}">
                      <a16:colId xmlns:a16="http://schemas.microsoft.com/office/drawing/2014/main" val="4108943563"/>
                    </a:ext>
                  </a:extLst>
                </a:gridCol>
                <a:gridCol w="545240">
                  <a:extLst>
                    <a:ext uri="{9D8B030D-6E8A-4147-A177-3AD203B41FA5}">
                      <a16:colId xmlns:a16="http://schemas.microsoft.com/office/drawing/2014/main" val="3697783855"/>
                    </a:ext>
                  </a:extLst>
                </a:gridCol>
                <a:gridCol w="783044">
                  <a:extLst>
                    <a:ext uri="{9D8B030D-6E8A-4147-A177-3AD203B41FA5}">
                      <a16:colId xmlns:a16="http://schemas.microsoft.com/office/drawing/2014/main" val="866453188"/>
                    </a:ext>
                  </a:extLst>
                </a:gridCol>
              </a:tblGrid>
              <a:tr h="255833">
                <a:tc gridSpan="3">
                  <a:txBody>
                    <a:bodyPr/>
                    <a:lstStyle/>
                    <a:p>
                      <a:pPr algn="l" fontAlgn="ctr"/>
                      <a:r>
                        <a:rPr lang="en-GB" sz="1200" b="1" i="0" u="none" strike="noStrike" dirty="0">
                          <a:solidFill>
                            <a:srgbClr val="000000"/>
                          </a:solidFill>
                          <a:effectLst/>
                          <a:latin typeface="Calibri" panose="020F0502020204030204" pitchFamily="34" charset="0"/>
                        </a:rPr>
                        <a:t>2.2a Universal Design</a:t>
                      </a:r>
                    </a:p>
                  </a:txBody>
                  <a:tcPr marL="45720" marR="45720" anchor="ctr">
                    <a:solidFill>
                      <a:schemeClr val="bg1">
                        <a:lumMod val="85000"/>
                      </a:schemeClr>
                    </a:solidFill>
                  </a:tcPr>
                </a:tc>
                <a:tc hMerge="1">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5583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rowSpan="2">
                  <a:txBody>
                    <a:bodyPr/>
                    <a:lstStyle/>
                    <a:p>
                      <a:pPr algn="l" fontAlgn="ctr"/>
                      <a:r>
                        <a:rPr lang="en-US" sz="1200" b="0" i="0" u="none" strike="noStrike" dirty="0">
                          <a:solidFill>
                            <a:srgbClr val="000000"/>
                          </a:solidFill>
                          <a:effectLst/>
                          <a:latin typeface="Calibri" panose="020F0502020204030204" pitchFamily="34" charset="0"/>
                        </a:rPr>
                        <a:t>Provided basic and minimal UD principles design and user-friendly feature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5">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5">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55833">
                <a:tc>
                  <a:txBody>
                    <a:bodyPr/>
                    <a:lstStyle/>
                    <a:p>
                      <a:pPr algn="l" fontAlgn="ctr"/>
                      <a:r>
                        <a:rPr lang="en-GB" sz="1200" b="0" i="0" u="none" strike="noStrike" dirty="0">
                          <a:solidFill>
                            <a:srgbClr val="000000"/>
                          </a:solidFill>
                          <a:effectLst/>
                          <a:latin typeface="Calibri" panose="020F0502020204030204" pitchFamily="34" charset="0"/>
                        </a:rPr>
                        <a:t>Fairly Good</a:t>
                      </a:r>
                    </a:p>
                  </a:txBody>
                  <a:tcPr marL="45720" marR="45720" anchor="ctr">
                    <a:noFill/>
                  </a:tcPr>
                </a:tc>
                <a:tc v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r h="25583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rowSpan="2">
                  <a:txBody>
                    <a:bodyPr/>
                    <a:lstStyle/>
                    <a:p>
                      <a:pPr algn="l" fontAlgn="ctr"/>
                      <a:r>
                        <a:rPr lang="en-US" sz="1200" b="0" i="0" u="none" strike="noStrike" dirty="0">
                          <a:solidFill>
                            <a:srgbClr val="000000"/>
                          </a:solidFill>
                          <a:effectLst/>
                          <a:latin typeface="Calibri" panose="020F0502020204030204" pitchFamily="34" charset="0"/>
                        </a:rPr>
                        <a:t>Provided comprehensive UD principles design and user-friendly feature e.g. accessible landscape spaces and routes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69337555"/>
                  </a:ext>
                </a:extLst>
              </a:tr>
              <a:tr h="255833">
                <a:tc>
                  <a:txBody>
                    <a:bodyPr/>
                    <a:lstStyle/>
                    <a:p>
                      <a:pPr algn="l" fontAlgn="ctr"/>
                      <a:r>
                        <a:rPr lang="en-GB" sz="1200" b="0" i="0" u="none" strike="noStrike" dirty="0">
                          <a:solidFill>
                            <a:srgbClr val="000000"/>
                          </a:solidFill>
                          <a:effectLst/>
                          <a:latin typeface="Calibri" panose="020F0502020204030204" pitchFamily="34" charset="0"/>
                        </a:rPr>
                        <a:t>Very Good</a:t>
                      </a:r>
                    </a:p>
                  </a:txBody>
                  <a:tcPr marL="45720" marR="45720" anchor="ctr">
                    <a:noFill/>
                  </a:tcPr>
                </a:tc>
                <a:tc v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4</a:t>
                      </a:r>
                    </a:p>
                  </a:txBody>
                  <a:tcPr marL="45720" marR="45720" anchor="ctr">
                    <a:no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613334751"/>
                  </a:ext>
                </a:extLst>
              </a:tr>
              <a:tr h="59694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extensive UD principles design and user-friendly feature using integrated approach e.g. involved key stakeholders for feedback, purposeful design to enhance accessibility, innovative feature or design</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5</a:t>
                      </a:r>
                    </a:p>
                  </a:txBody>
                  <a:tcPr marL="45720" marR="45720" anchor="ctr">
                    <a:no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838482272"/>
                  </a:ext>
                </a:extLst>
              </a:tr>
            </a:tbl>
          </a:graphicData>
        </a:graphic>
      </p:graphicFrame>
      <p:sp>
        <p:nvSpPr>
          <p:cNvPr id="2" name="Footer Placeholder 1">
            <a:extLst>
              <a:ext uri="{FF2B5EF4-FFF2-40B4-BE49-F238E27FC236}">
                <a16:creationId xmlns:a16="http://schemas.microsoft.com/office/drawing/2014/main" id="{F9345BDF-FC6A-6853-572E-FCE2AF4FA2AC}"/>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1616916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492896"/>
            <a:ext cx="11323884" cy="3633269"/>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13</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2.3 Community Engagement</a:t>
            </a:r>
          </a:p>
        </p:txBody>
      </p:sp>
      <p:graphicFrame>
        <p:nvGraphicFramePr>
          <p:cNvPr id="7" name="Table 6">
            <a:extLst>
              <a:ext uri="{FF2B5EF4-FFF2-40B4-BE49-F238E27FC236}">
                <a16:creationId xmlns:a16="http://schemas.microsoft.com/office/drawing/2014/main" id="{D7738753-C904-4054-AF51-58B5032DE034}"/>
              </a:ext>
            </a:extLst>
          </p:cNvPr>
          <p:cNvGraphicFramePr>
            <a:graphicFrameLocks noGrp="1"/>
          </p:cNvGraphicFramePr>
          <p:nvPr>
            <p:extLst>
              <p:ext uri="{D42A27DB-BD31-4B8C-83A1-F6EECF244321}">
                <p14:modId xmlns:p14="http://schemas.microsoft.com/office/powerpoint/2010/main" val="3626992683"/>
              </p:ext>
            </p:extLst>
          </p:nvPr>
        </p:nvGraphicFramePr>
        <p:xfrm>
          <a:off x="695400" y="1192853"/>
          <a:ext cx="5993377" cy="100584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4104000">
                  <a:extLst>
                    <a:ext uri="{9D8B030D-6E8A-4147-A177-3AD203B41FA5}">
                      <a16:colId xmlns:a16="http://schemas.microsoft.com/office/drawing/2014/main" val="1452562166"/>
                    </a:ext>
                  </a:extLst>
                </a:gridCol>
                <a:gridCol w="184668">
                  <a:extLst>
                    <a:ext uri="{9D8B030D-6E8A-4147-A177-3AD203B41FA5}">
                      <a16:colId xmlns:a16="http://schemas.microsoft.com/office/drawing/2014/main" val="4108943563"/>
                    </a:ext>
                  </a:extLst>
                </a:gridCol>
                <a:gridCol w="50925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471979960"/>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2.3a Community involvement in development</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Engaged stakeholders minimally in part of development process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Engaged various stakeholders throughout entire project, from early design phases through to completion</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CD84511C-80BB-80C0-1FAB-44C45FFD45E8}"/>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2039914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780928"/>
            <a:ext cx="11323884" cy="3345237"/>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14</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2.3 Community Engagement</a:t>
            </a:r>
          </a:p>
        </p:txBody>
      </p:sp>
      <p:graphicFrame>
        <p:nvGraphicFramePr>
          <p:cNvPr id="7" name="Table 6">
            <a:extLst>
              <a:ext uri="{FF2B5EF4-FFF2-40B4-BE49-F238E27FC236}">
                <a16:creationId xmlns:a16="http://schemas.microsoft.com/office/drawing/2014/main" id="{D7738753-C904-4054-AF51-58B5032DE034}"/>
              </a:ext>
            </a:extLst>
          </p:cNvPr>
          <p:cNvGraphicFramePr>
            <a:graphicFrameLocks noGrp="1"/>
          </p:cNvGraphicFramePr>
          <p:nvPr>
            <p:extLst>
              <p:ext uri="{D42A27DB-BD31-4B8C-83A1-F6EECF244321}">
                <p14:modId xmlns:p14="http://schemas.microsoft.com/office/powerpoint/2010/main" val="1605633832"/>
              </p:ext>
            </p:extLst>
          </p:nvPr>
        </p:nvGraphicFramePr>
        <p:xfrm>
          <a:off x="695400" y="1192853"/>
          <a:ext cx="6751798" cy="118872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644000">
                  <a:extLst>
                    <a:ext uri="{9D8B030D-6E8A-4147-A177-3AD203B41FA5}">
                      <a16:colId xmlns:a16="http://schemas.microsoft.com/office/drawing/2014/main" val="1452562166"/>
                    </a:ext>
                  </a:extLst>
                </a:gridCol>
                <a:gridCol w="185356">
                  <a:extLst>
                    <a:ext uri="{9D8B030D-6E8A-4147-A177-3AD203B41FA5}">
                      <a16:colId xmlns:a16="http://schemas.microsoft.com/office/drawing/2014/main" val="4108943563"/>
                    </a:ext>
                  </a:extLst>
                </a:gridCol>
                <a:gridCol w="511154">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240629534"/>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2.3b Provision for community engagement</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Incorporated simple provisions for future community engagement plans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Incorporated and designed purposeful features suitable for target users to encourage future community engagement plans</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e.g. allocated and designed space for community garden</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68C8425A-8529-DDCE-F2D2-75B40357A65E}"/>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1640451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70612A9-3B92-4674-AD9C-F65AE66FE6E2}"/>
              </a:ext>
            </a:extLst>
          </p:cNvPr>
          <p:cNvSpPr>
            <a:spLocks noGrp="1"/>
          </p:cNvSpPr>
          <p:nvPr>
            <p:ph type="sldNum" sz="quarter" idx="12"/>
          </p:nvPr>
        </p:nvSpPr>
        <p:spPr/>
        <p:txBody>
          <a:bodyPr/>
          <a:lstStyle/>
          <a:p>
            <a:fld id="{E5C8A926-C928-45A2-9802-20D0E491F10B}" type="slidenum">
              <a:rPr lang="en-GB" smtClean="0"/>
              <a:pPr/>
              <a:t>15</a:t>
            </a:fld>
            <a:endParaRPr lang="en-GB" dirty="0"/>
          </a:p>
        </p:txBody>
      </p:sp>
      <p:sp>
        <p:nvSpPr>
          <p:cNvPr id="2" name="Title 1">
            <a:extLst>
              <a:ext uri="{FF2B5EF4-FFF2-40B4-BE49-F238E27FC236}">
                <a16:creationId xmlns:a16="http://schemas.microsoft.com/office/drawing/2014/main" id="{24420F52-8B93-4CCF-B5C4-B8721903A753}"/>
              </a:ext>
            </a:extLst>
          </p:cNvPr>
          <p:cNvSpPr>
            <a:spLocks noGrp="1"/>
          </p:cNvSpPr>
          <p:nvPr>
            <p:ph type="title"/>
          </p:nvPr>
        </p:nvSpPr>
        <p:spPr/>
        <p:txBody>
          <a:bodyPr>
            <a:normAutofit/>
          </a:bodyPr>
          <a:lstStyle/>
          <a:p>
            <a:pPr algn="l"/>
            <a:r>
              <a:rPr lang="en-SG" sz="2800" dirty="0"/>
              <a:t>PART 2: COMMUNITY WELLBEING AND ENGAGEMENT</a:t>
            </a:r>
          </a:p>
        </p:txBody>
      </p:sp>
      <p:graphicFrame>
        <p:nvGraphicFramePr>
          <p:cNvPr id="8" name="Table 6">
            <a:extLst>
              <a:ext uri="{FF2B5EF4-FFF2-40B4-BE49-F238E27FC236}">
                <a16:creationId xmlns:a16="http://schemas.microsoft.com/office/drawing/2014/main" id="{E549B50B-DC7C-4ECF-9E54-D71E0BD94A62}"/>
              </a:ext>
            </a:extLst>
          </p:cNvPr>
          <p:cNvGraphicFramePr>
            <a:graphicFrameLocks noGrp="1"/>
          </p:cNvGraphicFramePr>
          <p:nvPr>
            <p:extLst>
              <p:ext uri="{D42A27DB-BD31-4B8C-83A1-F6EECF244321}">
                <p14:modId xmlns:p14="http://schemas.microsoft.com/office/powerpoint/2010/main" val="2730108347"/>
              </p:ext>
            </p:extLst>
          </p:nvPr>
        </p:nvGraphicFramePr>
        <p:xfrm>
          <a:off x="839416" y="2185315"/>
          <a:ext cx="8987056" cy="2112365"/>
        </p:xfrm>
        <a:graphic>
          <a:graphicData uri="http://schemas.openxmlformats.org/drawingml/2006/table">
            <a:tbl>
              <a:tblPr firstRow="1" bandRow="1">
                <a:tableStyleId>{9D7B26C5-4107-4FEC-AEDC-1716B250A1EF}</a:tableStyleId>
              </a:tblPr>
              <a:tblGrid>
                <a:gridCol w="619660">
                  <a:extLst>
                    <a:ext uri="{9D8B030D-6E8A-4147-A177-3AD203B41FA5}">
                      <a16:colId xmlns:a16="http://schemas.microsoft.com/office/drawing/2014/main" val="2656123347"/>
                    </a:ext>
                  </a:extLst>
                </a:gridCol>
                <a:gridCol w="2994902">
                  <a:extLst>
                    <a:ext uri="{9D8B030D-6E8A-4147-A177-3AD203B41FA5}">
                      <a16:colId xmlns:a16="http://schemas.microsoft.com/office/drawing/2014/main" val="3686194030"/>
                    </a:ext>
                  </a:extLst>
                </a:gridCol>
                <a:gridCol w="2116640">
                  <a:extLst>
                    <a:ext uri="{9D8B030D-6E8A-4147-A177-3AD203B41FA5}">
                      <a16:colId xmlns:a16="http://schemas.microsoft.com/office/drawing/2014/main" val="2776025586"/>
                    </a:ext>
                  </a:extLst>
                </a:gridCol>
                <a:gridCol w="1627927">
                  <a:extLst>
                    <a:ext uri="{9D8B030D-6E8A-4147-A177-3AD203B41FA5}">
                      <a16:colId xmlns:a16="http://schemas.microsoft.com/office/drawing/2014/main" val="1615581147"/>
                    </a:ext>
                  </a:extLst>
                </a:gridCol>
                <a:gridCol w="1627927">
                  <a:extLst>
                    <a:ext uri="{9D8B030D-6E8A-4147-A177-3AD203B41FA5}">
                      <a16:colId xmlns:a16="http://schemas.microsoft.com/office/drawing/2014/main" val="3351598533"/>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pPr algn="l" fontAlgn="b"/>
                      <a:r>
                        <a:rPr lang="en-GB" dirty="0"/>
                        <a:t>2.1</a:t>
                      </a:r>
                    </a:p>
                  </a:txBody>
                  <a:tcPr marL="45720" marR="45720" anchor="b"/>
                </a:tc>
                <a:tc>
                  <a:txBody>
                    <a:bodyPr/>
                    <a:lstStyle/>
                    <a:p>
                      <a:pPr algn="l" fontAlgn="b"/>
                      <a:r>
                        <a:rPr lang="en-GB" dirty="0"/>
                        <a:t>Wellbeing</a:t>
                      </a:r>
                    </a:p>
                  </a:txBody>
                  <a:tcPr marL="45720" marR="45720" anchor="b"/>
                </a:tc>
                <a:tc>
                  <a:txBody>
                    <a:bodyPr/>
                    <a:lstStyle/>
                    <a:p>
                      <a:pPr algn="ctr" fontAlgn="b"/>
                      <a:r>
                        <a:rPr lang="en-SG" sz="1800" dirty="0"/>
                        <a:t>7</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pPr algn="l" fontAlgn="b"/>
                      <a:r>
                        <a:rPr lang="en-GB" dirty="0"/>
                        <a:t>2.2</a:t>
                      </a:r>
                    </a:p>
                  </a:txBody>
                  <a:tcPr marL="45720" marR="45720" anchor="b"/>
                </a:tc>
                <a:tc>
                  <a:txBody>
                    <a:bodyPr/>
                    <a:lstStyle/>
                    <a:p>
                      <a:pPr algn="l" fontAlgn="b"/>
                      <a:r>
                        <a:rPr lang="en-GB" dirty="0"/>
                        <a:t>Universal Design</a:t>
                      </a:r>
                    </a:p>
                  </a:txBody>
                  <a:tcPr marL="45720" marR="45720" anchor="b"/>
                </a:tc>
                <a:tc>
                  <a:txBody>
                    <a:bodyPr/>
                    <a:lstStyle/>
                    <a:p>
                      <a:pPr algn="ctr" fontAlgn="b"/>
                      <a:r>
                        <a:rPr lang="en-SG" sz="1800" dirty="0"/>
                        <a:t>5</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612097455"/>
                  </a:ext>
                </a:extLst>
              </a:tr>
              <a:tr h="276424">
                <a:tc>
                  <a:txBody>
                    <a:bodyPr/>
                    <a:lstStyle/>
                    <a:p>
                      <a:pPr algn="l" fontAlgn="b"/>
                      <a:r>
                        <a:rPr lang="en-GB" dirty="0"/>
                        <a:t>2.3*</a:t>
                      </a:r>
                    </a:p>
                  </a:txBody>
                  <a:tcPr marL="45720" marR="45720" anchor="b">
                    <a:lnB w="12700" cap="flat" cmpd="sng" algn="ctr">
                      <a:solidFill>
                        <a:schemeClr val="tx1"/>
                      </a:solidFill>
                      <a:prstDash val="solid"/>
                      <a:round/>
                      <a:headEnd type="none" w="med" len="med"/>
                      <a:tailEnd type="none" w="med" len="med"/>
                    </a:lnB>
                  </a:tcPr>
                </a:tc>
                <a:tc>
                  <a:txBody>
                    <a:bodyPr/>
                    <a:lstStyle/>
                    <a:p>
                      <a:pPr algn="l" fontAlgn="b"/>
                      <a:r>
                        <a:rPr lang="en-GB" dirty="0"/>
                        <a:t>Community Engagement</a:t>
                      </a:r>
                    </a:p>
                  </a:txBody>
                  <a:tcPr marL="45720" marR="45720" anchor="b">
                    <a:lnB w="12700" cap="flat" cmpd="sng" algn="ctr">
                      <a:solidFill>
                        <a:schemeClr val="tx1"/>
                      </a:solidFill>
                      <a:prstDash val="solid"/>
                      <a:round/>
                      <a:headEnd type="none" w="med" len="med"/>
                      <a:tailEnd type="none" w="med" len="med"/>
                    </a:lnB>
                  </a:tcPr>
                </a:tc>
                <a:tc>
                  <a:txBody>
                    <a:bodyPr/>
                    <a:lstStyle/>
                    <a:p>
                      <a:pPr algn="ctr" fontAlgn="b"/>
                      <a:r>
                        <a:rPr lang="en-SG" sz="1800" dirty="0"/>
                        <a:t>4</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16</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4" name="Footer Placeholder 3">
            <a:extLst>
              <a:ext uri="{FF2B5EF4-FFF2-40B4-BE49-F238E27FC236}">
                <a16:creationId xmlns:a16="http://schemas.microsoft.com/office/drawing/2014/main" id="{B38D59A0-DC66-CD7B-3428-E584AC619F98}"/>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1851601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429000"/>
            <a:ext cx="11323884" cy="2697165"/>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16</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3: Environmental Sustainability</a:t>
            </a:r>
            <a:br>
              <a:rPr lang="en-SG" sz="2800" dirty="0"/>
            </a:br>
            <a:r>
              <a:rPr lang="en-SG" sz="1800" dirty="0"/>
              <a:t>3.1 Management of Resources</a:t>
            </a:r>
            <a:endParaRPr lang="en-SG" sz="2800" dirty="0"/>
          </a:p>
        </p:txBody>
      </p:sp>
      <p:graphicFrame>
        <p:nvGraphicFramePr>
          <p:cNvPr id="6" name="Table 5">
            <a:extLst>
              <a:ext uri="{FF2B5EF4-FFF2-40B4-BE49-F238E27FC236}">
                <a16:creationId xmlns:a16="http://schemas.microsoft.com/office/drawing/2014/main" id="{1F5D69D9-F877-47CE-8657-7CB1E7C58364}"/>
              </a:ext>
            </a:extLst>
          </p:cNvPr>
          <p:cNvGraphicFramePr>
            <a:graphicFrameLocks noGrp="1"/>
          </p:cNvGraphicFramePr>
          <p:nvPr>
            <p:extLst>
              <p:ext uri="{D42A27DB-BD31-4B8C-83A1-F6EECF244321}">
                <p14:modId xmlns:p14="http://schemas.microsoft.com/office/powerpoint/2010/main" val="3189320395"/>
              </p:ext>
            </p:extLst>
          </p:nvPr>
        </p:nvGraphicFramePr>
        <p:xfrm>
          <a:off x="695400" y="1192853"/>
          <a:ext cx="5552699" cy="1097280"/>
        </p:xfrm>
        <a:graphic>
          <a:graphicData uri="http://schemas.openxmlformats.org/drawingml/2006/table">
            <a:tbl>
              <a:tblPr>
                <a:tableStyleId>{5940675A-B579-460E-94D1-54222C63F5DA}</a:tableStyleId>
              </a:tblPr>
              <a:tblGrid>
                <a:gridCol w="4068000">
                  <a:extLst>
                    <a:ext uri="{9D8B030D-6E8A-4147-A177-3AD203B41FA5}">
                      <a16:colId xmlns:a16="http://schemas.microsoft.com/office/drawing/2014/main" val="3679446110"/>
                    </a:ext>
                  </a:extLst>
                </a:gridCol>
                <a:gridCol w="248846">
                  <a:extLst>
                    <a:ext uri="{9D8B030D-6E8A-4147-A177-3AD203B41FA5}">
                      <a16:colId xmlns:a16="http://schemas.microsoft.com/office/drawing/2014/main" val="393296761"/>
                    </a:ext>
                  </a:extLst>
                </a:gridCol>
                <a:gridCol w="504904">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199742301"/>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3.1a Percentage of total horticultural waste recycled</a:t>
                      </a:r>
                    </a:p>
                  </a:txBody>
                  <a:tcPr marL="45720" marR="45720" anchor="ctr">
                    <a:solidFill>
                      <a:schemeClr val="bg1">
                        <a:lumMod val="85000"/>
                      </a:schemeClr>
                    </a:solidFill>
                  </a:tcPr>
                </a:tc>
                <a:tc hMerge="1">
                  <a:txBody>
                    <a:bodyPr/>
                    <a:lstStyle/>
                    <a:p>
                      <a:endParaRPr lang="en-GB"/>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&gt;10% to 30% </a:t>
                      </a:r>
                    </a:p>
                  </a:txBody>
                  <a:tcPr marL="0" marR="0" marT="0" marB="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&gt;30% to 70%</a:t>
                      </a:r>
                    </a:p>
                  </a:txBody>
                  <a:tcPr marL="0" marR="0" marT="0" marB="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&gt;70%</a:t>
                      </a:r>
                    </a:p>
                  </a:txBody>
                  <a:tcPr marL="0" marR="0" marT="0" marB="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graphicFrame>
        <p:nvGraphicFramePr>
          <p:cNvPr id="7" name="Table 6">
            <a:extLst>
              <a:ext uri="{FF2B5EF4-FFF2-40B4-BE49-F238E27FC236}">
                <a16:creationId xmlns:a16="http://schemas.microsoft.com/office/drawing/2014/main" id="{1AF6BB16-D325-4964-A2F6-9078EAAC7AE9}"/>
              </a:ext>
            </a:extLst>
          </p:cNvPr>
          <p:cNvGraphicFramePr>
            <a:graphicFrameLocks noGrp="1"/>
          </p:cNvGraphicFramePr>
          <p:nvPr>
            <p:extLst>
              <p:ext uri="{D42A27DB-BD31-4B8C-83A1-F6EECF244321}">
                <p14:modId xmlns:p14="http://schemas.microsoft.com/office/powerpoint/2010/main" val="1699333043"/>
              </p:ext>
            </p:extLst>
          </p:nvPr>
        </p:nvGraphicFramePr>
        <p:xfrm>
          <a:off x="695400" y="2290133"/>
          <a:ext cx="5539307" cy="100584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3655949">
                  <a:extLst>
                    <a:ext uri="{9D8B030D-6E8A-4147-A177-3AD203B41FA5}">
                      <a16:colId xmlns:a16="http://schemas.microsoft.com/office/drawing/2014/main" val="1452562166"/>
                    </a:ext>
                  </a:extLst>
                </a:gridCol>
                <a:gridCol w="183066">
                  <a:extLst>
                    <a:ext uri="{9D8B030D-6E8A-4147-A177-3AD203B41FA5}">
                      <a16:colId xmlns:a16="http://schemas.microsoft.com/office/drawing/2014/main" val="4108943563"/>
                    </a:ext>
                  </a:extLst>
                </a:gridCol>
                <a:gridCol w="504840">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134395042"/>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3.1b On-site recycling of horticultural waste</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Recycles some horticultural waste on-site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Recycles significant amount (more than 50%) of horticultural waste on-site</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E6A974DD-EDDE-FAF4-FE37-5ED187FEEB20}"/>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1613434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501008"/>
            <a:ext cx="11323884" cy="2625157"/>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17</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3: Environmental Sustainability</a:t>
            </a:r>
            <a:br>
              <a:rPr lang="en-SG" sz="2800" dirty="0"/>
            </a:br>
            <a:r>
              <a:rPr lang="en-SG" sz="1800" dirty="0"/>
              <a:t>3.1 Management of Resources</a:t>
            </a:r>
            <a:endParaRPr lang="en-SG" sz="2800" dirty="0"/>
          </a:p>
        </p:txBody>
      </p:sp>
      <p:graphicFrame>
        <p:nvGraphicFramePr>
          <p:cNvPr id="6" name="Table 5">
            <a:extLst>
              <a:ext uri="{FF2B5EF4-FFF2-40B4-BE49-F238E27FC236}">
                <a16:creationId xmlns:a16="http://schemas.microsoft.com/office/drawing/2014/main" id="{1F5D69D9-F877-47CE-8657-7CB1E7C58364}"/>
              </a:ext>
            </a:extLst>
          </p:cNvPr>
          <p:cNvGraphicFramePr>
            <a:graphicFrameLocks noGrp="1"/>
          </p:cNvGraphicFramePr>
          <p:nvPr>
            <p:extLst>
              <p:ext uri="{D42A27DB-BD31-4B8C-83A1-F6EECF244321}">
                <p14:modId xmlns:p14="http://schemas.microsoft.com/office/powerpoint/2010/main" val="2988806410"/>
              </p:ext>
            </p:extLst>
          </p:nvPr>
        </p:nvGraphicFramePr>
        <p:xfrm>
          <a:off x="695400" y="1192853"/>
          <a:ext cx="7058582" cy="1097280"/>
        </p:xfrm>
        <a:graphic>
          <a:graphicData uri="http://schemas.openxmlformats.org/drawingml/2006/table">
            <a:tbl>
              <a:tblPr>
                <a:tableStyleId>{5940675A-B579-460E-94D1-54222C63F5DA}</a:tableStyleId>
              </a:tblPr>
              <a:tblGrid>
                <a:gridCol w="5622608">
                  <a:extLst>
                    <a:ext uri="{9D8B030D-6E8A-4147-A177-3AD203B41FA5}">
                      <a16:colId xmlns:a16="http://schemas.microsoft.com/office/drawing/2014/main" val="3679446110"/>
                    </a:ext>
                  </a:extLst>
                </a:gridCol>
                <a:gridCol w="187622">
                  <a:extLst>
                    <a:ext uri="{9D8B030D-6E8A-4147-A177-3AD203B41FA5}">
                      <a16:colId xmlns:a16="http://schemas.microsoft.com/office/drawing/2014/main" val="393296761"/>
                    </a:ext>
                  </a:extLst>
                </a:gridCol>
                <a:gridCol w="51740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283313368"/>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3.1c Percentage of non-potable water used for irrigation</a:t>
                      </a:r>
                    </a:p>
                  </a:txBody>
                  <a:tcPr marL="45720" marR="45720" anchor="ctr">
                    <a:solidFill>
                      <a:schemeClr val="bg1">
                        <a:lumMod val="85000"/>
                      </a:schemeClr>
                    </a:solidFill>
                  </a:tcPr>
                </a:tc>
                <a:tc hMerge="1">
                  <a:txBody>
                    <a:bodyPr/>
                    <a:lstStyle/>
                    <a:p>
                      <a:endParaRPr lang="en-GB" dirty="0"/>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US" sz="1200" b="0" i="0" u="none" strike="noStrike" dirty="0">
                          <a:solidFill>
                            <a:srgbClr val="000000"/>
                          </a:solidFill>
                          <a:effectLst/>
                          <a:latin typeface="Calibri" panose="020F0502020204030204" pitchFamily="34" charset="0"/>
                        </a:rPr>
                        <a:t>10 to &lt;50% non-potable water for irrigation</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US" sz="1200" b="0" i="0" u="none" strike="noStrike" dirty="0">
                          <a:solidFill>
                            <a:srgbClr val="000000"/>
                          </a:solidFill>
                          <a:effectLst/>
                          <a:latin typeface="Calibri" panose="020F0502020204030204" pitchFamily="34" charset="0"/>
                        </a:rPr>
                        <a:t>≥50% non-potable water for irrigation</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l" fontAlgn="ctr"/>
                      <a:r>
                        <a:rPr lang="en-US" sz="1200" b="0" i="0" u="none" strike="noStrike" dirty="0">
                          <a:solidFill>
                            <a:srgbClr val="000000"/>
                          </a:solidFill>
                          <a:effectLst/>
                          <a:latin typeface="Calibri" panose="020F0502020204030204" pitchFamily="34" charset="0"/>
                        </a:rPr>
                        <a:t>≥50% non-potable water for irrigation, and requires minimal irrigation for plants to thrive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1198859813"/>
              </p:ext>
            </p:extLst>
          </p:nvPr>
        </p:nvGraphicFramePr>
        <p:xfrm>
          <a:off x="695400" y="2290133"/>
          <a:ext cx="7048387"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5148000">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3.1d Source of non-potable water</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Collects some non-potable water on-site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Collects significant amount of non-potable water on-site</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FF8E2BB3-4900-BEDB-3BB6-F043BDA46903}"/>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654974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6F6758F-336F-46BD-8C62-5CBA945B5F51}"/>
              </a:ext>
            </a:extLst>
          </p:cNvPr>
          <p:cNvSpPr>
            <a:spLocks noGrp="1"/>
          </p:cNvSpPr>
          <p:nvPr>
            <p:ph idx="1"/>
          </p:nvPr>
        </p:nvSpPr>
        <p:spPr>
          <a:xfrm>
            <a:off x="609600" y="2276872"/>
            <a:ext cx="11323884" cy="3849293"/>
          </a:xfrm>
        </p:spPr>
        <p:txBody>
          <a:bodyPr/>
          <a:lstStyle/>
          <a:p>
            <a:endParaRPr lang="en-GB" dirty="0"/>
          </a:p>
        </p:txBody>
      </p:sp>
      <p:sp>
        <p:nvSpPr>
          <p:cNvPr id="3" name="Slide Number Placeholder 2">
            <a:extLst>
              <a:ext uri="{FF2B5EF4-FFF2-40B4-BE49-F238E27FC236}">
                <a16:creationId xmlns:a16="http://schemas.microsoft.com/office/drawing/2014/main" id="{9FB69309-E7A1-4044-B41D-B321B23B586B}"/>
              </a:ext>
            </a:extLst>
          </p:cNvPr>
          <p:cNvSpPr>
            <a:spLocks noGrp="1"/>
          </p:cNvSpPr>
          <p:nvPr>
            <p:ph type="sldNum" sz="quarter" idx="12"/>
          </p:nvPr>
        </p:nvSpPr>
        <p:spPr/>
        <p:txBody>
          <a:bodyPr/>
          <a:lstStyle/>
          <a:p>
            <a:fld id="{E5C8A926-C928-45A2-9802-20D0E491F10B}" type="slidenum">
              <a:rPr lang="en-GB" smtClean="0"/>
              <a:pPr/>
              <a:t>18</a:t>
            </a:fld>
            <a:endParaRPr lang="en-GB" dirty="0"/>
          </a:p>
        </p:txBody>
      </p:sp>
      <p:sp>
        <p:nvSpPr>
          <p:cNvPr id="5" name="Title 2">
            <a:extLst>
              <a:ext uri="{FF2B5EF4-FFF2-40B4-BE49-F238E27FC236}">
                <a16:creationId xmlns:a16="http://schemas.microsoft.com/office/drawing/2014/main" id="{66C54EE4-B02A-4F57-8E8A-8B4863A21DFB}"/>
              </a:ext>
            </a:extLst>
          </p:cNvPr>
          <p:cNvSpPr>
            <a:spLocks noGrp="1"/>
          </p:cNvSpPr>
          <p:nvPr>
            <p:ph type="title"/>
          </p:nvPr>
        </p:nvSpPr>
        <p:spPr>
          <a:xfrm>
            <a:off x="609600" y="274638"/>
            <a:ext cx="9474200" cy="904875"/>
          </a:xfrm>
        </p:spPr>
        <p:txBody>
          <a:bodyPr>
            <a:normAutofit/>
          </a:bodyPr>
          <a:lstStyle/>
          <a:p>
            <a:r>
              <a:rPr lang="en-SG" sz="2800" dirty="0"/>
              <a:t>Part 3: Environmental Sustainability</a:t>
            </a:r>
            <a:br>
              <a:rPr lang="en-SG" sz="2800" dirty="0"/>
            </a:br>
            <a:r>
              <a:rPr lang="en-SG" sz="1800" dirty="0"/>
              <a:t>3.2 </a:t>
            </a:r>
            <a:r>
              <a:rPr lang="en-GB" sz="1800" b="1" i="0" u="none" strike="noStrike" dirty="0">
                <a:solidFill>
                  <a:srgbClr val="000000"/>
                </a:solidFill>
                <a:effectLst/>
                <a:latin typeface="Calibri" panose="020F0502020204030204" pitchFamily="34" charset="0"/>
              </a:rPr>
              <a:t>Source of Materials</a:t>
            </a:r>
            <a:r>
              <a:rPr lang="en-GB" sz="1200" dirty="0"/>
              <a:t> </a:t>
            </a:r>
            <a:endParaRPr lang="en-SG" sz="2800" dirty="0"/>
          </a:p>
        </p:txBody>
      </p:sp>
      <p:graphicFrame>
        <p:nvGraphicFramePr>
          <p:cNvPr id="10" name="Table 9">
            <a:extLst>
              <a:ext uri="{FF2B5EF4-FFF2-40B4-BE49-F238E27FC236}">
                <a16:creationId xmlns:a16="http://schemas.microsoft.com/office/drawing/2014/main" id="{99F8595E-B804-41AF-A8BB-D77F54F2B46B}"/>
              </a:ext>
            </a:extLst>
          </p:cNvPr>
          <p:cNvGraphicFramePr>
            <a:graphicFrameLocks noGrp="1"/>
          </p:cNvGraphicFramePr>
          <p:nvPr>
            <p:extLst>
              <p:ext uri="{D42A27DB-BD31-4B8C-83A1-F6EECF244321}">
                <p14:modId xmlns:p14="http://schemas.microsoft.com/office/powerpoint/2010/main" val="4042009708"/>
              </p:ext>
            </p:extLst>
          </p:nvPr>
        </p:nvGraphicFramePr>
        <p:xfrm>
          <a:off x="695400" y="1192853"/>
          <a:ext cx="6775203" cy="742320"/>
        </p:xfrm>
        <a:graphic>
          <a:graphicData uri="http://schemas.openxmlformats.org/drawingml/2006/table">
            <a:tbl>
              <a:tblPr>
                <a:tableStyleId>{5940675A-B579-460E-94D1-54222C63F5DA}</a:tableStyleId>
              </a:tblPr>
              <a:tblGrid>
                <a:gridCol w="5302314">
                  <a:extLst>
                    <a:ext uri="{9D8B030D-6E8A-4147-A177-3AD203B41FA5}">
                      <a16:colId xmlns:a16="http://schemas.microsoft.com/office/drawing/2014/main" val="3679446110"/>
                    </a:ext>
                  </a:extLst>
                </a:gridCol>
                <a:gridCol w="185589">
                  <a:extLst>
                    <a:ext uri="{9D8B030D-6E8A-4147-A177-3AD203B41FA5}">
                      <a16:colId xmlns:a16="http://schemas.microsoft.com/office/drawing/2014/main" val="393296761"/>
                    </a:ext>
                  </a:extLst>
                </a:gridCol>
                <a:gridCol w="55635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353676132"/>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3.2a</a:t>
                      </a:r>
                    </a:p>
                  </a:txBody>
                  <a:tcPr marL="45720" marR="45720" anchor="ctr">
                    <a:solidFill>
                      <a:schemeClr val="bg1">
                        <a:lumMod val="85000"/>
                      </a:schemeClr>
                    </a:solidFill>
                  </a:tcPr>
                </a:tc>
                <a:tc hMerge="1">
                  <a:txBody>
                    <a:bodyPr/>
                    <a:lstStyle/>
                    <a:p>
                      <a:endParaRPr lang="en-GB" dirty="0"/>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468000">
                <a:tc>
                  <a:txBody>
                    <a:bodyPr/>
                    <a:lstStyle/>
                    <a:p>
                      <a:pPr algn="l" fontAlgn="ctr"/>
                      <a:r>
                        <a:rPr lang="en-US" sz="1200" b="1" i="0" u="none" strike="noStrike" dirty="0">
                          <a:solidFill>
                            <a:srgbClr val="000000"/>
                          </a:solidFill>
                          <a:effectLst/>
                          <a:latin typeface="Calibri" panose="020F0502020204030204" pitchFamily="34" charset="0"/>
                        </a:rPr>
                        <a:t>Acquired plants from nurseries under NParks Nursery Accreditation Scheme (NAS)</a:t>
                      </a:r>
                      <a:endParaRPr lang="en-US"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bl>
          </a:graphicData>
        </a:graphic>
      </p:graphicFrame>
      <p:sp>
        <p:nvSpPr>
          <p:cNvPr id="4" name="Footer Placeholder 3">
            <a:extLst>
              <a:ext uri="{FF2B5EF4-FFF2-40B4-BE49-F238E27FC236}">
                <a16:creationId xmlns:a16="http://schemas.microsoft.com/office/drawing/2014/main" id="{DACEAE39-6BAA-670E-774E-7FFDED4E8FD0}"/>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1288600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636912"/>
            <a:ext cx="11323884" cy="348925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19</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3: Environmental Sustainability</a:t>
            </a:r>
            <a:br>
              <a:rPr lang="en-SG" sz="2800" dirty="0"/>
            </a:br>
            <a:r>
              <a:rPr lang="en-SG" sz="1800" dirty="0"/>
              <a:t>3.2 </a:t>
            </a:r>
            <a:r>
              <a:rPr lang="en-GB" sz="1800" b="1" i="0" u="none" strike="noStrike" dirty="0">
                <a:solidFill>
                  <a:srgbClr val="000000"/>
                </a:solidFill>
                <a:effectLst/>
                <a:latin typeface="Calibri" panose="020F0502020204030204" pitchFamily="34" charset="0"/>
              </a:rPr>
              <a:t>Source of Materials</a:t>
            </a:r>
            <a:endParaRPr lang="en-SG" sz="2800" dirty="0"/>
          </a:p>
        </p:txBody>
      </p:sp>
      <p:graphicFrame>
        <p:nvGraphicFramePr>
          <p:cNvPr id="6" name="Table 5">
            <a:extLst>
              <a:ext uri="{FF2B5EF4-FFF2-40B4-BE49-F238E27FC236}">
                <a16:creationId xmlns:a16="http://schemas.microsoft.com/office/drawing/2014/main" id="{1F5D69D9-F877-47CE-8657-7CB1E7C58364}"/>
              </a:ext>
            </a:extLst>
          </p:cNvPr>
          <p:cNvGraphicFramePr>
            <a:graphicFrameLocks noGrp="1"/>
          </p:cNvGraphicFramePr>
          <p:nvPr>
            <p:extLst>
              <p:ext uri="{D42A27DB-BD31-4B8C-83A1-F6EECF244321}">
                <p14:modId xmlns:p14="http://schemas.microsoft.com/office/powerpoint/2010/main" val="3977536529"/>
              </p:ext>
            </p:extLst>
          </p:nvPr>
        </p:nvGraphicFramePr>
        <p:xfrm>
          <a:off x="695400" y="1192853"/>
          <a:ext cx="5589794" cy="1097280"/>
        </p:xfrm>
        <a:graphic>
          <a:graphicData uri="http://schemas.openxmlformats.org/drawingml/2006/table">
            <a:tbl>
              <a:tblPr>
                <a:tableStyleId>{5940675A-B579-460E-94D1-54222C63F5DA}</a:tableStyleId>
              </a:tblPr>
              <a:tblGrid>
                <a:gridCol w="4032448">
                  <a:extLst>
                    <a:ext uri="{9D8B030D-6E8A-4147-A177-3AD203B41FA5}">
                      <a16:colId xmlns:a16="http://schemas.microsoft.com/office/drawing/2014/main" val="3679446110"/>
                    </a:ext>
                  </a:extLst>
                </a:gridCol>
                <a:gridCol w="321493">
                  <a:extLst>
                    <a:ext uri="{9D8B030D-6E8A-4147-A177-3AD203B41FA5}">
                      <a16:colId xmlns:a16="http://schemas.microsoft.com/office/drawing/2014/main" val="393296761"/>
                    </a:ext>
                  </a:extLst>
                </a:gridCol>
                <a:gridCol w="504904">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312891431"/>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3.2b Sustainable source for construction and landscaping materials</a:t>
                      </a:r>
                    </a:p>
                  </a:txBody>
                  <a:tcPr marL="45720" marR="45720" anchor="ctr">
                    <a:solidFill>
                      <a:schemeClr val="bg1">
                        <a:lumMod val="85000"/>
                      </a:schemeClr>
                    </a:solidFill>
                  </a:tcPr>
                </a:tc>
                <a:tc hMerge="1">
                  <a:txBody>
                    <a:bodyPr/>
                    <a:lstStyle/>
                    <a:p>
                      <a:endParaRPr lang="en-GB"/>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US" sz="1200" b="0" i="0" u="none" strike="noStrike" dirty="0">
                          <a:solidFill>
                            <a:srgbClr val="000000"/>
                          </a:solidFill>
                          <a:effectLst/>
                          <a:latin typeface="Calibri" panose="020F0502020204030204" pitchFamily="34" charset="0"/>
                        </a:rPr>
                        <a:t>&lt;10% of materials of applicable usage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US" sz="1200" b="0" i="0" u="none" strike="noStrike" dirty="0">
                          <a:solidFill>
                            <a:srgbClr val="000000"/>
                          </a:solidFill>
                          <a:effectLst/>
                          <a:latin typeface="Calibri" panose="020F0502020204030204" pitchFamily="34" charset="0"/>
                        </a:rPr>
                        <a:t>10 to 50% of materials of applicable usage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US" sz="1200" b="0" i="0" u="none" strike="noStrike" dirty="0">
                          <a:solidFill>
                            <a:srgbClr val="000000"/>
                          </a:solidFill>
                          <a:effectLst/>
                          <a:latin typeface="Calibri" panose="020F0502020204030204" pitchFamily="34" charset="0"/>
                        </a:rPr>
                        <a:t>&gt;50% of materials of applicable usage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412D779D-9116-ABE7-1E6A-32D6F9C19004}"/>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2368452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E4E6A71-D3A0-461C-B85D-90246F55F1F3}"/>
              </a:ext>
            </a:extLst>
          </p:cNvPr>
          <p:cNvSpPr>
            <a:spLocks noGrp="1"/>
          </p:cNvSpPr>
          <p:nvPr>
            <p:ph type="sldNum" sz="quarter" idx="12"/>
          </p:nvPr>
        </p:nvSpPr>
        <p:spPr/>
        <p:txBody>
          <a:bodyPr/>
          <a:lstStyle/>
          <a:p>
            <a:fld id="{E5C8A926-C928-45A2-9802-20D0E491F10B}" type="slidenum">
              <a:rPr lang="en-GB" smtClean="0"/>
              <a:pPr/>
              <a:t>2</a:t>
            </a:fld>
            <a:endParaRPr lang="en-GB" dirty="0"/>
          </a:p>
        </p:txBody>
      </p:sp>
      <p:sp>
        <p:nvSpPr>
          <p:cNvPr id="2" name="TextBox 1">
            <a:extLst>
              <a:ext uri="{FF2B5EF4-FFF2-40B4-BE49-F238E27FC236}">
                <a16:creationId xmlns:a16="http://schemas.microsoft.com/office/drawing/2014/main" id="{65F915F6-F430-43AA-A351-F2D92F6CEC60}"/>
              </a:ext>
            </a:extLst>
          </p:cNvPr>
          <p:cNvSpPr txBox="1"/>
          <p:nvPr/>
        </p:nvSpPr>
        <p:spPr>
          <a:xfrm>
            <a:off x="4223792" y="836712"/>
            <a:ext cx="3122703" cy="2308324"/>
          </a:xfrm>
          <a:prstGeom prst="rect">
            <a:avLst/>
          </a:prstGeom>
          <a:noFill/>
        </p:spPr>
        <p:txBody>
          <a:bodyPr wrap="square" rtlCol="0">
            <a:spAutoFit/>
          </a:bodyPr>
          <a:lstStyle/>
          <a:p>
            <a:r>
              <a:rPr lang="en-US" dirty="0"/>
              <a:t>Development Owner: </a:t>
            </a:r>
          </a:p>
          <a:p>
            <a:r>
              <a:rPr lang="en-US" b="1" dirty="0"/>
              <a:t>XXX</a:t>
            </a:r>
          </a:p>
          <a:p>
            <a:endParaRPr lang="en-US" b="1" dirty="0"/>
          </a:p>
          <a:p>
            <a:r>
              <a:rPr lang="en-US" dirty="0"/>
              <a:t>Landscape Architect: </a:t>
            </a:r>
          </a:p>
          <a:p>
            <a:r>
              <a:rPr lang="en-US" b="1" dirty="0"/>
              <a:t>XXX</a:t>
            </a:r>
          </a:p>
          <a:p>
            <a:endParaRPr lang="en-SG" dirty="0"/>
          </a:p>
          <a:p>
            <a:r>
              <a:rPr lang="en-SG" dirty="0"/>
              <a:t>Architect: </a:t>
            </a:r>
          </a:p>
          <a:p>
            <a:r>
              <a:rPr lang="en-US" b="1" dirty="0"/>
              <a:t>XXX</a:t>
            </a:r>
            <a:endParaRPr lang="en-SG" b="1" dirty="0"/>
          </a:p>
        </p:txBody>
      </p:sp>
      <p:sp>
        <p:nvSpPr>
          <p:cNvPr id="7" name="TextBox 6">
            <a:extLst>
              <a:ext uri="{FF2B5EF4-FFF2-40B4-BE49-F238E27FC236}">
                <a16:creationId xmlns:a16="http://schemas.microsoft.com/office/drawing/2014/main" id="{CE7A1419-72FB-463D-A94D-DEF1EC7336C4}"/>
              </a:ext>
            </a:extLst>
          </p:cNvPr>
          <p:cNvSpPr txBox="1"/>
          <p:nvPr/>
        </p:nvSpPr>
        <p:spPr>
          <a:xfrm>
            <a:off x="983432" y="836712"/>
            <a:ext cx="3122703" cy="3970318"/>
          </a:xfrm>
          <a:prstGeom prst="rect">
            <a:avLst/>
          </a:prstGeom>
          <a:noFill/>
        </p:spPr>
        <p:txBody>
          <a:bodyPr wrap="square" rtlCol="0">
            <a:spAutoFit/>
          </a:bodyPr>
          <a:lstStyle/>
          <a:p>
            <a:r>
              <a:rPr lang="en-US" dirty="0"/>
              <a:t>Project Name:</a:t>
            </a:r>
          </a:p>
          <a:p>
            <a:r>
              <a:rPr lang="en-US" b="1" dirty="0"/>
              <a:t>XXX</a:t>
            </a:r>
          </a:p>
          <a:p>
            <a:endParaRPr lang="en-US" b="1" dirty="0"/>
          </a:p>
          <a:p>
            <a:r>
              <a:rPr lang="en-US" dirty="0"/>
              <a:t>Type:</a:t>
            </a:r>
          </a:p>
          <a:p>
            <a:r>
              <a:rPr lang="en-US" b="1" dirty="0"/>
              <a:t>Residential/Commercial/etc.</a:t>
            </a:r>
          </a:p>
          <a:p>
            <a:endParaRPr lang="en-US" dirty="0"/>
          </a:p>
          <a:p>
            <a:r>
              <a:rPr lang="en-US" dirty="0"/>
              <a:t>Address: </a:t>
            </a:r>
          </a:p>
          <a:p>
            <a:r>
              <a:rPr lang="en-US" b="1" dirty="0"/>
              <a:t>XXX</a:t>
            </a:r>
          </a:p>
          <a:p>
            <a:endParaRPr lang="en-SG" dirty="0"/>
          </a:p>
          <a:p>
            <a:r>
              <a:rPr lang="en-SG" dirty="0"/>
              <a:t>Site Area: </a:t>
            </a:r>
          </a:p>
          <a:p>
            <a:r>
              <a:rPr lang="en-SG" b="1" dirty="0"/>
              <a:t>XXX</a:t>
            </a:r>
          </a:p>
          <a:p>
            <a:endParaRPr lang="en-SG" dirty="0"/>
          </a:p>
          <a:p>
            <a:r>
              <a:rPr lang="en-SG" dirty="0"/>
              <a:t>Completion Date: </a:t>
            </a:r>
          </a:p>
          <a:p>
            <a:r>
              <a:rPr lang="en-SG" b="1" dirty="0"/>
              <a:t>XXX</a:t>
            </a:r>
          </a:p>
        </p:txBody>
      </p:sp>
      <p:sp>
        <p:nvSpPr>
          <p:cNvPr id="3" name="Footer Placeholder 2">
            <a:extLst>
              <a:ext uri="{FF2B5EF4-FFF2-40B4-BE49-F238E27FC236}">
                <a16:creationId xmlns:a16="http://schemas.microsoft.com/office/drawing/2014/main" id="{20048B44-9271-AA62-BC18-97606F35EE35}"/>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1931345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636912"/>
            <a:ext cx="11323884" cy="348925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20</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3: Environmental Sustainability</a:t>
            </a:r>
            <a:br>
              <a:rPr lang="en-SG" sz="2800" dirty="0"/>
            </a:br>
            <a:r>
              <a:rPr lang="en-SG" sz="1800" dirty="0"/>
              <a:t>3.3 </a:t>
            </a:r>
            <a:r>
              <a:rPr lang="en-GB" sz="1800" b="1" i="0" u="none" strike="noStrike" dirty="0">
                <a:solidFill>
                  <a:srgbClr val="000000"/>
                </a:solidFill>
                <a:effectLst/>
                <a:latin typeface="Calibri" panose="020F0502020204030204" pitchFamily="34" charset="0"/>
              </a:rPr>
              <a:t>Stormwater Management</a:t>
            </a:r>
            <a:r>
              <a:rPr lang="en-GB" sz="1200" dirty="0"/>
              <a:t> </a:t>
            </a:r>
            <a:endParaRPr lang="en-SG" sz="2800" dirty="0"/>
          </a:p>
        </p:txBody>
      </p:sp>
      <p:graphicFrame>
        <p:nvGraphicFramePr>
          <p:cNvPr id="6" name="Table 5">
            <a:extLst>
              <a:ext uri="{FF2B5EF4-FFF2-40B4-BE49-F238E27FC236}">
                <a16:creationId xmlns:a16="http://schemas.microsoft.com/office/drawing/2014/main" id="{1F5D69D9-F877-47CE-8657-7CB1E7C58364}"/>
              </a:ext>
            </a:extLst>
          </p:cNvPr>
          <p:cNvGraphicFramePr>
            <a:graphicFrameLocks noGrp="1"/>
          </p:cNvGraphicFramePr>
          <p:nvPr>
            <p:extLst>
              <p:ext uri="{D42A27DB-BD31-4B8C-83A1-F6EECF244321}">
                <p14:modId xmlns:p14="http://schemas.microsoft.com/office/powerpoint/2010/main" val="1633587618"/>
              </p:ext>
            </p:extLst>
          </p:nvPr>
        </p:nvGraphicFramePr>
        <p:xfrm>
          <a:off x="695400" y="1192853"/>
          <a:ext cx="5361004" cy="1097280"/>
        </p:xfrm>
        <a:graphic>
          <a:graphicData uri="http://schemas.openxmlformats.org/drawingml/2006/table">
            <a:tbl>
              <a:tblPr>
                <a:tableStyleId>{5940675A-B579-460E-94D1-54222C63F5DA}</a:tableStyleId>
              </a:tblPr>
              <a:tblGrid>
                <a:gridCol w="3816424">
                  <a:extLst>
                    <a:ext uri="{9D8B030D-6E8A-4147-A177-3AD203B41FA5}">
                      <a16:colId xmlns:a16="http://schemas.microsoft.com/office/drawing/2014/main" val="3679446110"/>
                    </a:ext>
                  </a:extLst>
                </a:gridCol>
                <a:gridCol w="308727">
                  <a:extLst>
                    <a:ext uri="{9D8B030D-6E8A-4147-A177-3AD203B41FA5}">
                      <a16:colId xmlns:a16="http://schemas.microsoft.com/office/drawing/2014/main" val="393296761"/>
                    </a:ext>
                  </a:extLst>
                </a:gridCol>
                <a:gridCol w="504904">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970130248"/>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3.3a Treatment of run-off through natural hydrological features</a:t>
                      </a:r>
                    </a:p>
                  </a:txBody>
                  <a:tcPr marL="45720" marR="45720" anchor="ctr">
                    <a:solidFill>
                      <a:schemeClr val="bg1">
                        <a:lumMod val="85000"/>
                      </a:schemeClr>
                    </a:solidFill>
                  </a:tcPr>
                </a:tc>
                <a:tc hMerge="1">
                  <a:txBody>
                    <a:bodyPr/>
                    <a:lstStyle/>
                    <a:p>
                      <a:endParaRPr lang="en-GB"/>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US" sz="1200" b="0" i="0" u="none" strike="noStrike" dirty="0">
                          <a:solidFill>
                            <a:srgbClr val="000000"/>
                          </a:solidFill>
                          <a:effectLst/>
                          <a:latin typeface="Calibri" panose="020F0502020204030204" pitchFamily="34" charset="0"/>
                        </a:rPr>
                        <a:t>&lt;10% of total site area</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US" sz="1200" b="0" i="0" u="none" strike="noStrike" dirty="0">
                          <a:solidFill>
                            <a:srgbClr val="000000"/>
                          </a:solidFill>
                          <a:effectLst/>
                          <a:latin typeface="Calibri" panose="020F0502020204030204" pitchFamily="34" charset="0"/>
                        </a:rPr>
                        <a:t>10% to 25% of total site area</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US" sz="1200" b="0" i="0" u="none" strike="noStrike" dirty="0">
                          <a:solidFill>
                            <a:srgbClr val="000000"/>
                          </a:solidFill>
                          <a:effectLst/>
                          <a:latin typeface="Calibri" panose="020F0502020204030204" pitchFamily="34" charset="0"/>
                        </a:rPr>
                        <a:t>&gt;25% of total site area, or if attained ABC Certified Gold</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2C3ECF1F-7E96-4830-F775-882AFA5B566F}"/>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22866448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636912"/>
            <a:ext cx="11323884" cy="348925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21</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3: Environmental Sustainability</a:t>
            </a:r>
            <a:br>
              <a:rPr lang="en-SG" sz="2800" dirty="0"/>
            </a:br>
            <a:r>
              <a:rPr lang="en-SG" sz="1800" dirty="0"/>
              <a:t>3.3 </a:t>
            </a:r>
            <a:r>
              <a:rPr lang="en-GB" sz="1800" b="1" i="0" u="none" strike="noStrike" dirty="0">
                <a:solidFill>
                  <a:srgbClr val="000000"/>
                </a:solidFill>
                <a:effectLst/>
                <a:latin typeface="Calibri" panose="020F0502020204030204" pitchFamily="34" charset="0"/>
              </a:rPr>
              <a:t>Stormwater Management</a:t>
            </a:r>
            <a:r>
              <a:rPr lang="en-GB" sz="1200" dirty="0"/>
              <a:t> </a:t>
            </a:r>
            <a:endParaRPr lang="en-SG" sz="2800" dirty="0"/>
          </a:p>
        </p:txBody>
      </p:sp>
      <p:graphicFrame>
        <p:nvGraphicFramePr>
          <p:cNvPr id="7" name="Table 6">
            <a:extLst>
              <a:ext uri="{FF2B5EF4-FFF2-40B4-BE49-F238E27FC236}">
                <a16:creationId xmlns:a16="http://schemas.microsoft.com/office/drawing/2014/main" id="{7EEE74F4-5C81-4A23-BF1B-FB6E301CBBE2}"/>
              </a:ext>
            </a:extLst>
          </p:cNvPr>
          <p:cNvGraphicFramePr>
            <a:graphicFrameLocks noGrp="1"/>
          </p:cNvGraphicFramePr>
          <p:nvPr>
            <p:extLst>
              <p:ext uri="{D42A27DB-BD31-4B8C-83A1-F6EECF244321}">
                <p14:modId xmlns:p14="http://schemas.microsoft.com/office/powerpoint/2010/main" val="3115401376"/>
              </p:ext>
            </p:extLst>
          </p:nvPr>
        </p:nvGraphicFramePr>
        <p:xfrm>
          <a:off x="695400" y="1313932"/>
          <a:ext cx="6670068"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557395">
                  <a:extLst>
                    <a:ext uri="{9D8B030D-6E8A-4147-A177-3AD203B41FA5}">
                      <a16:colId xmlns:a16="http://schemas.microsoft.com/office/drawing/2014/main" val="1452562166"/>
                    </a:ext>
                  </a:extLst>
                </a:gridCol>
                <a:gridCol w="186653">
                  <a:extLst>
                    <a:ext uri="{9D8B030D-6E8A-4147-A177-3AD203B41FA5}">
                      <a16:colId xmlns:a16="http://schemas.microsoft.com/office/drawing/2014/main" val="4108943563"/>
                    </a:ext>
                  </a:extLst>
                </a:gridCol>
                <a:gridCol w="514732">
                  <a:extLst>
                    <a:ext uri="{9D8B030D-6E8A-4147-A177-3AD203B41FA5}">
                      <a16:colId xmlns:a16="http://schemas.microsoft.com/office/drawing/2014/main" val="3697783855"/>
                    </a:ext>
                  </a:extLst>
                </a:gridCol>
                <a:gridCol w="730949">
                  <a:extLst>
                    <a:ext uri="{9D8B030D-6E8A-4147-A177-3AD203B41FA5}">
                      <a16:colId xmlns:a16="http://schemas.microsoft.com/office/drawing/2014/main" val="4229417334"/>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3.3b Design of natural hydrological features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high maintenance, choice of plants can be improved </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US" sz="1200" b="0" i="0" u="none" strike="noStrike" dirty="0">
                          <a:solidFill>
                            <a:srgbClr val="000000"/>
                          </a:solidFill>
                          <a:effectLst/>
                          <a:latin typeface="Calibri" panose="020F0502020204030204" pitchFamily="34" charset="0"/>
                        </a:rPr>
                        <a:t>Good</a:t>
                      </a:r>
                      <a:endParaRPr lang="en-GB" sz="1200" b="0" i="0" u="none" strike="noStrike" dirty="0">
                        <a:solidFill>
                          <a:srgbClr val="000000"/>
                        </a:solidFill>
                        <a:effectLst/>
                        <a:latin typeface="Calibri" panose="020F0502020204030204" pitchFamily="34" charset="0"/>
                      </a:endParaRP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Requires moderate maintenance</a:t>
                      </a:r>
                    </a:p>
                  </a:txBody>
                  <a:tcPr marL="45720" marR="45720" anchor="ctr">
                    <a:no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811696002"/>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Designed for low maintenance, good functionality and choice of plants. </a:t>
                      </a:r>
                    </a:p>
                  </a:txBody>
                  <a:tcPr marL="45720" marR="45720" anchor="ct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6AFB975F-3DB9-2BDC-EF8C-616E02D05291}"/>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2457172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492896"/>
            <a:ext cx="11323884" cy="3633269"/>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22</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3: Environmental Sustainability</a:t>
            </a:r>
            <a:br>
              <a:rPr lang="en-SG" sz="2800" dirty="0"/>
            </a:br>
            <a:r>
              <a:rPr lang="en-SG" sz="1800" dirty="0"/>
              <a:t>3.3 </a:t>
            </a:r>
            <a:r>
              <a:rPr lang="en-GB" sz="1800" b="1" i="0" u="none" strike="noStrike" dirty="0">
                <a:solidFill>
                  <a:srgbClr val="000000"/>
                </a:solidFill>
                <a:effectLst/>
                <a:latin typeface="Calibri" panose="020F0502020204030204" pitchFamily="34" charset="0"/>
              </a:rPr>
              <a:t>Stormwater Management</a:t>
            </a:r>
            <a:r>
              <a:rPr lang="en-GB" sz="1200" dirty="0"/>
              <a:t> </a:t>
            </a:r>
            <a:endParaRPr lang="en-SG" sz="2800" dirty="0"/>
          </a:p>
        </p:txBody>
      </p:sp>
      <p:graphicFrame>
        <p:nvGraphicFramePr>
          <p:cNvPr id="7" name="Table 6">
            <a:extLst>
              <a:ext uri="{FF2B5EF4-FFF2-40B4-BE49-F238E27FC236}">
                <a16:creationId xmlns:a16="http://schemas.microsoft.com/office/drawing/2014/main" id="{7EEE74F4-5C81-4A23-BF1B-FB6E301CBBE2}"/>
              </a:ext>
            </a:extLst>
          </p:cNvPr>
          <p:cNvGraphicFramePr>
            <a:graphicFrameLocks noGrp="1"/>
          </p:cNvGraphicFramePr>
          <p:nvPr>
            <p:extLst>
              <p:ext uri="{D42A27DB-BD31-4B8C-83A1-F6EECF244321}">
                <p14:modId xmlns:p14="http://schemas.microsoft.com/office/powerpoint/2010/main" val="3025304055"/>
              </p:ext>
            </p:extLst>
          </p:nvPr>
        </p:nvGraphicFramePr>
        <p:xfrm>
          <a:off x="695400" y="1313932"/>
          <a:ext cx="7718547" cy="822960"/>
        </p:xfrm>
        <a:graphic>
          <a:graphicData uri="http://schemas.openxmlformats.org/drawingml/2006/table">
            <a:tbl>
              <a:tblPr>
                <a:tableStyleId>{5940675A-B579-460E-94D1-54222C63F5DA}</a:tableStyleId>
              </a:tblPr>
              <a:tblGrid>
                <a:gridCol w="867728">
                  <a:extLst>
                    <a:ext uri="{9D8B030D-6E8A-4147-A177-3AD203B41FA5}">
                      <a16:colId xmlns:a16="http://schemas.microsoft.com/office/drawing/2014/main" val="3679446110"/>
                    </a:ext>
                  </a:extLst>
                </a:gridCol>
                <a:gridCol w="5413439">
                  <a:extLst>
                    <a:ext uri="{9D8B030D-6E8A-4147-A177-3AD203B41FA5}">
                      <a16:colId xmlns:a16="http://schemas.microsoft.com/office/drawing/2014/main" val="1452562166"/>
                    </a:ext>
                  </a:extLst>
                </a:gridCol>
                <a:gridCol w="187996">
                  <a:extLst>
                    <a:ext uri="{9D8B030D-6E8A-4147-A177-3AD203B41FA5}">
                      <a16:colId xmlns:a16="http://schemas.microsoft.com/office/drawing/2014/main" val="4108943563"/>
                    </a:ext>
                  </a:extLst>
                </a:gridCol>
                <a:gridCol w="518435">
                  <a:extLst>
                    <a:ext uri="{9D8B030D-6E8A-4147-A177-3AD203B41FA5}">
                      <a16:colId xmlns:a16="http://schemas.microsoft.com/office/drawing/2014/main" val="3697783855"/>
                    </a:ext>
                  </a:extLst>
                </a:gridCol>
                <a:gridCol w="730949">
                  <a:extLst>
                    <a:ext uri="{9D8B030D-6E8A-4147-A177-3AD203B41FA5}">
                      <a16:colId xmlns:a16="http://schemas.microsoft.com/office/drawing/2014/main" val="625021085"/>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3.3c Creative strategies for sustainable stormwater management</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Simple enhancements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Use of creative strategies for space-efficiency, maintenance needs, multi-functionality</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3AE6ABC7-20F1-C379-E787-7585BDC4C921}"/>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28480521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23</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3: Environmental Sustainability</a:t>
            </a:r>
            <a:endParaRPr lang="en-GB" dirty="0"/>
          </a:p>
        </p:txBody>
      </p:sp>
      <p:graphicFrame>
        <p:nvGraphicFramePr>
          <p:cNvPr id="11" name="Table 6">
            <a:extLst>
              <a:ext uri="{FF2B5EF4-FFF2-40B4-BE49-F238E27FC236}">
                <a16:creationId xmlns:a16="http://schemas.microsoft.com/office/drawing/2014/main" id="{B06632C6-8705-46C5-8E38-838F4C1EB595}"/>
              </a:ext>
            </a:extLst>
          </p:cNvPr>
          <p:cNvGraphicFramePr>
            <a:graphicFrameLocks noGrp="1"/>
          </p:cNvGraphicFramePr>
          <p:nvPr>
            <p:extLst>
              <p:ext uri="{D42A27DB-BD31-4B8C-83A1-F6EECF244321}">
                <p14:modId xmlns:p14="http://schemas.microsoft.com/office/powerpoint/2010/main" val="469007729"/>
              </p:ext>
            </p:extLst>
          </p:nvPr>
        </p:nvGraphicFramePr>
        <p:xfrm>
          <a:off x="767408" y="2060848"/>
          <a:ext cx="8987056" cy="2112365"/>
        </p:xfrm>
        <a:graphic>
          <a:graphicData uri="http://schemas.openxmlformats.org/drawingml/2006/table">
            <a:tbl>
              <a:tblPr firstRow="1" bandRow="1">
                <a:tableStyleId>{9D7B26C5-4107-4FEC-AEDC-1716B250A1EF}</a:tableStyleId>
              </a:tblPr>
              <a:tblGrid>
                <a:gridCol w="619660">
                  <a:extLst>
                    <a:ext uri="{9D8B030D-6E8A-4147-A177-3AD203B41FA5}">
                      <a16:colId xmlns:a16="http://schemas.microsoft.com/office/drawing/2014/main" val="2656123347"/>
                    </a:ext>
                  </a:extLst>
                </a:gridCol>
                <a:gridCol w="2994902">
                  <a:extLst>
                    <a:ext uri="{9D8B030D-6E8A-4147-A177-3AD203B41FA5}">
                      <a16:colId xmlns:a16="http://schemas.microsoft.com/office/drawing/2014/main" val="3686194030"/>
                    </a:ext>
                  </a:extLst>
                </a:gridCol>
                <a:gridCol w="2116640">
                  <a:extLst>
                    <a:ext uri="{9D8B030D-6E8A-4147-A177-3AD203B41FA5}">
                      <a16:colId xmlns:a16="http://schemas.microsoft.com/office/drawing/2014/main" val="2776025586"/>
                    </a:ext>
                  </a:extLst>
                </a:gridCol>
                <a:gridCol w="1627927">
                  <a:extLst>
                    <a:ext uri="{9D8B030D-6E8A-4147-A177-3AD203B41FA5}">
                      <a16:colId xmlns:a16="http://schemas.microsoft.com/office/drawing/2014/main" val="1615581147"/>
                    </a:ext>
                  </a:extLst>
                </a:gridCol>
                <a:gridCol w="1627927">
                  <a:extLst>
                    <a:ext uri="{9D8B030D-6E8A-4147-A177-3AD203B41FA5}">
                      <a16:colId xmlns:a16="http://schemas.microsoft.com/office/drawing/2014/main" val="3490504501"/>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pPr algn="l" fontAlgn="b"/>
                      <a:r>
                        <a:rPr lang="en-GB" dirty="0"/>
                        <a:t>3.1</a:t>
                      </a:r>
                    </a:p>
                  </a:txBody>
                  <a:tcPr marL="45720" marR="45720" anchor="b"/>
                </a:tc>
                <a:tc>
                  <a:txBody>
                    <a:bodyPr/>
                    <a:lstStyle/>
                    <a:p>
                      <a:pPr algn="l" fontAlgn="b"/>
                      <a:r>
                        <a:rPr lang="en-GB" dirty="0"/>
                        <a:t>Management of Resources</a:t>
                      </a:r>
                    </a:p>
                  </a:txBody>
                  <a:tcPr marL="45720" marR="45720" anchor="b"/>
                </a:tc>
                <a:tc>
                  <a:txBody>
                    <a:bodyPr/>
                    <a:lstStyle/>
                    <a:p>
                      <a:pPr algn="ctr" fontAlgn="b"/>
                      <a:r>
                        <a:rPr lang="en-SG" sz="1800" dirty="0"/>
                        <a:t>10</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pPr algn="l" fontAlgn="b"/>
                      <a:r>
                        <a:rPr lang="en-GB" dirty="0"/>
                        <a:t>3.2</a:t>
                      </a:r>
                    </a:p>
                  </a:txBody>
                  <a:tcPr marL="45720" marR="45720" anchor="b"/>
                </a:tc>
                <a:tc>
                  <a:txBody>
                    <a:bodyPr/>
                    <a:lstStyle/>
                    <a:p>
                      <a:pPr algn="l" fontAlgn="b"/>
                      <a:r>
                        <a:rPr lang="en-GB" dirty="0"/>
                        <a:t>Source of Materials</a:t>
                      </a:r>
                    </a:p>
                  </a:txBody>
                  <a:tcPr marL="45720" marR="45720" anchor="b"/>
                </a:tc>
                <a:tc>
                  <a:txBody>
                    <a:bodyPr/>
                    <a:lstStyle/>
                    <a:p>
                      <a:pPr algn="ctr" fontAlgn="b"/>
                      <a:r>
                        <a:rPr lang="en-SG" sz="1800" dirty="0"/>
                        <a:t>5</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612097455"/>
                  </a:ext>
                </a:extLst>
              </a:tr>
              <a:tr h="276424">
                <a:tc>
                  <a:txBody>
                    <a:bodyPr/>
                    <a:lstStyle/>
                    <a:p>
                      <a:pPr algn="l" fontAlgn="b"/>
                      <a:r>
                        <a:rPr lang="en-GB" dirty="0"/>
                        <a:t>3.3*</a:t>
                      </a:r>
                    </a:p>
                  </a:txBody>
                  <a:tcPr marL="45720" marR="45720" anchor="b">
                    <a:lnB w="12700" cap="flat" cmpd="sng" algn="ctr">
                      <a:solidFill>
                        <a:schemeClr val="tx1"/>
                      </a:solidFill>
                      <a:prstDash val="solid"/>
                      <a:round/>
                      <a:headEnd type="none" w="med" len="med"/>
                      <a:tailEnd type="none" w="med" len="med"/>
                    </a:lnB>
                  </a:tcPr>
                </a:tc>
                <a:tc>
                  <a:txBody>
                    <a:bodyPr/>
                    <a:lstStyle/>
                    <a:p>
                      <a:pPr algn="l" fontAlgn="b"/>
                      <a:r>
                        <a:rPr lang="en-GB" dirty="0"/>
                        <a:t>Stormwater Management</a:t>
                      </a:r>
                    </a:p>
                  </a:txBody>
                  <a:tcPr marL="45720" marR="45720" anchor="b">
                    <a:lnB w="12700" cap="flat" cmpd="sng" algn="ctr">
                      <a:solidFill>
                        <a:schemeClr val="tx1"/>
                      </a:solidFill>
                      <a:prstDash val="solid"/>
                      <a:round/>
                      <a:headEnd type="none" w="med" len="med"/>
                      <a:tailEnd type="none" w="med" len="med"/>
                    </a:lnB>
                  </a:tcPr>
                </a:tc>
                <a:tc>
                  <a:txBody>
                    <a:bodyPr/>
                    <a:lstStyle/>
                    <a:p>
                      <a:pPr algn="ctr" fontAlgn="b"/>
                      <a:r>
                        <a:rPr lang="en-SG" sz="1800" dirty="0"/>
                        <a:t>8</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23</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2" name="Footer Placeholder 1">
            <a:extLst>
              <a:ext uri="{FF2B5EF4-FFF2-40B4-BE49-F238E27FC236}">
                <a16:creationId xmlns:a16="http://schemas.microsoft.com/office/drawing/2014/main" id="{8DCCDBCA-243E-EC8F-A829-A2578C127200}"/>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1370701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4943872" y="1192854"/>
            <a:ext cx="6989612" cy="4933312"/>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24</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Biodiversity Conservation</a:t>
            </a:r>
            <a:br>
              <a:rPr lang="en-SG" sz="2800" dirty="0"/>
            </a:br>
            <a:r>
              <a:rPr lang="en-SG" sz="1800" dirty="0"/>
              <a:t>4.1 Native Plants</a:t>
            </a:r>
            <a:endParaRPr lang="en-SG" sz="2800" dirty="0"/>
          </a:p>
        </p:txBody>
      </p:sp>
      <p:graphicFrame>
        <p:nvGraphicFramePr>
          <p:cNvPr id="9" name="Table 8">
            <a:extLst>
              <a:ext uri="{FF2B5EF4-FFF2-40B4-BE49-F238E27FC236}">
                <a16:creationId xmlns:a16="http://schemas.microsoft.com/office/drawing/2014/main" id="{87B01330-0B15-4033-A422-3B6C61E84909}"/>
              </a:ext>
            </a:extLst>
          </p:cNvPr>
          <p:cNvGraphicFramePr>
            <a:graphicFrameLocks noGrp="1"/>
          </p:cNvGraphicFramePr>
          <p:nvPr>
            <p:extLst>
              <p:ext uri="{D42A27DB-BD31-4B8C-83A1-F6EECF244321}">
                <p14:modId xmlns:p14="http://schemas.microsoft.com/office/powerpoint/2010/main" val="3538550961"/>
              </p:ext>
            </p:extLst>
          </p:nvPr>
        </p:nvGraphicFramePr>
        <p:xfrm>
          <a:off x="695400" y="1192853"/>
          <a:ext cx="3948132" cy="1554480"/>
        </p:xfrm>
        <a:graphic>
          <a:graphicData uri="http://schemas.openxmlformats.org/drawingml/2006/table">
            <a:tbl>
              <a:tblPr>
                <a:tableStyleId>{5940675A-B579-460E-94D1-54222C63F5DA}</a:tableStyleId>
              </a:tblPr>
              <a:tblGrid>
                <a:gridCol w="2312925">
                  <a:extLst>
                    <a:ext uri="{9D8B030D-6E8A-4147-A177-3AD203B41FA5}">
                      <a16:colId xmlns:a16="http://schemas.microsoft.com/office/drawing/2014/main" val="3679446110"/>
                    </a:ext>
                  </a:extLst>
                </a:gridCol>
                <a:gridCol w="415515">
                  <a:extLst>
                    <a:ext uri="{9D8B030D-6E8A-4147-A177-3AD203B41FA5}">
                      <a16:colId xmlns:a16="http://schemas.microsoft.com/office/drawing/2014/main" val="393296761"/>
                    </a:ext>
                  </a:extLst>
                </a:gridCol>
                <a:gridCol w="48874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961552507"/>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4.1a Number of planted species that are native to Southeast Asia region</a:t>
                      </a:r>
                    </a:p>
                  </a:txBody>
                  <a:tcPr marL="45720" marR="45720" anchor="ctr">
                    <a:solidFill>
                      <a:schemeClr val="bg1">
                        <a:lumMod val="85000"/>
                      </a:schemeClr>
                    </a:solidFill>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GB" sz="1200" b="0" i="0" u="none" strike="noStrike" dirty="0">
                          <a:solidFill>
                            <a:srgbClr val="000000"/>
                          </a:solidFill>
                          <a:effectLst/>
                          <a:latin typeface="Calibri" panose="020F0502020204030204" pitchFamily="34" charset="0"/>
                        </a:rPr>
                        <a:t>5% to &lt;20%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4">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4">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GB" sz="1200" b="0" i="0" u="none" strike="noStrike" dirty="0">
                          <a:solidFill>
                            <a:srgbClr val="000000"/>
                          </a:solidFill>
                          <a:effectLst/>
                          <a:latin typeface="Calibri" panose="020F0502020204030204" pitchFamily="34" charset="0"/>
                        </a:rPr>
                        <a:t>20% to &lt;40%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GB" sz="1200" b="0" i="0" u="none" strike="noStrike" dirty="0">
                          <a:solidFill>
                            <a:srgbClr val="000000"/>
                          </a:solidFill>
                          <a:effectLst/>
                          <a:latin typeface="Calibri" panose="020F0502020204030204" pitchFamily="34" charset="0"/>
                        </a:rPr>
                        <a:t>40% to &lt;60%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ctr" fontAlgn="ctr"/>
                      <a:r>
                        <a:rPr lang="en-GB" sz="1200" b="0" i="0" u="sng" strike="noStrike" dirty="0">
                          <a:solidFill>
                            <a:srgbClr val="000000"/>
                          </a:solidFill>
                          <a:effectLst/>
                          <a:latin typeface="Calibri" panose="020F0502020204030204" pitchFamily="34" charset="0"/>
                        </a:rPr>
                        <a:t>&gt;</a:t>
                      </a:r>
                      <a:r>
                        <a:rPr lang="en-GB" sz="1200" b="0" i="0" u="none" strike="noStrike" dirty="0">
                          <a:solidFill>
                            <a:srgbClr val="000000"/>
                          </a:solidFill>
                          <a:effectLst/>
                          <a:latin typeface="Calibri" panose="020F0502020204030204" pitchFamily="34" charset="0"/>
                        </a:rPr>
                        <a:t>60%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4</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265875903"/>
                  </a:ext>
                </a:extLst>
              </a:tr>
            </a:tbl>
          </a:graphicData>
        </a:graphic>
      </p:graphicFrame>
      <p:graphicFrame>
        <p:nvGraphicFramePr>
          <p:cNvPr id="6" name="Table 5">
            <a:extLst>
              <a:ext uri="{FF2B5EF4-FFF2-40B4-BE49-F238E27FC236}">
                <a16:creationId xmlns:a16="http://schemas.microsoft.com/office/drawing/2014/main" id="{2C62F526-8A44-4CA1-BB42-812F00E5DB20}"/>
              </a:ext>
            </a:extLst>
          </p:cNvPr>
          <p:cNvGraphicFramePr>
            <a:graphicFrameLocks noGrp="1"/>
          </p:cNvGraphicFramePr>
          <p:nvPr>
            <p:extLst>
              <p:ext uri="{D42A27DB-BD31-4B8C-83A1-F6EECF244321}">
                <p14:modId xmlns:p14="http://schemas.microsoft.com/office/powerpoint/2010/main" val="2725300929"/>
              </p:ext>
            </p:extLst>
          </p:nvPr>
        </p:nvGraphicFramePr>
        <p:xfrm>
          <a:off x="695400" y="2767625"/>
          <a:ext cx="3948132" cy="1554480"/>
        </p:xfrm>
        <a:graphic>
          <a:graphicData uri="http://schemas.openxmlformats.org/drawingml/2006/table">
            <a:tbl>
              <a:tblPr>
                <a:tableStyleId>{5940675A-B579-460E-94D1-54222C63F5DA}</a:tableStyleId>
              </a:tblPr>
              <a:tblGrid>
                <a:gridCol w="2312925">
                  <a:extLst>
                    <a:ext uri="{9D8B030D-6E8A-4147-A177-3AD203B41FA5}">
                      <a16:colId xmlns:a16="http://schemas.microsoft.com/office/drawing/2014/main" val="3679446110"/>
                    </a:ext>
                  </a:extLst>
                </a:gridCol>
                <a:gridCol w="415515">
                  <a:extLst>
                    <a:ext uri="{9D8B030D-6E8A-4147-A177-3AD203B41FA5}">
                      <a16:colId xmlns:a16="http://schemas.microsoft.com/office/drawing/2014/main" val="393296761"/>
                    </a:ext>
                  </a:extLst>
                </a:gridCol>
                <a:gridCol w="48874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2392031"/>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4.1b Quantity of planted species that are native to Southeast Asia region</a:t>
                      </a:r>
                    </a:p>
                  </a:txBody>
                  <a:tcPr marL="45720" marR="45720" anchor="ctr">
                    <a:solidFill>
                      <a:schemeClr val="bg1">
                        <a:lumMod val="85000"/>
                      </a:schemeClr>
                    </a:solidFill>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GB" sz="1200" b="0" i="0" u="none" strike="noStrike" dirty="0">
                          <a:solidFill>
                            <a:srgbClr val="000000"/>
                          </a:solidFill>
                          <a:effectLst/>
                          <a:latin typeface="Calibri" panose="020F0502020204030204" pitchFamily="34" charset="0"/>
                        </a:rPr>
                        <a:t>1% to &lt;10%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4">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4">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GB" sz="1200" b="0" i="0" u="none" strike="noStrike" dirty="0">
                          <a:solidFill>
                            <a:srgbClr val="000000"/>
                          </a:solidFill>
                          <a:effectLst/>
                          <a:latin typeface="Calibri" panose="020F0502020204030204" pitchFamily="34" charset="0"/>
                        </a:rPr>
                        <a:t>10% to &lt;20%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GB" sz="1200" b="0" i="0" u="none" strike="noStrike" dirty="0">
                          <a:solidFill>
                            <a:srgbClr val="000000"/>
                          </a:solidFill>
                          <a:effectLst/>
                          <a:latin typeface="Calibri" panose="020F0502020204030204" pitchFamily="34" charset="0"/>
                        </a:rPr>
                        <a:t>30% to &lt;60%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ctr" fontAlgn="ctr"/>
                      <a:r>
                        <a:rPr lang="en-GB" sz="1200" b="0" i="0" u="sng" strike="noStrike" dirty="0">
                          <a:solidFill>
                            <a:srgbClr val="000000"/>
                          </a:solidFill>
                          <a:effectLst/>
                          <a:latin typeface="Calibri" panose="020F0502020204030204" pitchFamily="34" charset="0"/>
                        </a:rPr>
                        <a:t>&gt;</a:t>
                      </a:r>
                      <a:r>
                        <a:rPr lang="en-GB" sz="1200" b="0" i="0" u="none" strike="noStrike" dirty="0">
                          <a:solidFill>
                            <a:srgbClr val="000000"/>
                          </a:solidFill>
                          <a:effectLst/>
                          <a:latin typeface="Calibri" panose="020F0502020204030204" pitchFamily="34" charset="0"/>
                        </a:rPr>
                        <a:t>60%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4</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265875903"/>
                  </a:ext>
                </a:extLst>
              </a:tr>
            </a:tbl>
          </a:graphicData>
        </a:graphic>
      </p:graphicFrame>
      <p:sp>
        <p:nvSpPr>
          <p:cNvPr id="2" name="Footer Placeholder 1">
            <a:extLst>
              <a:ext uri="{FF2B5EF4-FFF2-40B4-BE49-F238E27FC236}">
                <a16:creationId xmlns:a16="http://schemas.microsoft.com/office/drawing/2014/main" id="{A818731A-8F70-574E-BFBA-43357645630D}"/>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492332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429000"/>
            <a:ext cx="11238084" cy="269716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25</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Biodiversity Conservation</a:t>
            </a:r>
            <a:br>
              <a:rPr lang="en-SG" sz="2800" dirty="0"/>
            </a:br>
            <a:r>
              <a:rPr lang="en-SG" sz="1800" dirty="0"/>
              <a:t>4.2 Biodiversity-sensitive Planting &amp; Design</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2565359099"/>
              </p:ext>
            </p:extLst>
          </p:nvPr>
        </p:nvGraphicFramePr>
        <p:xfrm>
          <a:off x="695400" y="1192853"/>
          <a:ext cx="9649072" cy="2103120"/>
        </p:xfrm>
        <a:graphic>
          <a:graphicData uri="http://schemas.openxmlformats.org/drawingml/2006/table">
            <a:tbl>
              <a:tblPr>
                <a:tableStyleId>{5940675A-B579-460E-94D1-54222C63F5DA}</a:tableStyleId>
              </a:tblPr>
              <a:tblGrid>
                <a:gridCol w="561752">
                  <a:extLst>
                    <a:ext uri="{9D8B030D-6E8A-4147-A177-3AD203B41FA5}">
                      <a16:colId xmlns:a16="http://schemas.microsoft.com/office/drawing/2014/main" val="3679446110"/>
                    </a:ext>
                  </a:extLst>
                </a:gridCol>
                <a:gridCol w="7868819">
                  <a:extLst>
                    <a:ext uri="{9D8B030D-6E8A-4147-A177-3AD203B41FA5}">
                      <a16:colId xmlns:a16="http://schemas.microsoft.com/office/drawing/2014/main" val="1452562166"/>
                    </a:ext>
                  </a:extLst>
                </a:gridCol>
                <a:gridCol w="162485">
                  <a:extLst>
                    <a:ext uri="{9D8B030D-6E8A-4147-A177-3AD203B41FA5}">
                      <a16:colId xmlns:a16="http://schemas.microsoft.com/office/drawing/2014/main" val="4108943563"/>
                    </a:ext>
                  </a:extLst>
                </a:gridCol>
                <a:gridCol w="439202">
                  <a:extLst>
                    <a:ext uri="{9D8B030D-6E8A-4147-A177-3AD203B41FA5}">
                      <a16:colId xmlns:a16="http://schemas.microsoft.com/office/drawing/2014/main" val="3697783855"/>
                    </a:ext>
                  </a:extLst>
                </a:gridCol>
                <a:gridCol w="616814">
                  <a:extLst>
                    <a:ext uri="{9D8B030D-6E8A-4147-A177-3AD203B41FA5}">
                      <a16:colId xmlns:a16="http://schemas.microsoft.com/office/drawing/2014/main" val="571189969"/>
                    </a:ext>
                  </a:extLst>
                </a:gridCol>
              </a:tblGrid>
              <a:tr h="417914">
                <a:tc gridSpan="3">
                  <a:txBody>
                    <a:bodyPr/>
                    <a:lstStyle/>
                    <a:p>
                      <a:pPr algn="l" fontAlgn="ctr"/>
                      <a:r>
                        <a:rPr lang="en-US" sz="1200" b="1" i="0" u="none" strike="noStrike" dirty="0">
                          <a:solidFill>
                            <a:srgbClr val="000000"/>
                          </a:solidFill>
                          <a:effectLst/>
                          <a:latin typeface="+mn-lt"/>
                        </a:rPr>
                        <a:t>4.2a Understanding of existing habitats, ecological processes and nearby environments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50749">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simple study on site conditions &amp; features (state current condition) </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4">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4">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50749">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comprehensive research or analysis to understand existing site conditions (Fact finding)</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50749">
                <a:tc>
                  <a:txBody>
                    <a:bodyPr/>
                    <a:lstStyle/>
                    <a:p>
                      <a:pPr algn="l" fontAlgn="ctr"/>
                      <a:r>
                        <a:rPr lang="en-GB" sz="1200" b="0" i="0" u="none" strike="noStrike" dirty="0">
                          <a:solidFill>
                            <a:srgbClr val="000000"/>
                          </a:solidFill>
                          <a:effectLst/>
                          <a:latin typeface="Calibri" panose="020F0502020204030204" pitchFamily="34" charset="0"/>
                        </a:rPr>
                        <a:t>Very 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comprehensive research or analysis to identify and state corrective actions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SG"/>
                    </a:p>
                  </a:txBody>
                  <a:tcPr/>
                </a:tc>
                <a:extLst>
                  <a:ext uri="{0D108BD9-81ED-4DB2-BD59-A6C34878D82A}">
                    <a16:rowId xmlns:a16="http://schemas.microsoft.com/office/drawing/2014/main" val="1792881089"/>
                  </a:ext>
                </a:extLst>
              </a:tr>
              <a:tr h="417914">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Built in plans and conducted in depth analysis considering the larger ecosystem networks and ecological connectivity beyond the project site. Conducted comprehensive research or analysis to understand existing site conditions and impact of development including mitigation measures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4</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61D51A52-E19E-2D40-E537-66228FBBB693}"/>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35919132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429000"/>
            <a:ext cx="11238084" cy="269716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26</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Biodiversity Conservation</a:t>
            </a:r>
            <a:br>
              <a:rPr lang="en-SG" sz="2800" dirty="0"/>
            </a:br>
            <a:r>
              <a:rPr lang="en-SG" sz="1800" dirty="0"/>
              <a:t>4.2 Biodiversity-sensitive Planting &amp; Design</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626002326"/>
              </p:ext>
            </p:extLst>
          </p:nvPr>
        </p:nvGraphicFramePr>
        <p:xfrm>
          <a:off x="695400" y="1192853"/>
          <a:ext cx="7054140" cy="2011680"/>
        </p:xfrm>
        <a:graphic>
          <a:graphicData uri="http://schemas.openxmlformats.org/drawingml/2006/table">
            <a:tbl>
              <a:tblPr>
                <a:tableStyleId>{5940675A-B579-460E-94D1-54222C63F5DA}</a:tableStyleId>
              </a:tblPr>
              <a:tblGrid>
                <a:gridCol w="861438">
                  <a:extLst>
                    <a:ext uri="{9D8B030D-6E8A-4147-A177-3AD203B41FA5}">
                      <a16:colId xmlns:a16="http://schemas.microsoft.com/office/drawing/2014/main" val="3679446110"/>
                    </a:ext>
                  </a:extLst>
                </a:gridCol>
                <a:gridCol w="4752000">
                  <a:extLst>
                    <a:ext uri="{9D8B030D-6E8A-4147-A177-3AD203B41FA5}">
                      <a16:colId xmlns:a16="http://schemas.microsoft.com/office/drawing/2014/main" val="1452562166"/>
                    </a:ext>
                  </a:extLst>
                </a:gridCol>
                <a:gridCol w="191667">
                  <a:extLst>
                    <a:ext uri="{9D8B030D-6E8A-4147-A177-3AD203B41FA5}">
                      <a16:colId xmlns:a16="http://schemas.microsoft.com/office/drawing/2014/main" val="4108943563"/>
                    </a:ext>
                  </a:extLst>
                </a:gridCol>
                <a:gridCol w="51808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5182931"/>
                    </a:ext>
                  </a:extLst>
                </a:gridCol>
              </a:tblGrid>
              <a:tr h="204023">
                <a:tc gridSpan="3">
                  <a:txBody>
                    <a:bodyPr/>
                    <a:lstStyle/>
                    <a:p>
                      <a:pPr algn="l" fontAlgn="ctr"/>
                      <a:r>
                        <a:rPr lang="en-US" sz="1200" b="1" i="0" u="none" strike="noStrike" dirty="0">
                          <a:solidFill>
                            <a:srgbClr val="000000"/>
                          </a:solidFill>
                          <a:effectLst/>
                          <a:latin typeface="+mn-lt"/>
                        </a:rPr>
                        <a:t>4.2b Habitat creation through planting design</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rowSpan="2">
                  <a:txBody>
                    <a:bodyPr/>
                    <a:lstStyle/>
                    <a:p>
                      <a:pPr algn="l" fontAlgn="ctr"/>
                      <a:r>
                        <a:rPr lang="en-US" sz="1200" b="0" i="0" u="none" strike="noStrike" dirty="0">
                          <a:solidFill>
                            <a:srgbClr val="000000"/>
                          </a:solidFill>
                          <a:effectLst/>
                          <a:latin typeface="Calibri" panose="020F0502020204030204" pitchFamily="34" charset="0"/>
                        </a:rPr>
                        <a:t>Incorporated small themed trails and plots based on existing planting. e.g. butterfly-attracting shrubs, bee trails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5">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5">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Fairly Good</a:t>
                      </a:r>
                    </a:p>
                  </a:txBody>
                  <a:tcPr marL="45720" marR="45720" anchor="ctr">
                    <a:noFill/>
                  </a:tcPr>
                </a:tc>
                <a:tc vMerge="1">
                  <a:txBody>
                    <a:bodyPr/>
                    <a:lstStyle/>
                    <a:p>
                      <a:endParaRPr lang="en-GB"/>
                    </a:p>
                  </a:txBody>
                  <a:tcP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rowSpan="2">
                  <a:txBody>
                    <a:bodyPr/>
                    <a:lstStyle/>
                    <a:p>
                      <a:pPr algn="l" fontAlgn="ctr"/>
                      <a:r>
                        <a:rPr lang="en-US" sz="1200" b="0" i="0" u="none" strike="noStrike" dirty="0">
                          <a:solidFill>
                            <a:srgbClr val="000000"/>
                          </a:solidFill>
                          <a:effectLst/>
                          <a:latin typeface="Calibri" panose="020F0502020204030204" pitchFamily="34" charset="0"/>
                        </a:rPr>
                        <a:t>Either enhanced existing habitats or created new moderately-sized habitats. e.g. grasslands, riverine, dragonfly ponds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r h="204023">
                <a:tc>
                  <a:txBody>
                    <a:bodyPr/>
                    <a:lstStyle/>
                    <a:p>
                      <a:pPr algn="l" fontAlgn="ctr"/>
                      <a:r>
                        <a:rPr lang="en-GB" sz="1200" b="0" i="0" u="none" strike="noStrike" dirty="0">
                          <a:solidFill>
                            <a:srgbClr val="000000"/>
                          </a:solidFill>
                          <a:effectLst/>
                          <a:latin typeface="Calibri" panose="020F0502020204030204" pitchFamily="34" charset="0"/>
                        </a:rPr>
                        <a:t>Very Good</a:t>
                      </a:r>
                    </a:p>
                  </a:txBody>
                  <a:tcPr marL="45720" marR="45720" anchor="ctr">
                    <a:noFill/>
                  </a:tcPr>
                </a:tc>
                <a:tc vMerge="1">
                  <a:txBody>
                    <a:bodyPr/>
                    <a:lstStyle/>
                    <a:p>
                      <a:endParaRPr lang="en-GB"/>
                    </a:p>
                  </a:txBody>
                  <a:tcPr>
                    <a:noFill/>
                  </a:tcPr>
                </a:tc>
                <a:tc>
                  <a:txBody>
                    <a:bodyPr/>
                    <a:lstStyle/>
                    <a:p>
                      <a:pPr algn="ctr" fontAlgn="ctr"/>
                      <a:r>
                        <a:rPr lang="en-GB" sz="1200" b="0" i="0" u="none" strike="noStrike" dirty="0">
                          <a:solidFill>
                            <a:srgbClr val="000000"/>
                          </a:solidFill>
                          <a:effectLst/>
                          <a:latin typeface="Calibri" panose="020F0502020204030204" pitchFamily="34" charset="0"/>
                        </a:rPr>
                        <a:t>4</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363023754"/>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Incorporated holistic considerations in project's design to emulate native landscapes or conserve existing habitats e.g. varying canopy heights, increasing food plants variety, features to link different landscape areas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5</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2175266858"/>
                  </a:ext>
                </a:extLst>
              </a:tr>
            </a:tbl>
          </a:graphicData>
        </a:graphic>
      </p:graphicFrame>
      <p:sp>
        <p:nvSpPr>
          <p:cNvPr id="2" name="Footer Placeholder 1">
            <a:extLst>
              <a:ext uri="{FF2B5EF4-FFF2-40B4-BE49-F238E27FC236}">
                <a16:creationId xmlns:a16="http://schemas.microsoft.com/office/drawing/2014/main" id="{D689C019-AE91-0E57-DCA6-EC9F30389F77}"/>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7513024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708920"/>
            <a:ext cx="11238084" cy="341724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27</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Biodiversity Conservation</a:t>
            </a:r>
            <a:br>
              <a:rPr lang="en-SG" sz="2800" dirty="0"/>
            </a:br>
            <a:r>
              <a:rPr lang="en-SG" sz="1800" dirty="0"/>
              <a:t>4.2 Biodiversity-sensitive Planting &amp; Design</a:t>
            </a:r>
            <a:endParaRPr lang="en-SG" sz="2800" dirty="0"/>
          </a:p>
        </p:txBody>
      </p:sp>
      <p:graphicFrame>
        <p:nvGraphicFramePr>
          <p:cNvPr id="6" name="Table 5">
            <a:extLst>
              <a:ext uri="{FF2B5EF4-FFF2-40B4-BE49-F238E27FC236}">
                <a16:creationId xmlns:a16="http://schemas.microsoft.com/office/drawing/2014/main" id="{FD1E5E05-01D2-40E2-A633-AC48028D62EF}"/>
              </a:ext>
            </a:extLst>
          </p:cNvPr>
          <p:cNvGraphicFramePr>
            <a:graphicFrameLocks noGrp="1"/>
          </p:cNvGraphicFramePr>
          <p:nvPr>
            <p:extLst>
              <p:ext uri="{D42A27DB-BD31-4B8C-83A1-F6EECF244321}">
                <p14:modId xmlns:p14="http://schemas.microsoft.com/office/powerpoint/2010/main" val="2760851650"/>
              </p:ext>
            </p:extLst>
          </p:nvPr>
        </p:nvGraphicFramePr>
        <p:xfrm>
          <a:off x="695400" y="1192853"/>
          <a:ext cx="7836508" cy="1097280"/>
        </p:xfrm>
        <a:graphic>
          <a:graphicData uri="http://schemas.openxmlformats.org/drawingml/2006/table">
            <a:tbl>
              <a:tblPr>
                <a:tableStyleId>{5940675A-B579-460E-94D1-54222C63F5DA}</a:tableStyleId>
              </a:tblPr>
              <a:tblGrid>
                <a:gridCol w="667949">
                  <a:extLst>
                    <a:ext uri="{9D8B030D-6E8A-4147-A177-3AD203B41FA5}">
                      <a16:colId xmlns:a16="http://schemas.microsoft.com/office/drawing/2014/main" val="3679446110"/>
                    </a:ext>
                  </a:extLst>
                </a:gridCol>
                <a:gridCol w="5722176">
                  <a:extLst>
                    <a:ext uri="{9D8B030D-6E8A-4147-A177-3AD203B41FA5}">
                      <a16:colId xmlns:a16="http://schemas.microsoft.com/office/drawing/2014/main" val="1452562166"/>
                    </a:ext>
                  </a:extLst>
                </a:gridCol>
                <a:gridCol w="193201">
                  <a:extLst>
                    <a:ext uri="{9D8B030D-6E8A-4147-A177-3AD203B41FA5}">
                      <a16:colId xmlns:a16="http://schemas.microsoft.com/office/drawing/2014/main" val="4108943563"/>
                    </a:ext>
                  </a:extLst>
                </a:gridCol>
                <a:gridCol w="52223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312707546"/>
                    </a:ext>
                  </a:extLst>
                </a:gridCol>
              </a:tblGrid>
              <a:tr h="204023">
                <a:tc gridSpan="3">
                  <a:txBody>
                    <a:bodyPr/>
                    <a:lstStyle/>
                    <a:p>
                      <a:pPr algn="l" fontAlgn="ctr"/>
                      <a:r>
                        <a:rPr lang="en-US" sz="1200" b="1" i="0" u="none" strike="noStrike" dirty="0">
                          <a:solidFill>
                            <a:srgbClr val="000000"/>
                          </a:solidFill>
                          <a:effectLst/>
                          <a:latin typeface="+mn-lt"/>
                        </a:rPr>
                        <a:t>4.2c Management of glass facades and lighting for wildlife</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Design is able to minimise impact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Executed additional efforts purposefully, such as retrofitting and lighting management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Considered impact of glass façade and lighting on wildlife in design and operational phases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6AFA997E-A015-9037-0201-ABD27B4E1A98}"/>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10558643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212976"/>
            <a:ext cx="11238084" cy="2913190"/>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28</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Biodiversity Conservation</a:t>
            </a:r>
            <a:br>
              <a:rPr lang="en-SG" sz="2800" dirty="0"/>
            </a:br>
            <a:r>
              <a:rPr lang="en-SG" sz="1800" dirty="0"/>
              <a:t>4.3 </a:t>
            </a:r>
            <a:r>
              <a:rPr lang="en-GB" sz="1800" b="1" i="0" u="none" strike="noStrike" dirty="0">
                <a:solidFill>
                  <a:srgbClr val="000000"/>
                </a:solidFill>
                <a:effectLst/>
                <a:latin typeface="Calibri" panose="020F0502020204030204" pitchFamily="34" charset="0"/>
              </a:rPr>
              <a:t>Tree Retention</a:t>
            </a:r>
            <a:endParaRPr lang="en-SG" sz="2800" dirty="0"/>
          </a:p>
        </p:txBody>
      </p:sp>
      <p:graphicFrame>
        <p:nvGraphicFramePr>
          <p:cNvPr id="7" name="Table 6">
            <a:extLst>
              <a:ext uri="{FF2B5EF4-FFF2-40B4-BE49-F238E27FC236}">
                <a16:creationId xmlns:a16="http://schemas.microsoft.com/office/drawing/2014/main" id="{2BEBBEA7-2FB0-4659-86E3-793B72654F01}"/>
              </a:ext>
            </a:extLst>
          </p:cNvPr>
          <p:cNvGraphicFramePr>
            <a:graphicFrameLocks noGrp="1"/>
          </p:cNvGraphicFramePr>
          <p:nvPr>
            <p:extLst>
              <p:ext uri="{D42A27DB-BD31-4B8C-83A1-F6EECF244321}">
                <p14:modId xmlns:p14="http://schemas.microsoft.com/office/powerpoint/2010/main" val="5745422"/>
              </p:ext>
            </p:extLst>
          </p:nvPr>
        </p:nvGraphicFramePr>
        <p:xfrm>
          <a:off x="695400" y="1192853"/>
          <a:ext cx="5703134" cy="742320"/>
        </p:xfrm>
        <a:graphic>
          <a:graphicData uri="http://schemas.openxmlformats.org/drawingml/2006/table">
            <a:tbl>
              <a:tblPr>
                <a:tableStyleId>{5940675A-B579-460E-94D1-54222C63F5DA}</a:tableStyleId>
              </a:tblPr>
              <a:tblGrid>
                <a:gridCol w="4272217">
                  <a:extLst>
                    <a:ext uri="{9D8B030D-6E8A-4147-A177-3AD203B41FA5}">
                      <a16:colId xmlns:a16="http://schemas.microsoft.com/office/drawing/2014/main" val="3679446110"/>
                    </a:ext>
                  </a:extLst>
                </a:gridCol>
                <a:gridCol w="183170">
                  <a:extLst>
                    <a:ext uri="{9D8B030D-6E8A-4147-A177-3AD203B41FA5}">
                      <a16:colId xmlns:a16="http://schemas.microsoft.com/office/drawing/2014/main" val="393296761"/>
                    </a:ext>
                  </a:extLst>
                </a:gridCol>
                <a:gridCol w="516798">
                  <a:extLst>
                    <a:ext uri="{9D8B030D-6E8A-4147-A177-3AD203B41FA5}">
                      <a16:colId xmlns:a16="http://schemas.microsoft.com/office/drawing/2014/main" val="3697783855"/>
                    </a:ext>
                  </a:extLst>
                </a:gridCol>
                <a:gridCol w="730949">
                  <a:extLst>
                    <a:ext uri="{9D8B030D-6E8A-4147-A177-3AD203B41FA5}">
                      <a16:colId xmlns:a16="http://schemas.microsoft.com/office/drawing/2014/main" val="879794027"/>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4.3a </a:t>
                      </a:r>
                    </a:p>
                  </a:txBody>
                  <a:tcPr marL="45720" marR="45720" anchor="ctr">
                    <a:solidFill>
                      <a:schemeClr val="bg1">
                        <a:lumMod val="85000"/>
                      </a:schemeClr>
                    </a:solidFill>
                  </a:tcPr>
                </a:tc>
                <a:tc hMerge="1">
                  <a:txBody>
                    <a:bodyPr/>
                    <a:lstStyle/>
                    <a:p>
                      <a:endParaRPr lang="en-GB" dirty="0"/>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468000">
                <a:tc>
                  <a:txBody>
                    <a:bodyPr/>
                    <a:lstStyle/>
                    <a:p>
                      <a:pPr algn="l" fontAlgn="ctr"/>
                      <a:r>
                        <a:rPr lang="en-US" sz="1200" b="1" i="0" u="none" strike="noStrike" dirty="0">
                          <a:solidFill>
                            <a:srgbClr val="000000"/>
                          </a:solidFill>
                          <a:effectLst/>
                          <a:latin typeface="Calibri" panose="020F0502020204030204" pitchFamily="34" charset="0"/>
                        </a:rPr>
                        <a:t>Provided inventory of tree flora species, quantity and provenance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bl>
          </a:graphicData>
        </a:graphic>
      </p:graphicFrame>
      <p:graphicFrame>
        <p:nvGraphicFramePr>
          <p:cNvPr id="9" name="Table 8">
            <a:extLst>
              <a:ext uri="{FF2B5EF4-FFF2-40B4-BE49-F238E27FC236}">
                <a16:creationId xmlns:a16="http://schemas.microsoft.com/office/drawing/2014/main" id="{B5D9FB7A-C0CB-4743-8AE6-0D23FDF6D178}"/>
              </a:ext>
            </a:extLst>
          </p:cNvPr>
          <p:cNvGraphicFramePr>
            <a:graphicFrameLocks noGrp="1"/>
          </p:cNvGraphicFramePr>
          <p:nvPr>
            <p:extLst>
              <p:ext uri="{D42A27DB-BD31-4B8C-83A1-F6EECF244321}">
                <p14:modId xmlns:p14="http://schemas.microsoft.com/office/powerpoint/2010/main" val="646895042"/>
              </p:ext>
            </p:extLst>
          </p:nvPr>
        </p:nvGraphicFramePr>
        <p:xfrm>
          <a:off x="695400" y="1935173"/>
          <a:ext cx="5715702" cy="1097280"/>
        </p:xfrm>
        <a:graphic>
          <a:graphicData uri="http://schemas.openxmlformats.org/drawingml/2006/table">
            <a:tbl>
              <a:tblPr>
                <a:tableStyleId>{5940675A-B579-460E-94D1-54222C63F5DA}</a:tableStyleId>
              </a:tblPr>
              <a:tblGrid>
                <a:gridCol w="4176000">
                  <a:extLst>
                    <a:ext uri="{9D8B030D-6E8A-4147-A177-3AD203B41FA5}">
                      <a16:colId xmlns:a16="http://schemas.microsoft.com/office/drawing/2014/main" val="3679446110"/>
                    </a:ext>
                  </a:extLst>
                </a:gridCol>
                <a:gridCol w="291818">
                  <a:extLst>
                    <a:ext uri="{9D8B030D-6E8A-4147-A177-3AD203B41FA5}">
                      <a16:colId xmlns:a16="http://schemas.microsoft.com/office/drawing/2014/main" val="393296761"/>
                    </a:ext>
                  </a:extLst>
                </a:gridCol>
                <a:gridCol w="516935">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208662015"/>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4.3b Percentage of retained existing mature trees </a:t>
                      </a:r>
                    </a:p>
                  </a:txBody>
                  <a:tcPr marL="45720" marR="45720" anchor="ctr">
                    <a:solidFill>
                      <a:schemeClr val="bg1">
                        <a:lumMod val="85000"/>
                      </a:schemeClr>
                    </a:solidFill>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GB" sz="1200" b="0" i="0" u="none" strike="noStrike" dirty="0">
                          <a:solidFill>
                            <a:srgbClr val="000000"/>
                          </a:solidFill>
                          <a:effectLst/>
                          <a:latin typeface="Calibri" panose="020F0502020204030204" pitchFamily="34" charset="0"/>
                        </a:rPr>
                        <a:t>5% to &lt;30%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GB" sz="1200" b="0" i="0" u="none" strike="noStrike" dirty="0">
                          <a:solidFill>
                            <a:srgbClr val="000000"/>
                          </a:solidFill>
                          <a:effectLst/>
                          <a:latin typeface="Calibri" panose="020F0502020204030204" pitchFamily="34" charset="0"/>
                        </a:rPr>
                        <a:t>30% to &lt;60%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GB" sz="1200" b="0" i="0" u="none" strike="noStrike" dirty="0">
                          <a:solidFill>
                            <a:srgbClr val="000000"/>
                          </a:solidFill>
                          <a:effectLst/>
                          <a:latin typeface="Calibri" panose="020F0502020204030204" pitchFamily="34" charset="0"/>
                        </a:rPr>
                        <a:t>≥60%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48758D78-96D2-5B09-B3CB-1E76725F4754}"/>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11142710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29</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Biodiversity Conservation</a:t>
            </a:r>
            <a:br>
              <a:rPr lang="en-SG" sz="2800" dirty="0"/>
            </a:br>
            <a:r>
              <a:rPr lang="en-SG" sz="1800" dirty="0"/>
              <a:t>4.3 </a:t>
            </a:r>
            <a:r>
              <a:rPr lang="en-GB" sz="1800" b="1" i="0" u="none" strike="noStrike" dirty="0">
                <a:solidFill>
                  <a:srgbClr val="000000"/>
                </a:solidFill>
                <a:effectLst/>
                <a:latin typeface="Calibri" panose="020F0502020204030204" pitchFamily="34" charset="0"/>
              </a:rPr>
              <a:t>Tree Retention</a:t>
            </a:r>
            <a:endParaRPr lang="en-SG" sz="2800" dirty="0"/>
          </a:p>
        </p:txBody>
      </p:sp>
      <p:graphicFrame>
        <p:nvGraphicFramePr>
          <p:cNvPr id="11" name="Table 10">
            <a:extLst>
              <a:ext uri="{FF2B5EF4-FFF2-40B4-BE49-F238E27FC236}">
                <a16:creationId xmlns:a16="http://schemas.microsoft.com/office/drawing/2014/main" id="{179226BD-E541-47D2-8105-F4755DD837CB}"/>
              </a:ext>
            </a:extLst>
          </p:cNvPr>
          <p:cNvGraphicFramePr>
            <a:graphicFrameLocks noGrp="1"/>
          </p:cNvGraphicFramePr>
          <p:nvPr>
            <p:extLst>
              <p:ext uri="{D42A27DB-BD31-4B8C-83A1-F6EECF244321}">
                <p14:modId xmlns:p14="http://schemas.microsoft.com/office/powerpoint/2010/main" val="3456073066"/>
              </p:ext>
            </p:extLst>
          </p:nvPr>
        </p:nvGraphicFramePr>
        <p:xfrm>
          <a:off x="695400" y="1192853"/>
          <a:ext cx="6800661" cy="1097280"/>
        </p:xfrm>
        <a:graphic>
          <a:graphicData uri="http://schemas.openxmlformats.org/drawingml/2006/table">
            <a:tbl>
              <a:tblPr>
                <a:tableStyleId>{5940675A-B579-460E-94D1-54222C63F5DA}</a:tableStyleId>
              </a:tblPr>
              <a:tblGrid>
                <a:gridCol w="660083">
                  <a:extLst>
                    <a:ext uri="{9D8B030D-6E8A-4147-A177-3AD203B41FA5}">
                      <a16:colId xmlns:a16="http://schemas.microsoft.com/office/drawing/2014/main" val="3679446110"/>
                    </a:ext>
                  </a:extLst>
                </a:gridCol>
                <a:gridCol w="4702620">
                  <a:extLst>
                    <a:ext uri="{9D8B030D-6E8A-4147-A177-3AD203B41FA5}">
                      <a16:colId xmlns:a16="http://schemas.microsoft.com/office/drawing/2014/main" val="1452562166"/>
                    </a:ext>
                  </a:extLst>
                </a:gridCol>
                <a:gridCol w="190926">
                  <a:extLst>
                    <a:ext uri="{9D8B030D-6E8A-4147-A177-3AD203B41FA5}">
                      <a16:colId xmlns:a16="http://schemas.microsoft.com/office/drawing/2014/main" val="4108943563"/>
                    </a:ext>
                  </a:extLst>
                </a:gridCol>
                <a:gridCol w="51608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103119626"/>
                    </a:ext>
                  </a:extLst>
                </a:gridCol>
              </a:tblGrid>
              <a:tr h="204023">
                <a:tc gridSpan="3">
                  <a:txBody>
                    <a:bodyPr/>
                    <a:lstStyle/>
                    <a:p>
                      <a:pPr algn="l" fontAlgn="ctr"/>
                      <a:r>
                        <a:rPr lang="en-US" sz="1200" b="1" i="0" u="none" strike="noStrike" dirty="0">
                          <a:solidFill>
                            <a:srgbClr val="000000"/>
                          </a:solidFill>
                          <a:effectLst/>
                          <a:latin typeface="+mn-lt"/>
                        </a:rPr>
                        <a:t>4.3c Design for retention of mature trees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Retained trees that do not obstruct building design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Simple alterations to design or layout to allow mature trees to be retained</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Incorporated existing mature trees creatively and purposefully in design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24948AA5-5CCF-3718-C7BA-3DA794986346}"/>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3742279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D5C025-2E61-4E3F-992C-E2C7C4DBA914}"/>
              </a:ext>
            </a:extLst>
          </p:cNvPr>
          <p:cNvSpPr>
            <a:spLocks noGrp="1"/>
          </p:cNvSpPr>
          <p:nvPr>
            <p:ph type="title"/>
          </p:nvPr>
        </p:nvSpPr>
        <p:spPr/>
        <p:txBody>
          <a:bodyPr>
            <a:normAutofit/>
          </a:bodyPr>
          <a:lstStyle/>
          <a:p>
            <a:r>
              <a:rPr lang="en-SG" dirty="0"/>
              <a:t>SCORES SUMMARY</a:t>
            </a:r>
          </a:p>
        </p:txBody>
      </p:sp>
      <p:sp>
        <p:nvSpPr>
          <p:cNvPr id="2" name="Slide Number Placeholder 1">
            <a:extLst>
              <a:ext uri="{FF2B5EF4-FFF2-40B4-BE49-F238E27FC236}">
                <a16:creationId xmlns:a16="http://schemas.microsoft.com/office/drawing/2014/main" id="{D0AD9CA2-A184-43F4-8051-0E5110D2E1A8}"/>
              </a:ext>
            </a:extLst>
          </p:cNvPr>
          <p:cNvSpPr>
            <a:spLocks noGrp="1"/>
          </p:cNvSpPr>
          <p:nvPr>
            <p:ph type="sldNum" sz="quarter" idx="12"/>
          </p:nvPr>
        </p:nvSpPr>
        <p:spPr/>
        <p:txBody>
          <a:bodyPr/>
          <a:lstStyle/>
          <a:p>
            <a:fld id="{E5C8A926-C928-45A2-9802-20D0E491F10B}" type="slidenum">
              <a:rPr lang="en-GB" smtClean="0"/>
              <a:pPr/>
              <a:t>3</a:t>
            </a:fld>
            <a:endParaRPr lang="en-GB" dirty="0"/>
          </a:p>
        </p:txBody>
      </p:sp>
      <p:graphicFrame>
        <p:nvGraphicFramePr>
          <p:cNvPr id="6" name="Table 12">
            <a:extLst>
              <a:ext uri="{FF2B5EF4-FFF2-40B4-BE49-F238E27FC236}">
                <a16:creationId xmlns:a16="http://schemas.microsoft.com/office/drawing/2014/main" id="{AD62102D-95C8-4029-A36A-D08DC9BF4016}"/>
              </a:ext>
            </a:extLst>
          </p:cNvPr>
          <p:cNvGraphicFramePr>
            <a:graphicFrameLocks noGrp="1"/>
          </p:cNvGraphicFramePr>
          <p:nvPr>
            <p:extLst>
              <p:ext uri="{D42A27DB-BD31-4B8C-83A1-F6EECF244321}">
                <p14:modId xmlns:p14="http://schemas.microsoft.com/office/powerpoint/2010/main" val="2216845357"/>
              </p:ext>
            </p:extLst>
          </p:nvPr>
        </p:nvGraphicFramePr>
        <p:xfrm>
          <a:off x="767408" y="1772816"/>
          <a:ext cx="10100757" cy="3970020"/>
        </p:xfrm>
        <a:graphic>
          <a:graphicData uri="http://schemas.openxmlformats.org/drawingml/2006/table">
            <a:tbl>
              <a:tblPr firstRow="1" bandRow="1">
                <a:tableStyleId>{9D7B26C5-4107-4FEC-AEDC-1716B250A1EF}</a:tableStyleId>
              </a:tblPr>
              <a:tblGrid>
                <a:gridCol w="592455">
                  <a:extLst>
                    <a:ext uri="{9D8B030D-6E8A-4147-A177-3AD203B41FA5}">
                      <a16:colId xmlns:a16="http://schemas.microsoft.com/office/drawing/2014/main" val="1776648508"/>
                    </a:ext>
                  </a:extLst>
                </a:gridCol>
                <a:gridCol w="4228910">
                  <a:extLst>
                    <a:ext uri="{9D8B030D-6E8A-4147-A177-3AD203B41FA5}">
                      <a16:colId xmlns:a16="http://schemas.microsoft.com/office/drawing/2014/main" val="867132773"/>
                    </a:ext>
                  </a:extLst>
                </a:gridCol>
                <a:gridCol w="2016000">
                  <a:extLst>
                    <a:ext uri="{9D8B030D-6E8A-4147-A177-3AD203B41FA5}">
                      <a16:colId xmlns:a16="http://schemas.microsoft.com/office/drawing/2014/main" val="4234092641"/>
                    </a:ext>
                  </a:extLst>
                </a:gridCol>
                <a:gridCol w="1631696">
                  <a:extLst>
                    <a:ext uri="{9D8B030D-6E8A-4147-A177-3AD203B41FA5}">
                      <a16:colId xmlns:a16="http://schemas.microsoft.com/office/drawing/2014/main" val="4280387688"/>
                    </a:ext>
                  </a:extLst>
                </a:gridCol>
                <a:gridCol w="1631696">
                  <a:extLst>
                    <a:ext uri="{9D8B030D-6E8A-4147-A177-3AD203B41FA5}">
                      <a16:colId xmlns:a16="http://schemas.microsoft.com/office/drawing/2014/main" val="809490963"/>
                    </a:ext>
                  </a:extLst>
                </a:gridCol>
              </a:tblGrid>
              <a:tr h="370840">
                <a:tc>
                  <a:txBody>
                    <a:bodyPr/>
                    <a:lstStyle/>
                    <a:p>
                      <a:pPr algn="l" fontAlgn="ctr"/>
                      <a:r>
                        <a:rPr lang="en-SG" dirty="0"/>
                        <a:t>S/N</a:t>
                      </a:r>
                    </a:p>
                  </a:txBody>
                  <a:tcPr anchor="ctr"/>
                </a:tc>
                <a:tc>
                  <a:txBody>
                    <a:bodyPr/>
                    <a:lstStyle/>
                    <a:p>
                      <a:pPr algn="l" fontAlgn="ctr"/>
                      <a:r>
                        <a:rPr lang="en-SG" dirty="0"/>
                        <a:t>CRITERIA</a:t>
                      </a:r>
                    </a:p>
                  </a:txBody>
                  <a:tcPr anchor="ctr"/>
                </a:tc>
                <a:tc>
                  <a:txBody>
                    <a:bodyPr/>
                    <a:lstStyle/>
                    <a:p>
                      <a:pPr algn="ctr" fontAlgn="ctr"/>
                      <a:r>
                        <a:rPr lang="en-SG" dirty="0"/>
                        <a:t>TOTAL APPLICABLE SCORE</a:t>
                      </a:r>
                    </a:p>
                  </a:txBody>
                  <a:tcPr anchor="ctr"/>
                </a:tc>
                <a:tc>
                  <a:txBody>
                    <a:bodyPr/>
                    <a:lstStyle/>
                    <a:p>
                      <a:pPr algn="ctr" fontAlgn="ctr"/>
                      <a:r>
                        <a:rPr lang="en-SG" dirty="0"/>
                        <a:t>SELF-ASSESSED SCORE</a:t>
                      </a:r>
                    </a:p>
                  </a:txBody>
                  <a:tcPr anchor="ctr"/>
                </a:tc>
                <a:tc>
                  <a:txBody>
                    <a:bodyPr/>
                    <a:lstStyle/>
                    <a:p>
                      <a:pPr algn="ctr" fontAlgn="ctr"/>
                      <a:r>
                        <a:rPr lang="en-SG" dirty="0"/>
                        <a:t>ASSESSORS’ SCORE</a:t>
                      </a:r>
                    </a:p>
                  </a:txBody>
                  <a:tcPr anchor="ctr"/>
                </a:tc>
                <a:extLst>
                  <a:ext uri="{0D108BD9-81ED-4DB2-BD59-A6C34878D82A}">
                    <a16:rowId xmlns:a16="http://schemas.microsoft.com/office/drawing/2014/main" val="3855183408"/>
                  </a:ext>
                </a:extLst>
              </a:tr>
              <a:tr h="370840">
                <a:tc>
                  <a:txBody>
                    <a:bodyPr/>
                    <a:lstStyle/>
                    <a:p>
                      <a:pPr algn="l" fontAlgn="b"/>
                      <a:r>
                        <a:rPr lang="en-SG" dirty="0"/>
                        <a:t>1</a:t>
                      </a:r>
                    </a:p>
                  </a:txBody>
                  <a:tcPr anchor="b"/>
                </a:tc>
                <a:tc>
                  <a:txBody>
                    <a:bodyPr/>
                    <a:lstStyle/>
                    <a:p>
                      <a:pPr algn="l" fontAlgn="b"/>
                      <a:r>
                        <a:rPr lang="en-SG" dirty="0"/>
                        <a:t>DESIGN &amp; LANDSCAPE</a:t>
                      </a:r>
                    </a:p>
                  </a:txBody>
                  <a:tcPr anchor="b"/>
                </a:tc>
                <a:tc>
                  <a:txBody>
                    <a:bodyPr/>
                    <a:lstStyle/>
                    <a:p>
                      <a:pPr algn="ctr" fontAlgn="b"/>
                      <a:r>
                        <a:rPr lang="en-SG" dirty="0"/>
                        <a:t>50</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4176690377"/>
                  </a:ext>
                </a:extLst>
              </a:tr>
              <a:tr h="370840">
                <a:tc>
                  <a:txBody>
                    <a:bodyPr/>
                    <a:lstStyle/>
                    <a:p>
                      <a:pPr algn="l" fontAlgn="b"/>
                      <a:r>
                        <a:rPr lang="en-SG" dirty="0"/>
                        <a:t>2</a:t>
                      </a:r>
                    </a:p>
                  </a:txBody>
                  <a:tcPr anchor="b"/>
                </a:tc>
                <a:tc>
                  <a:txBody>
                    <a:bodyPr/>
                    <a:lstStyle/>
                    <a:p>
                      <a:pPr algn="l" fontAlgn="b"/>
                      <a:r>
                        <a:rPr lang="en-SG" dirty="0"/>
                        <a:t>COMMUNITY WELLBEING &amp; ENGAGEMENT</a:t>
                      </a:r>
                    </a:p>
                  </a:txBody>
                  <a:tcPr anchor="b"/>
                </a:tc>
                <a:tc>
                  <a:txBody>
                    <a:bodyPr/>
                    <a:lstStyle/>
                    <a:p>
                      <a:pPr algn="ctr" fontAlgn="b"/>
                      <a:r>
                        <a:rPr lang="en-SG" dirty="0"/>
                        <a:t>16</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4104420468"/>
                  </a:ext>
                </a:extLst>
              </a:tr>
              <a:tr h="370840">
                <a:tc>
                  <a:txBody>
                    <a:bodyPr/>
                    <a:lstStyle/>
                    <a:p>
                      <a:pPr algn="l" fontAlgn="b"/>
                      <a:r>
                        <a:rPr lang="en-SG" dirty="0"/>
                        <a:t>3</a:t>
                      </a:r>
                    </a:p>
                  </a:txBody>
                  <a:tcPr anchor="b"/>
                </a:tc>
                <a:tc>
                  <a:txBody>
                    <a:bodyPr/>
                    <a:lstStyle/>
                    <a:p>
                      <a:pPr algn="l" fontAlgn="b"/>
                      <a:r>
                        <a:rPr lang="en-SG" dirty="0"/>
                        <a:t>ENVIRONMENTAL SUSTAINABILITY</a:t>
                      </a:r>
                    </a:p>
                  </a:txBody>
                  <a:tcPr anchor="b"/>
                </a:tc>
                <a:tc>
                  <a:txBody>
                    <a:bodyPr/>
                    <a:lstStyle/>
                    <a:p>
                      <a:pPr algn="ctr" fontAlgn="b"/>
                      <a:r>
                        <a:rPr lang="en-SG" dirty="0"/>
                        <a:t>23</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3095971924"/>
                  </a:ext>
                </a:extLst>
              </a:tr>
              <a:tr h="370840">
                <a:tc>
                  <a:txBody>
                    <a:bodyPr/>
                    <a:lstStyle/>
                    <a:p>
                      <a:pPr algn="l" fontAlgn="b"/>
                      <a:r>
                        <a:rPr lang="en-SG" dirty="0"/>
                        <a:t>4</a:t>
                      </a:r>
                    </a:p>
                  </a:txBody>
                  <a:tcPr anchor="b"/>
                </a:tc>
                <a:tc>
                  <a:txBody>
                    <a:bodyPr/>
                    <a:lstStyle/>
                    <a:p>
                      <a:pPr algn="l" fontAlgn="b"/>
                      <a:r>
                        <a:rPr lang="en-SG" dirty="0"/>
                        <a:t>BIODIVERSITY CONSERVATION</a:t>
                      </a:r>
                    </a:p>
                  </a:txBody>
                  <a:tcPr anchor="b"/>
                </a:tc>
                <a:tc>
                  <a:txBody>
                    <a:bodyPr/>
                    <a:lstStyle/>
                    <a:p>
                      <a:pPr algn="ctr" fontAlgn="b"/>
                      <a:r>
                        <a:rPr lang="en-SG" dirty="0"/>
                        <a:t>35</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781577996"/>
                  </a:ext>
                </a:extLst>
              </a:tr>
              <a:tr h="370840">
                <a:tc>
                  <a:txBody>
                    <a:bodyPr/>
                    <a:lstStyle/>
                    <a:p>
                      <a:pPr algn="l" fontAlgn="b"/>
                      <a:r>
                        <a:rPr lang="en-SG" dirty="0"/>
                        <a:t>5</a:t>
                      </a:r>
                    </a:p>
                  </a:txBody>
                  <a:tcPr anchor="b"/>
                </a:tc>
                <a:tc>
                  <a:txBody>
                    <a:bodyPr/>
                    <a:lstStyle/>
                    <a:p>
                      <a:pPr algn="l" fontAlgn="b"/>
                      <a:r>
                        <a:rPr lang="en-SG" dirty="0"/>
                        <a:t>MAINTENANCE</a:t>
                      </a:r>
                    </a:p>
                  </a:txBody>
                  <a:tcPr anchor="b"/>
                </a:tc>
                <a:tc>
                  <a:txBody>
                    <a:bodyPr/>
                    <a:lstStyle/>
                    <a:p>
                      <a:pPr algn="ctr" fontAlgn="b"/>
                      <a:r>
                        <a:rPr lang="en-US" dirty="0"/>
                        <a:t>2</a:t>
                      </a:r>
                      <a:r>
                        <a:rPr lang="en-SG" dirty="0"/>
                        <a:t>7</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260589494"/>
                  </a:ext>
                </a:extLst>
              </a:tr>
              <a:tr h="370840">
                <a:tc>
                  <a:txBody>
                    <a:bodyPr/>
                    <a:lstStyle/>
                    <a:p>
                      <a:pPr algn="l" fontAlgn="b"/>
                      <a:r>
                        <a:rPr lang="en-SG" dirty="0"/>
                        <a:t>6</a:t>
                      </a:r>
                    </a:p>
                  </a:txBody>
                  <a:tcPr anchor="b">
                    <a:lnB w="12700" cap="flat" cmpd="sng" algn="ctr">
                      <a:solidFill>
                        <a:schemeClr val="tx1"/>
                      </a:solidFill>
                      <a:prstDash val="solid"/>
                      <a:round/>
                      <a:headEnd type="none" w="med" len="med"/>
                      <a:tailEnd type="none" w="med" len="med"/>
                    </a:lnB>
                  </a:tcPr>
                </a:tc>
                <a:tc>
                  <a:txBody>
                    <a:bodyPr/>
                    <a:lstStyle/>
                    <a:p>
                      <a:pPr algn="l" fontAlgn="b"/>
                      <a:r>
                        <a:rPr lang="en-SG" dirty="0"/>
                        <a:t>BONUS</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dirty="0"/>
                        <a:t>5</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dirty="0"/>
                        <a:t>X</a:t>
                      </a:r>
                    </a:p>
                  </a:txBody>
                  <a:tcPr anchor="b">
                    <a:lnB w="12700" cap="flat" cmpd="sng" algn="ctr">
                      <a:solidFill>
                        <a:schemeClr val="tx1"/>
                      </a:solidFill>
                      <a:prstDash val="solid"/>
                      <a:round/>
                      <a:headEnd type="none" w="med" len="med"/>
                      <a:tailEnd type="none" w="med" len="med"/>
                    </a:lnB>
                  </a:tcPr>
                </a:tc>
                <a:tc>
                  <a:txBody>
                    <a:bodyPr/>
                    <a:lstStyle/>
                    <a:p>
                      <a:pPr algn="ctr" fontAlgn="b"/>
                      <a:endParaRPr lang="en-SG" dirty="0"/>
                    </a:p>
                  </a:txBody>
                  <a:tcPr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994743"/>
                  </a:ext>
                </a:extLst>
              </a:tr>
              <a:tr h="370840">
                <a:tc>
                  <a:txBody>
                    <a:bodyPr/>
                    <a:lstStyle/>
                    <a:p>
                      <a:endParaRPr lang="en-SG" b="1" dirty="0"/>
                    </a:p>
                  </a:txBody>
                  <a:tcPr>
                    <a:lnT w="12700" cap="flat" cmpd="sng" algn="ctr">
                      <a:solidFill>
                        <a:schemeClr val="tx1"/>
                      </a:solidFill>
                      <a:prstDash val="solid"/>
                      <a:round/>
                      <a:headEnd type="none" w="med" len="med"/>
                      <a:tailEnd type="none" w="med" len="med"/>
                    </a:lnT>
                  </a:tcPr>
                </a:tc>
                <a:tc>
                  <a:txBody>
                    <a:bodyPr/>
                    <a:lstStyle/>
                    <a:p>
                      <a:pPr algn="r" fontAlgn="ctr"/>
                      <a:r>
                        <a:rPr lang="en-SG" b="1" dirty="0"/>
                        <a:t>TOTAL</a:t>
                      </a:r>
                    </a:p>
                  </a:txBody>
                  <a:tcPr marL="7620" marR="7620" marT="7620" marB="0">
                    <a:lnT w="12700" cap="flat" cmpd="sng" algn="ctr">
                      <a:solidFill>
                        <a:schemeClr val="tx1"/>
                      </a:solidFill>
                      <a:prstDash val="solid"/>
                      <a:round/>
                      <a:headEnd type="none" w="med" len="med"/>
                      <a:tailEnd type="none" w="med" len="med"/>
                    </a:lnT>
                  </a:tcPr>
                </a:tc>
                <a:tc>
                  <a:txBody>
                    <a:bodyPr/>
                    <a:lstStyle/>
                    <a:p>
                      <a:pPr algn="ctr" fontAlgn="ctr"/>
                      <a:r>
                        <a:rPr lang="en-SG" b="1" dirty="0"/>
                        <a:t>XXX</a:t>
                      </a:r>
                    </a:p>
                  </a:txBody>
                  <a:tcPr marL="7620" marR="7620" marT="7620" marB="0">
                    <a:lnT w="12700" cap="flat" cmpd="sng" algn="ctr">
                      <a:solidFill>
                        <a:schemeClr val="tx1"/>
                      </a:solidFill>
                      <a:prstDash val="solid"/>
                      <a:round/>
                      <a:headEnd type="none" w="med" len="med"/>
                      <a:tailEnd type="none" w="med" len="med"/>
                    </a:lnT>
                  </a:tcPr>
                </a:tc>
                <a:tc>
                  <a:txBody>
                    <a:bodyPr/>
                    <a:lstStyle/>
                    <a:p>
                      <a:pPr algn="ctr" fontAlgn="ctr"/>
                      <a:r>
                        <a:rPr lang="en-SG" b="1" dirty="0"/>
                        <a:t>XXX</a:t>
                      </a:r>
                    </a:p>
                    <a:p>
                      <a:pPr algn="ctr" fontAlgn="ctr"/>
                      <a:r>
                        <a:rPr lang="en-SG" b="1" dirty="0"/>
                        <a:t>Certified/Silver/Gold/Platinum (XX%)</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endParaRPr lang="en-SG" b="1" dirty="0"/>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23071660"/>
                  </a:ext>
                </a:extLst>
              </a:tr>
            </a:tbl>
          </a:graphicData>
        </a:graphic>
      </p:graphicFrame>
      <p:sp>
        <p:nvSpPr>
          <p:cNvPr id="3" name="Footer Placeholder 2">
            <a:extLst>
              <a:ext uri="{FF2B5EF4-FFF2-40B4-BE49-F238E27FC236}">
                <a16:creationId xmlns:a16="http://schemas.microsoft.com/office/drawing/2014/main" id="{86D3EA69-AB70-E9EF-AE9D-E6A7BA56EC40}"/>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38727138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564904"/>
            <a:ext cx="11238084" cy="3561262"/>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30</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Biodiversity Conservation</a:t>
            </a:r>
            <a:br>
              <a:rPr lang="en-SG" sz="2800" dirty="0"/>
            </a:br>
            <a:r>
              <a:rPr lang="en-SG" sz="1800" dirty="0"/>
              <a:t>4.3 </a:t>
            </a:r>
            <a:r>
              <a:rPr lang="en-GB" sz="1800" b="1" i="0" u="none" strike="noStrike" dirty="0">
                <a:solidFill>
                  <a:srgbClr val="000000"/>
                </a:solidFill>
                <a:effectLst/>
                <a:latin typeface="Calibri" panose="020F0502020204030204" pitchFamily="34" charset="0"/>
              </a:rPr>
              <a:t>Tree Retention</a:t>
            </a:r>
            <a:endParaRPr lang="en-SG" sz="2800" dirty="0"/>
          </a:p>
        </p:txBody>
      </p:sp>
      <p:graphicFrame>
        <p:nvGraphicFramePr>
          <p:cNvPr id="11" name="Table 10">
            <a:extLst>
              <a:ext uri="{FF2B5EF4-FFF2-40B4-BE49-F238E27FC236}">
                <a16:creationId xmlns:a16="http://schemas.microsoft.com/office/drawing/2014/main" id="{179226BD-E541-47D2-8105-F4755DD837CB}"/>
              </a:ext>
            </a:extLst>
          </p:cNvPr>
          <p:cNvGraphicFramePr>
            <a:graphicFrameLocks noGrp="1"/>
          </p:cNvGraphicFramePr>
          <p:nvPr>
            <p:extLst>
              <p:ext uri="{D42A27DB-BD31-4B8C-83A1-F6EECF244321}">
                <p14:modId xmlns:p14="http://schemas.microsoft.com/office/powerpoint/2010/main" val="871924466"/>
              </p:ext>
            </p:extLst>
          </p:nvPr>
        </p:nvGraphicFramePr>
        <p:xfrm>
          <a:off x="695400" y="1192853"/>
          <a:ext cx="4557452"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2470849">
                  <a:extLst>
                    <a:ext uri="{9D8B030D-6E8A-4147-A177-3AD203B41FA5}">
                      <a16:colId xmlns:a16="http://schemas.microsoft.com/office/drawing/2014/main" val="1452562166"/>
                    </a:ext>
                  </a:extLst>
                </a:gridCol>
                <a:gridCol w="182367">
                  <a:extLst>
                    <a:ext uri="{9D8B030D-6E8A-4147-A177-3AD203B41FA5}">
                      <a16:colId xmlns:a16="http://schemas.microsoft.com/office/drawing/2014/main" val="4108943563"/>
                    </a:ext>
                  </a:extLst>
                </a:gridCol>
                <a:gridCol w="492948">
                  <a:extLst>
                    <a:ext uri="{9D8B030D-6E8A-4147-A177-3AD203B41FA5}">
                      <a16:colId xmlns:a16="http://schemas.microsoft.com/office/drawing/2014/main" val="3697783855"/>
                    </a:ext>
                  </a:extLst>
                </a:gridCol>
                <a:gridCol w="730949">
                  <a:extLst>
                    <a:ext uri="{9D8B030D-6E8A-4147-A177-3AD203B41FA5}">
                      <a16:colId xmlns:a16="http://schemas.microsoft.com/office/drawing/2014/main" val="981207906"/>
                    </a:ext>
                  </a:extLst>
                </a:gridCol>
              </a:tblGrid>
              <a:tr h="204023">
                <a:tc gridSpan="3">
                  <a:txBody>
                    <a:bodyPr/>
                    <a:lstStyle/>
                    <a:p>
                      <a:pPr algn="l" fontAlgn="ctr"/>
                      <a:r>
                        <a:rPr lang="en-US" sz="1200" b="1" i="0" u="none" strike="noStrike" dirty="0">
                          <a:solidFill>
                            <a:srgbClr val="000000"/>
                          </a:solidFill>
                          <a:effectLst/>
                          <a:latin typeface="+mn-lt"/>
                        </a:rPr>
                        <a:t>4.3d Health of retained mature tree</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Tree health may be improved</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Most trees are healthy</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All trees are healthy and well retained</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E29B66CB-C7DF-C81E-F90C-F34A04D7A96D}"/>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28198365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31</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Biodiversity Conservation</a:t>
            </a:r>
            <a:br>
              <a:rPr lang="en-SG" sz="2800" dirty="0"/>
            </a:br>
            <a:r>
              <a:rPr lang="en-SG" sz="1800" dirty="0"/>
              <a:t>4.</a:t>
            </a:r>
            <a:r>
              <a:rPr lang="en-US" sz="1800" dirty="0"/>
              <a:t>4 </a:t>
            </a:r>
            <a:r>
              <a:rPr lang="en-GB" sz="1800" b="1" i="0" u="none" strike="noStrike" dirty="0">
                <a:solidFill>
                  <a:srgbClr val="000000"/>
                </a:solidFill>
                <a:effectLst/>
                <a:latin typeface="Calibri" panose="020F0502020204030204" pitchFamily="34" charset="0"/>
              </a:rPr>
              <a:t>Conservation of Habitats</a:t>
            </a:r>
            <a:endParaRPr lang="en-SG" sz="2800" dirty="0"/>
          </a:p>
        </p:txBody>
      </p:sp>
      <p:graphicFrame>
        <p:nvGraphicFramePr>
          <p:cNvPr id="11" name="Table 10">
            <a:extLst>
              <a:ext uri="{FF2B5EF4-FFF2-40B4-BE49-F238E27FC236}">
                <a16:creationId xmlns:a16="http://schemas.microsoft.com/office/drawing/2014/main" id="{179226BD-E541-47D2-8105-F4755DD837CB}"/>
              </a:ext>
            </a:extLst>
          </p:cNvPr>
          <p:cNvGraphicFramePr>
            <a:graphicFrameLocks noGrp="1"/>
          </p:cNvGraphicFramePr>
          <p:nvPr>
            <p:extLst>
              <p:ext uri="{D42A27DB-BD31-4B8C-83A1-F6EECF244321}">
                <p14:modId xmlns:p14="http://schemas.microsoft.com/office/powerpoint/2010/main" val="1626795775"/>
              </p:ext>
            </p:extLst>
          </p:nvPr>
        </p:nvGraphicFramePr>
        <p:xfrm>
          <a:off x="695400" y="1405608"/>
          <a:ext cx="7269486" cy="100584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5364000">
                  <a:extLst>
                    <a:ext uri="{9D8B030D-6E8A-4147-A177-3AD203B41FA5}">
                      <a16:colId xmlns:a16="http://schemas.microsoft.com/office/drawing/2014/main" val="1452562166"/>
                    </a:ext>
                  </a:extLst>
                </a:gridCol>
                <a:gridCol w="191743">
                  <a:extLst>
                    <a:ext uri="{9D8B030D-6E8A-4147-A177-3AD203B41FA5}">
                      <a16:colId xmlns:a16="http://schemas.microsoft.com/office/drawing/2014/main" val="4108943563"/>
                    </a:ext>
                  </a:extLst>
                </a:gridCol>
                <a:gridCol w="51829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559296602"/>
                    </a:ext>
                  </a:extLst>
                </a:gridCol>
              </a:tblGrid>
              <a:tr h="204023">
                <a:tc gridSpan="3">
                  <a:txBody>
                    <a:bodyPr/>
                    <a:lstStyle/>
                    <a:p>
                      <a:pPr algn="l" fontAlgn="ctr"/>
                      <a:r>
                        <a:rPr lang="en-US" sz="1200" b="1" i="0" u="none" strike="noStrike" dirty="0">
                          <a:solidFill>
                            <a:srgbClr val="000000"/>
                          </a:solidFill>
                          <a:effectLst/>
                          <a:latin typeface="+mn-lt"/>
                        </a:rPr>
                        <a:t>4.4a Biodiversity impact assessment</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list of flora and fauna species, numbers and provenance in existing site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BIA, with inventory of flora and fauna species, numbers and provenance in existing site, and impact assessment of planned development on biodiversity</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6455B050-CAA4-D46D-C4D8-F62A020CD663}"/>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29332054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068960"/>
            <a:ext cx="11238084" cy="305720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32</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Biodiversity Conservation</a:t>
            </a:r>
            <a:br>
              <a:rPr lang="en-SG" sz="2800" dirty="0"/>
            </a:br>
            <a:r>
              <a:rPr lang="en-SG" sz="1800" dirty="0"/>
              <a:t>4.</a:t>
            </a:r>
            <a:r>
              <a:rPr lang="en-US" sz="1800" dirty="0"/>
              <a:t>4 </a:t>
            </a:r>
            <a:r>
              <a:rPr lang="en-GB" sz="1800" b="1" i="0" u="none" strike="noStrike" dirty="0">
                <a:solidFill>
                  <a:srgbClr val="000000"/>
                </a:solidFill>
                <a:effectLst/>
                <a:latin typeface="Calibri" panose="020F0502020204030204" pitchFamily="34" charset="0"/>
              </a:rPr>
              <a:t>Conservation of Habitats</a:t>
            </a:r>
            <a:endParaRPr lang="en-SG" sz="2800" dirty="0"/>
          </a:p>
        </p:txBody>
      </p:sp>
      <p:graphicFrame>
        <p:nvGraphicFramePr>
          <p:cNvPr id="11" name="Table 10">
            <a:extLst>
              <a:ext uri="{FF2B5EF4-FFF2-40B4-BE49-F238E27FC236}">
                <a16:creationId xmlns:a16="http://schemas.microsoft.com/office/drawing/2014/main" id="{179226BD-E541-47D2-8105-F4755DD837CB}"/>
              </a:ext>
            </a:extLst>
          </p:cNvPr>
          <p:cNvGraphicFramePr>
            <a:graphicFrameLocks noGrp="1"/>
          </p:cNvGraphicFramePr>
          <p:nvPr>
            <p:extLst>
              <p:ext uri="{D42A27DB-BD31-4B8C-83A1-F6EECF244321}">
                <p14:modId xmlns:p14="http://schemas.microsoft.com/office/powerpoint/2010/main" val="6248157"/>
              </p:ext>
            </p:extLst>
          </p:nvPr>
        </p:nvGraphicFramePr>
        <p:xfrm>
          <a:off x="695400" y="1323062"/>
          <a:ext cx="8675131" cy="146304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6552000">
                  <a:extLst>
                    <a:ext uri="{9D8B030D-6E8A-4147-A177-3AD203B41FA5}">
                      <a16:colId xmlns:a16="http://schemas.microsoft.com/office/drawing/2014/main" val="1452562166"/>
                    </a:ext>
                  </a:extLst>
                </a:gridCol>
                <a:gridCol w="192232">
                  <a:extLst>
                    <a:ext uri="{9D8B030D-6E8A-4147-A177-3AD203B41FA5}">
                      <a16:colId xmlns:a16="http://schemas.microsoft.com/office/drawing/2014/main" val="4108943563"/>
                    </a:ext>
                  </a:extLst>
                </a:gridCol>
                <a:gridCol w="51961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688022504"/>
                    </a:ext>
                  </a:extLst>
                </a:gridCol>
              </a:tblGrid>
              <a:tr h="160180">
                <a:tc gridSpan="3">
                  <a:txBody>
                    <a:bodyPr/>
                    <a:lstStyle/>
                    <a:p>
                      <a:pPr algn="l" fontAlgn="ctr"/>
                      <a:r>
                        <a:rPr lang="en-US" sz="1200" b="1" i="0" u="none" strike="noStrike" dirty="0">
                          <a:solidFill>
                            <a:srgbClr val="000000"/>
                          </a:solidFill>
                          <a:effectLst/>
                          <a:latin typeface="+mn-lt"/>
                        </a:rPr>
                        <a:t>4.4b Construction environment management plan</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11395">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Demonstrated simple efforts to manage some impacts on identified flora and fauna during development</a:t>
                      </a:r>
                    </a:p>
                  </a:txBody>
                  <a:tcPr marL="45720" marR="45720" anchor="b">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66966">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Demonstrated moderate efforts to manage impact during on identified flora and fauna during development</a:t>
                      </a:r>
                    </a:p>
                  </a:txBody>
                  <a:tcPr marL="45720" marR="45720" anchor="b">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686231566"/>
                  </a:ext>
                </a:extLst>
              </a:tr>
              <a:tr h="266966">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holistic management plan to mitigate potential impacts on identified flora and fauna from design to construction phase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D6E19E0D-2877-3111-004B-B7753A9E56E8}"/>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17184641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33</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4: Biodiversity Conservation</a:t>
            </a:r>
            <a:endParaRPr lang="en-GB" dirty="0"/>
          </a:p>
        </p:txBody>
      </p:sp>
      <p:graphicFrame>
        <p:nvGraphicFramePr>
          <p:cNvPr id="11" name="Table 6">
            <a:extLst>
              <a:ext uri="{FF2B5EF4-FFF2-40B4-BE49-F238E27FC236}">
                <a16:creationId xmlns:a16="http://schemas.microsoft.com/office/drawing/2014/main" id="{B06632C6-8705-46C5-8E38-838F4C1EB595}"/>
              </a:ext>
            </a:extLst>
          </p:cNvPr>
          <p:cNvGraphicFramePr>
            <a:graphicFrameLocks noGrp="1"/>
          </p:cNvGraphicFramePr>
          <p:nvPr>
            <p:extLst>
              <p:ext uri="{D42A27DB-BD31-4B8C-83A1-F6EECF244321}">
                <p14:modId xmlns:p14="http://schemas.microsoft.com/office/powerpoint/2010/main" val="2405497494"/>
              </p:ext>
            </p:extLst>
          </p:nvPr>
        </p:nvGraphicFramePr>
        <p:xfrm>
          <a:off x="767408" y="2060848"/>
          <a:ext cx="9806136" cy="2478125"/>
        </p:xfrm>
        <a:graphic>
          <a:graphicData uri="http://schemas.openxmlformats.org/drawingml/2006/table">
            <a:tbl>
              <a:tblPr firstRow="1" bandRow="1">
                <a:tableStyleId>{9D7B26C5-4107-4FEC-AEDC-1716B250A1EF}</a:tableStyleId>
              </a:tblPr>
              <a:tblGrid>
                <a:gridCol w="621385">
                  <a:extLst>
                    <a:ext uri="{9D8B030D-6E8A-4147-A177-3AD203B41FA5}">
                      <a16:colId xmlns:a16="http://schemas.microsoft.com/office/drawing/2014/main" val="2656123347"/>
                    </a:ext>
                  </a:extLst>
                </a:gridCol>
                <a:gridCol w="3797300">
                  <a:extLst>
                    <a:ext uri="{9D8B030D-6E8A-4147-A177-3AD203B41FA5}">
                      <a16:colId xmlns:a16="http://schemas.microsoft.com/office/drawing/2014/main" val="3686194030"/>
                    </a:ext>
                  </a:extLst>
                </a:gridCol>
                <a:gridCol w="2122533">
                  <a:extLst>
                    <a:ext uri="{9D8B030D-6E8A-4147-A177-3AD203B41FA5}">
                      <a16:colId xmlns:a16="http://schemas.microsoft.com/office/drawing/2014/main" val="2776025586"/>
                    </a:ext>
                  </a:extLst>
                </a:gridCol>
                <a:gridCol w="1632459">
                  <a:extLst>
                    <a:ext uri="{9D8B030D-6E8A-4147-A177-3AD203B41FA5}">
                      <a16:colId xmlns:a16="http://schemas.microsoft.com/office/drawing/2014/main" val="1615581147"/>
                    </a:ext>
                  </a:extLst>
                </a:gridCol>
                <a:gridCol w="1632459">
                  <a:extLst>
                    <a:ext uri="{9D8B030D-6E8A-4147-A177-3AD203B41FA5}">
                      <a16:colId xmlns:a16="http://schemas.microsoft.com/office/drawing/2014/main" val="1893947207"/>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pPr algn="l" fontAlgn="b"/>
                      <a:r>
                        <a:rPr lang="en-GB" dirty="0"/>
                        <a:t>4.1</a:t>
                      </a:r>
                    </a:p>
                  </a:txBody>
                  <a:tcPr marL="45720" marR="45720" anchor="b"/>
                </a:tc>
                <a:tc>
                  <a:txBody>
                    <a:bodyPr/>
                    <a:lstStyle/>
                    <a:p>
                      <a:pPr algn="l" fontAlgn="b"/>
                      <a:r>
                        <a:rPr lang="en-GB" dirty="0"/>
                        <a:t>Native Plants</a:t>
                      </a:r>
                    </a:p>
                  </a:txBody>
                  <a:tcPr marL="45720" marR="45720" anchor="b"/>
                </a:tc>
                <a:tc>
                  <a:txBody>
                    <a:bodyPr/>
                    <a:lstStyle/>
                    <a:p>
                      <a:pPr algn="ctr" fontAlgn="b"/>
                      <a:r>
                        <a:rPr lang="en-SG" sz="1800" dirty="0"/>
                        <a:t>8</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pPr algn="l" fontAlgn="b"/>
                      <a:r>
                        <a:rPr lang="en-GB" dirty="0"/>
                        <a:t>4.2</a:t>
                      </a:r>
                    </a:p>
                  </a:txBody>
                  <a:tcPr marL="45720" marR="45720" anchor="b"/>
                </a:tc>
                <a:tc>
                  <a:txBody>
                    <a:bodyPr/>
                    <a:lstStyle/>
                    <a:p>
                      <a:pPr algn="l" fontAlgn="b"/>
                      <a:r>
                        <a:rPr lang="en-GB" dirty="0"/>
                        <a:t>Biodiversity-sensitive Planting &amp; Design</a:t>
                      </a:r>
                    </a:p>
                  </a:txBody>
                  <a:tcPr marL="45720" marR="45720" anchor="b"/>
                </a:tc>
                <a:tc>
                  <a:txBody>
                    <a:bodyPr/>
                    <a:lstStyle/>
                    <a:p>
                      <a:pPr algn="ctr" fontAlgn="b"/>
                      <a:r>
                        <a:rPr lang="en-SG" sz="1800" dirty="0"/>
                        <a:t>12</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612097455"/>
                  </a:ext>
                </a:extLst>
              </a:tr>
              <a:tr h="276424">
                <a:tc>
                  <a:txBody>
                    <a:bodyPr/>
                    <a:lstStyle/>
                    <a:p>
                      <a:pPr algn="l" fontAlgn="b"/>
                      <a:r>
                        <a:rPr lang="en-GB" dirty="0"/>
                        <a:t>4.3*</a:t>
                      </a:r>
                    </a:p>
                  </a:txBody>
                  <a:tcPr marL="45720" marR="45720" anchor="b"/>
                </a:tc>
                <a:tc>
                  <a:txBody>
                    <a:bodyPr/>
                    <a:lstStyle/>
                    <a:p>
                      <a:pPr algn="l" fontAlgn="b"/>
                      <a:r>
                        <a:rPr lang="en-GB" dirty="0"/>
                        <a:t>Tree Retention</a:t>
                      </a:r>
                    </a:p>
                  </a:txBody>
                  <a:tcPr marL="45720" marR="45720" anchor="b"/>
                </a:tc>
                <a:tc>
                  <a:txBody>
                    <a:bodyPr/>
                    <a:lstStyle/>
                    <a:p>
                      <a:pPr algn="ctr" fontAlgn="b"/>
                      <a:r>
                        <a:rPr lang="en-SG" sz="1800" dirty="0"/>
                        <a:t>10</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684436703"/>
                  </a:ext>
                </a:extLst>
              </a:tr>
              <a:tr h="276424">
                <a:tc>
                  <a:txBody>
                    <a:bodyPr/>
                    <a:lstStyle/>
                    <a:p>
                      <a:pPr algn="l" fontAlgn="b"/>
                      <a:r>
                        <a:rPr lang="en-GB" dirty="0"/>
                        <a:t>4.4*</a:t>
                      </a:r>
                    </a:p>
                  </a:txBody>
                  <a:tcPr marL="45720" marR="45720" anchor="b">
                    <a:lnB w="12700" cap="flat" cmpd="sng" algn="ctr">
                      <a:solidFill>
                        <a:schemeClr val="tx1"/>
                      </a:solidFill>
                      <a:prstDash val="solid"/>
                      <a:round/>
                      <a:headEnd type="none" w="med" len="med"/>
                      <a:tailEnd type="none" w="med" len="med"/>
                    </a:lnB>
                  </a:tcPr>
                </a:tc>
                <a:tc>
                  <a:txBody>
                    <a:bodyPr/>
                    <a:lstStyle/>
                    <a:p>
                      <a:pPr algn="l" fontAlgn="b"/>
                      <a:r>
                        <a:rPr lang="en-GB" dirty="0"/>
                        <a:t>Conservation of Habitats</a:t>
                      </a:r>
                    </a:p>
                  </a:txBody>
                  <a:tcPr marL="45720" marR="45720" anchor="b">
                    <a:lnB w="12700" cap="flat" cmpd="sng" algn="ctr">
                      <a:solidFill>
                        <a:schemeClr val="tx1"/>
                      </a:solidFill>
                      <a:prstDash val="solid"/>
                      <a:round/>
                      <a:headEnd type="none" w="med" len="med"/>
                      <a:tailEnd type="none" w="med" len="med"/>
                    </a:lnB>
                  </a:tcPr>
                </a:tc>
                <a:tc>
                  <a:txBody>
                    <a:bodyPr/>
                    <a:lstStyle/>
                    <a:p>
                      <a:pPr algn="ctr" fontAlgn="b"/>
                      <a:r>
                        <a:rPr lang="en-SG" sz="1800" dirty="0"/>
                        <a:t>5</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35</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2" name="Footer Placeholder 1">
            <a:extLst>
              <a:ext uri="{FF2B5EF4-FFF2-40B4-BE49-F238E27FC236}">
                <a16:creationId xmlns:a16="http://schemas.microsoft.com/office/drawing/2014/main" id="{D38AA117-8595-1771-43FE-10C309BD0C1D}"/>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18650004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284984"/>
            <a:ext cx="11238084" cy="2841182"/>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34</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Maintenance</a:t>
            </a:r>
            <a:br>
              <a:rPr lang="en-SG" sz="2800" dirty="0"/>
            </a:br>
            <a:r>
              <a:rPr lang="en-SG" sz="1800" dirty="0"/>
              <a:t>5.1 </a:t>
            </a:r>
            <a:r>
              <a:rPr lang="en-GB" sz="1800" b="1" i="0" u="none" strike="noStrike" dirty="0">
                <a:solidFill>
                  <a:srgbClr val="000000"/>
                </a:solidFill>
                <a:effectLst/>
                <a:latin typeface="Calibri" panose="020F0502020204030204" pitchFamily="34" charset="0"/>
              </a:rPr>
              <a:t>Design for Landscape Maintainability</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098794916"/>
              </p:ext>
            </p:extLst>
          </p:nvPr>
        </p:nvGraphicFramePr>
        <p:xfrm>
          <a:off x="695400" y="1192853"/>
          <a:ext cx="6708238" cy="1828800"/>
        </p:xfrm>
        <a:graphic>
          <a:graphicData uri="http://schemas.openxmlformats.org/drawingml/2006/table">
            <a:tbl>
              <a:tblPr>
                <a:tableStyleId>{5940675A-B579-460E-94D1-54222C63F5DA}</a:tableStyleId>
              </a:tblPr>
              <a:tblGrid>
                <a:gridCol w="861438">
                  <a:extLst>
                    <a:ext uri="{9D8B030D-6E8A-4147-A177-3AD203B41FA5}">
                      <a16:colId xmlns:a16="http://schemas.microsoft.com/office/drawing/2014/main" val="3679446110"/>
                    </a:ext>
                  </a:extLst>
                </a:gridCol>
                <a:gridCol w="4406098">
                  <a:extLst>
                    <a:ext uri="{9D8B030D-6E8A-4147-A177-3AD203B41FA5}">
                      <a16:colId xmlns:a16="http://schemas.microsoft.com/office/drawing/2014/main" val="1452562166"/>
                    </a:ext>
                  </a:extLst>
                </a:gridCol>
                <a:gridCol w="191667">
                  <a:extLst>
                    <a:ext uri="{9D8B030D-6E8A-4147-A177-3AD203B41FA5}">
                      <a16:colId xmlns:a16="http://schemas.microsoft.com/office/drawing/2014/main" val="4108943563"/>
                    </a:ext>
                  </a:extLst>
                </a:gridCol>
                <a:gridCol w="51808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427912730"/>
                    </a:ext>
                  </a:extLst>
                </a:gridCol>
              </a:tblGrid>
              <a:tr h="204023">
                <a:tc gridSpan="3">
                  <a:txBody>
                    <a:bodyPr/>
                    <a:lstStyle/>
                    <a:p>
                      <a:pPr algn="l" fontAlgn="ctr"/>
                      <a:r>
                        <a:rPr lang="en-US" sz="1200" b="1" i="0" u="none" strike="noStrike" dirty="0">
                          <a:solidFill>
                            <a:srgbClr val="000000"/>
                          </a:solidFill>
                          <a:effectLst/>
                          <a:latin typeface="+mn-lt"/>
                        </a:rPr>
                        <a:t>5.1a Plant species selection and placement</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rowSpan="2">
                  <a:txBody>
                    <a:bodyPr/>
                    <a:lstStyle/>
                    <a:p>
                      <a:pPr algn="l" fontAlgn="ctr"/>
                      <a:r>
                        <a:rPr lang="en-US" sz="1200" b="0" i="0" u="none" strike="noStrike" dirty="0">
                          <a:solidFill>
                            <a:srgbClr val="000000"/>
                          </a:solidFill>
                          <a:effectLst/>
                          <a:latin typeface="Calibri" panose="020F0502020204030204" pitchFamily="34" charset="0"/>
                        </a:rPr>
                        <a:t>Requires high frequency of softscape maintenance due to placement and choice of plant species </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5">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5">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Fairly Good</a:t>
                      </a:r>
                    </a:p>
                  </a:txBody>
                  <a:tcPr marL="45720" marR="45720" anchor="ctr">
                    <a:noFill/>
                  </a:tcPr>
                </a:tc>
                <a:tc vMerge="1">
                  <a:txBody>
                    <a:bodyPr/>
                    <a:lstStyle/>
                    <a:p>
                      <a:endParaRPr lang="en-GB"/>
                    </a:p>
                  </a:txBody>
                  <a:tcP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rowSpan="2">
                  <a:txBody>
                    <a:bodyPr/>
                    <a:lstStyle/>
                    <a:p>
                      <a:pPr algn="l" fontAlgn="ctr"/>
                      <a:r>
                        <a:rPr lang="en-US" sz="1200" b="0" i="0" u="none" strike="noStrike" dirty="0">
                          <a:solidFill>
                            <a:srgbClr val="000000"/>
                          </a:solidFill>
                          <a:effectLst/>
                          <a:latin typeface="Calibri" panose="020F0502020204030204" pitchFamily="34" charset="0"/>
                        </a:rPr>
                        <a:t>Requires moderate frequency of softscape maintenance due to placement and choice of plant species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r h="204023">
                <a:tc>
                  <a:txBody>
                    <a:bodyPr/>
                    <a:lstStyle/>
                    <a:p>
                      <a:pPr algn="l" fontAlgn="ctr"/>
                      <a:r>
                        <a:rPr lang="en-GB" sz="1200" b="0" i="0" u="none" strike="noStrike" dirty="0">
                          <a:solidFill>
                            <a:srgbClr val="000000"/>
                          </a:solidFill>
                          <a:effectLst/>
                          <a:latin typeface="Calibri" panose="020F0502020204030204" pitchFamily="34" charset="0"/>
                        </a:rPr>
                        <a:t>Very Good</a:t>
                      </a:r>
                    </a:p>
                  </a:txBody>
                  <a:tcPr marL="45720" marR="45720" anchor="ctr">
                    <a:noFill/>
                  </a:tcPr>
                </a:tc>
                <a:tc vMerge="1">
                  <a:txBody>
                    <a:bodyPr/>
                    <a:lstStyle/>
                    <a:p>
                      <a:endParaRPr lang="en-GB"/>
                    </a:p>
                  </a:txBody>
                  <a:tcPr>
                    <a:noFill/>
                  </a:tcPr>
                </a:tc>
                <a:tc>
                  <a:txBody>
                    <a:bodyPr/>
                    <a:lstStyle/>
                    <a:p>
                      <a:pPr algn="ctr" fontAlgn="ctr"/>
                      <a:r>
                        <a:rPr lang="en-GB" sz="1200" b="0" i="0" u="none" strike="noStrike" dirty="0">
                          <a:solidFill>
                            <a:srgbClr val="000000"/>
                          </a:solidFill>
                          <a:effectLst/>
                          <a:latin typeface="Calibri" panose="020F0502020204030204" pitchFamily="34" charset="0"/>
                        </a:rPr>
                        <a:t>4</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363023754"/>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Requires minimal softscape maintenance across different weather conditions due to placement and choice of plant species</a:t>
                      </a:r>
                    </a:p>
                  </a:txBody>
                  <a:tcPr marL="45720" marR="45720" anchor="b"/>
                </a:tc>
                <a:tc>
                  <a:txBody>
                    <a:bodyPr/>
                    <a:lstStyle/>
                    <a:p>
                      <a:pPr algn="ctr" fontAlgn="ctr"/>
                      <a:r>
                        <a:rPr lang="en-GB" sz="1200" b="0" i="0" u="none" strike="noStrike" dirty="0">
                          <a:solidFill>
                            <a:srgbClr val="000000"/>
                          </a:solidFill>
                          <a:effectLst/>
                          <a:latin typeface="Calibri" panose="020F0502020204030204" pitchFamily="34" charset="0"/>
                        </a:rPr>
                        <a:t>5</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2175266858"/>
                  </a:ext>
                </a:extLst>
              </a:tr>
            </a:tbl>
          </a:graphicData>
        </a:graphic>
      </p:graphicFrame>
      <p:sp>
        <p:nvSpPr>
          <p:cNvPr id="2" name="Footer Placeholder 1">
            <a:extLst>
              <a:ext uri="{FF2B5EF4-FFF2-40B4-BE49-F238E27FC236}">
                <a16:creationId xmlns:a16="http://schemas.microsoft.com/office/drawing/2014/main" id="{FA4B3C1C-142A-D28C-9229-891BB1D19FB1}"/>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17631084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35</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Maintenance</a:t>
            </a:r>
            <a:br>
              <a:rPr lang="en-SG" sz="2800" dirty="0"/>
            </a:br>
            <a:r>
              <a:rPr lang="en-SG" sz="1800" dirty="0"/>
              <a:t>5.1 </a:t>
            </a:r>
            <a:r>
              <a:rPr lang="en-GB" sz="1800" b="1" i="0" u="none" strike="noStrike" dirty="0">
                <a:solidFill>
                  <a:srgbClr val="000000"/>
                </a:solidFill>
                <a:effectLst/>
                <a:latin typeface="Calibri" panose="020F0502020204030204" pitchFamily="34" charset="0"/>
              </a:rPr>
              <a:t>Design for Landscape Maintainability</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1847068357"/>
              </p:ext>
            </p:extLst>
          </p:nvPr>
        </p:nvGraphicFramePr>
        <p:xfrm>
          <a:off x="695400" y="1192853"/>
          <a:ext cx="8674004" cy="1097280"/>
        </p:xfrm>
        <a:graphic>
          <a:graphicData uri="http://schemas.openxmlformats.org/drawingml/2006/table">
            <a:tbl>
              <a:tblPr>
                <a:tableStyleId>{5940675A-B579-460E-94D1-54222C63F5DA}</a:tableStyleId>
              </a:tblPr>
              <a:tblGrid>
                <a:gridCol w="672975">
                  <a:extLst>
                    <a:ext uri="{9D8B030D-6E8A-4147-A177-3AD203B41FA5}">
                      <a16:colId xmlns:a16="http://schemas.microsoft.com/office/drawing/2014/main" val="3679446110"/>
                    </a:ext>
                  </a:extLst>
                </a:gridCol>
                <a:gridCol w="6549263">
                  <a:extLst>
                    <a:ext uri="{9D8B030D-6E8A-4147-A177-3AD203B41FA5}">
                      <a16:colId xmlns:a16="http://schemas.microsoft.com/office/drawing/2014/main" val="1452562166"/>
                    </a:ext>
                  </a:extLst>
                </a:gridCol>
                <a:gridCol w="194655">
                  <a:extLst>
                    <a:ext uri="{9D8B030D-6E8A-4147-A177-3AD203B41FA5}">
                      <a16:colId xmlns:a16="http://schemas.microsoft.com/office/drawing/2014/main" val="4108943563"/>
                    </a:ext>
                  </a:extLst>
                </a:gridCol>
                <a:gridCol w="526162">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686582863"/>
                    </a:ext>
                  </a:extLst>
                </a:gridCol>
              </a:tblGrid>
              <a:tr h="204023">
                <a:tc gridSpan="3">
                  <a:txBody>
                    <a:bodyPr/>
                    <a:lstStyle/>
                    <a:p>
                      <a:pPr algn="l" fontAlgn="ctr"/>
                      <a:r>
                        <a:rPr lang="en-US" sz="1200" b="1" i="0" u="none" strike="noStrike" dirty="0">
                          <a:solidFill>
                            <a:srgbClr val="000000"/>
                          </a:solidFill>
                          <a:effectLst/>
                          <a:latin typeface="+mn-lt"/>
                        </a:rPr>
                        <a:t>5.1b Hardscape elements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high frequency of hardscape maintenance due to choice or design of hardscape elements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moderate frequency of hardscape maintenance due to choice or design of hardscape elements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minimal hardscape maintenance due to choice or design of hardscape elements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26C8C8D9-CF32-D2F2-B4F2-AE976288AE35}"/>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32035248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36</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Maintenance</a:t>
            </a:r>
            <a:br>
              <a:rPr lang="en-SG" sz="2800" dirty="0"/>
            </a:br>
            <a:r>
              <a:rPr lang="en-SG" sz="1800" dirty="0"/>
              <a:t>5.1 </a:t>
            </a:r>
            <a:r>
              <a:rPr lang="en-GB" sz="1800" b="1" i="0" u="none" strike="noStrike" dirty="0">
                <a:solidFill>
                  <a:srgbClr val="000000"/>
                </a:solidFill>
                <a:effectLst/>
                <a:latin typeface="Calibri" panose="020F0502020204030204" pitchFamily="34" charset="0"/>
              </a:rPr>
              <a:t>Design for Landscape Maintainability</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789096183"/>
              </p:ext>
            </p:extLst>
          </p:nvPr>
        </p:nvGraphicFramePr>
        <p:xfrm>
          <a:off x="695400" y="1192853"/>
          <a:ext cx="8621520" cy="1097280"/>
        </p:xfrm>
        <a:graphic>
          <a:graphicData uri="http://schemas.openxmlformats.org/drawingml/2006/table">
            <a:tbl>
              <a:tblPr>
                <a:tableStyleId>{5940675A-B579-460E-94D1-54222C63F5DA}</a:tableStyleId>
              </a:tblPr>
              <a:tblGrid>
                <a:gridCol w="1202881">
                  <a:extLst>
                    <a:ext uri="{9D8B030D-6E8A-4147-A177-3AD203B41FA5}">
                      <a16:colId xmlns:a16="http://schemas.microsoft.com/office/drawing/2014/main" val="3679446110"/>
                    </a:ext>
                  </a:extLst>
                </a:gridCol>
                <a:gridCol w="5967476">
                  <a:extLst>
                    <a:ext uri="{9D8B030D-6E8A-4147-A177-3AD203B41FA5}">
                      <a16:colId xmlns:a16="http://schemas.microsoft.com/office/drawing/2014/main" val="1452562166"/>
                    </a:ext>
                  </a:extLst>
                </a:gridCol>
                <a:gridCol w="194492">
                  <a:extLst>
                    <a:ext uri="{9D8B030D-6E8A-4147-A177-3AD203B41FA5}">
                      <a16:colId xmlns:a16="http://schemas.microsoft.com/office/drawing/2014/main" val="4108943563"/>
                    </a:ext>
                  </a:extLst>
                </a:gridCol>
                <a:gridCol w="525722">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276353093"/>
                    </a:ext>
                  </a:extLst>
                </a:gridCol>
              </a:tblGrid>
              <a:tr h="204023">
                <a:tc gridSpan="3">
                  <a:txBody>
                    <a:bodyPr/>
                    <a:lstStyle/>
                    <a:p>
                      <a:pPr algn="l" fontAlgn="ctr"/>
                      <a:r>
                        <a:rPr lang="en-US" sz="1200" b="1" i="0" u="none" strike="noStrike" dirty="0">
                          <a:solidFill>
                            <a:srgbClr val="000000"/>
                          </a:solidFill>
                          <a:effectLst/>
                          <a:latin typeface="+mn-lt"/>
                        </a:rPr>
                        <a:t>5.1c Ease of landscape maintenance access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Some landscaped areas can be easily accessed for inspection and maintenance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Moderate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Moderate amount of landscaped areas can be easily accessed for inspection and maintenance </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Most landscaped areas can be easily accessed for inspection and maintenance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C5C271A2-C7EB-F4C2-3E87-702B67F4440A}"/>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20690616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37</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Maintenance</a:t>
            </a:r>
            <a:br>
              <a:rPr lang="en-SG" sz="2800" dirty="0"/>
            </a:br>
            <a:r>
              <a:rPr lang="en-SG" sz="1800" dirty="0"/>
              <a:t>5.1 </a:t>
            </a:r>
            <a:r>
              <a:rPr lang="en-GB" sz="1800" b="1" i="0" u="none" strike="noStrike" dirty="0">
                <a:solidFill>
                  <a:srgbClr val="000000"/>
                </a:solidFill>
                <a:effectLst/>
                <a:latin typeface="Calibri" panose="020F0502020204030204" pitchFamily="34" charset="0"/>
              </a:rPr>
              <a:t>Design for Landscape Maintainability</a:t>
            </a:r>
            <a:endParaRPr lang="en-SG" sz="2800" dirty="0"/>
          </a:p>
        </p:txBody>
      </p:sp>
      <p:graphicFrame>
        <p:nvGraphicFramePr>
          <p:cNvPr id="6" name="Table 5">
            <a:extLst>
              <a:ext uri="{FF2B5EF4-FFF2-40B4-BE49-F238E27FC236}">
                <a16:creationId xmlns:a16="http://schemas.microsoft.com/office/drawing/2014/main" id="{B3A08869-C3F1-4347-B01D-1C9492D1785D}"/>
              </a:ext>
            </a:extLst>
          </p:cNvPr>
          <p:cNvGraphicFramePr>
            <a:graphicFrameLocks noGrp="1"/>
          </p:cNvGraphicFramePr>
          <p:nvPr>
            <p:extLst>
              <p:ext uri="{D42A27DB-BD31-4B8C-83A1-F6EECF244321}">
                <p14:modId xmlns:p14="http://schemas.microsoft.com/office/powerpoint/2010/main" val="2056307813"/>
              </p:ext>
            </p:extLst>
          </p:nvPr>
        </p:nvGraphicFramePr>
        <p:xfrm>
          <a:off x="695400" y="1337419"/>
          <a:ext cx="6547784" cy="1097280"/>
        </p:xfrm>
        <a:graphic>
          <a:graphicData uri="http://schemas.openxmlformats.org/drawingml/2006/table">
            <a:tbl>
              <a:tblPr>
                <a:tableStyleId>{5940675A-B579-460E-94D1-54222C63F5DA}</a:tableStyleId>
              </a:tblPr>
              <a:tblGrid>
                <a:gridCol w="4995863">
                  <a:extLst>
                    <a:ext uri="{9D8B030D-6E8A-4147-A177-3AD203B41FA5}">
                      <a16:colId xmlns:a16="http://schemas.microsoft.com/office/drawing/2014/main" val="3679446110"/>
                    </a:ext>
                  </a:extLst>
                </a:gridCol>
                <a:gridCol w="296227">
                  <a:extLst>
                    <a:ext uri="{9D8B030D-6E8A-4147-A177-3AD203B41FA5}">
                      <a16:colId xmlns:a16="http://schemas.microsoft.com/office/drawing/2014/main" val="393296761"/>
                    </a:ext>
                  </a:extLst>
                </a:gridCol>
                <a:gridCol w="524745">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602140416"/>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5.1d Irrigation efficiency</a:t>
                      </a:r>
                    </a:p>
                  </a:txBody>
                  <a:tcPr marL="45720" marR="45720" anchor="ctr">
                    <a:solidFill>
                      <a:schemeClr val="bg1">
                        <a:lumMod val="85000"/>
                      </a:schemeClr>
                    </a:solidFill>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US" sz="1200" b="0" i="0" u="none" strike="noStrike" dirty="0">
                          <a:solidFill>
                            <a:srgbClr val="000000"/>
                          </a:solidFill>
                          <a:effectLst/>
                          <a:latin typeface="Calibri" panose="020F0502020204030204" pitchFamily="34" charset="0"/>
                        </a:rPr>
                        <a:t>Implemented auto-irrigation for &lt;10% of landscape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US" sz="1200" b="0" i="0" u="none" strike="noStrike" dirty="0">
                          <a:solidFill>
                            <a:srgbClr val="000000"/>
                          </a:solidFill>
                          <a:effectLst/>
                          <a:latin typeface="Calibri" panose="020F0502020204030204" pitchFamily="34" charset="0"/>
                        </a:rPr>
                        <a:t>Implemented auto-irrigation for 10% to &lt;50% of landscape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l" fontAlgn="ctr"/>
                      <a:r>
                        <a:rPr lang="en-US" sz="1200" b="0" i="0" u="none" strike="noStrike" dirty="0">
                          <a:solidFill>
                            <a:srgbClr val="000000"/>
                          </a:solidFill>
                          <a:effectLst/>
                          <a:latin typeface="Calibri" panose="020F0502020204030204" pitchFamily="34" charset="0"/>
                        </a:rPr>
                        <a:t>Either ≥50% of auto-irrigated landscape, or minimal to no irrigation is required </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72C6FAD8-BD34-21F1-9B0A-3343FC8CF333}"/>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22935829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276872"/>
            <a:ext cx="11238084" cy="384929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38</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Maintenance</a:t>
            </a:r>
            <a:br>
              <a:rPr lang="en-SG" sz="2800" dirty="0"/>
            </a:br>
            <a:r>
              <a:rPr lang="en-US" sz="1800" dirty="0"/>
              <a:t>5.2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1187707481"/>
              </p:ext>
            </p:extLst>
          </p:nvPr>
        </p:nvGraphicFramePr>
        <p:xfrm>
          <a:off x="695400" y="1192853"/>
          <a:ext cx="6812523"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4910519">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64476175"/>
                    </a:ext>
                  </a:extLst>
                </a:gridCol>
              </a:tblGrid>
              <a:tr h="204023">
                <a:tc gridSpan="3">
                  <a:txBody>
                    <a:bodyPr/>
                    <a:lstStyle/>
                    <a:p>
                      <a:pPr algn="l" fontAlgn="ctr"/>
                      <a:r>
                        <a:rPr lang="en-US" sz="1200" b="1" i="0" u="none" strike="noStrike" dirty="0">
                          <a:solidFill>
                            <a:srgbClr val="000000"/>
                          </a:solidFill>
                          <a:effectLst/>
                          <a:latin typeface="+mn-lt"/>
                        </a:rPr>
                        <a:t>5.2a Management plans for softscape and hardscape</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Provided basic documentation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comprehensive plans and documentation that cover various aspects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A0C819B9-F156-20CA-EF8E-B8CEA9346F7E}"/>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13232998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420888"/>
            <a:ext cx="11238084" cy="3705278"/>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39</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Maintenance</a:t>
            </a:r>
            <a:br>
              <a:rPr lang="en-SG" sz="2800" dirty="0"/>
            </a:br>
            <a:r>
              <a:rPr lang="en-US" sz="1800" dirty="0"/>
              <a:t>5.2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249032407"/>
              </p:ext>
            </p:extLst>
          </p:nvPr>
        </p:nvGraphicFramePr>
        <p:xfrm>
          <a:off x="695400" y="1192853"/>
          <a:ext cx="6863591" cy="1005840"/>
        </p:xfrm>
        <a:graphic>
          <a:graphicData uri="http://schemas.openxmlformats.org/drawingml/2006/table">
            <a:tbl>
              <a:tblPr>
                <a:tableStyleId>{5940675A-B579-460E-94D1-54222C63F5DA}</a:tableStyleId>
              </a:tblPr>
              <a:tblGrid>
                <a:gridCol w="576064">
                  <a:extLst>
                    <a:ext uri="{9D8B030D-6E8A-4147-A177-3AD203B41FA5}">
                      <a16:colId xmlns:a16="http://schemas.microsoft.com/office/drawing/2014/main" val="3679446110"/>
                    </a:ext>
                  </a:extLst>
                </a:gridCol>
                <a:gridCol w="4850026">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32512916"/>
                    </a:ext>
                  </a:extLst>
                </a:gridCol>
              </a:tblGrid>
              <a:tr h="204023">
                <a:tc gridSpan="3">
                  <a:txBody>
                    <a:bodyPr/>
                    <a:lstStyle/>
                    <a:p>
                      <a:pPr algn="l" fontAlgn="ctr"/>
                      <a:r>
                        <a:rPr lang="en-US" sz="1200" b="1" i="0" u="none" strike="noStrike" dirty="0">
                          <a:solidFill>
                            <a:srgbClr val="000000"/>
                          </a:solidFill>
                          <a:effectLst/>
                          <a:latin typeface="+mn-lt"/>
                        </a:rPr>
                        <a:t>5.2b Safety and asset condition inspection reports for hardscape, features and facilities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inspection reports and basic monitoring plans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comprehensive investigation reports with tangible measures that have been or will be implemented</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36552DC9-0121-58DF-4B46-1CAD8AF7ABCF}"/>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1045327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AFEED0E-723E-4295-9636-77948C88A6C6}"/>
              </a:ext>
            </a:extLst>
          </p:cNvPr>
          <p:cNvSpPr>
            <a:spLocks noGrp="1"/>
          </p:cNvSpPr>
          <p:nvPr>
            <p:ph idx="1"/>
          </p:nvPr>
        </p:nvSpPr>
        <p:spPr>
          <a:xfrm>
            <a:off x="609600" y="3068960"/>
            <a:ext cx="11323884" cy="3057205"/>
          </a:xfrm>
        </p:spPr>
        <p:txBody>
          <a:bodyPr>
            <a:normAutofit/>
          </a:bodyPr>
          <a:lstStyle/>
          <a:p>
            <a:r>
              <a:rPr lang="en-SG" sz="2000" i="1" dirty="0"/>
              <a:t>Please include explanations, photos, documentation, statistics, etc. to support self-assessed score for each criteria</a:t>
            </a:r>
          </a:p>
          <a:p>
            <a:r>
              <a:rPr lang="en-SG" sz="2000" i="1" dirty="0"/>
              <a:t>For documents that are not convenient for including in presentation, please send the separate files</a:t>
            </a:r>
          </a:p>
          <a:p>
            <a:r>
              <a:rPr lang="en-SG" sz="2000" i="1" dirty="0"/>
              <a:t>You may send additional supporting documents separately, too</a:t>
            </a:r>
          </a:p>
          <a:p>
            <a:r>
              <a:rPr lang="en-SG" sz="2000" i="1" dirty="0"/>
              <a:t>For criteria that you deem to be not applicable, please also state reasons why</a:t>
            </a:r>
            <a:endParaRPr lang="en-GB" sz="2000" i="1" dirty="0"/>
          </a:p>
        </p:txBody>
      </p:sp>
      <p:sp>
        <p:nvSpPr>
          <p:cNvPr id="4" name="Slide Number Placeholder 3">
            <a:extLst>
              <a:ext uri="{FF2B5EF4-FFF2-40B4-BE49-F238E27FC236}">
                <a16:creationId xmlns:a16="http://schemas.microsoft.com/office/drawing/2014/main" id="{3E4E6A71-D3A0-461C-B85D-90246F55F1F3}"/>
              </a:ext>
            </a:extLst>
          </p:cNvPr>
          <p:cNvSpPr>
            <a:spLocks noGrp="1"/>
          </p:cNvSpPr>
          <p:nvPr>
            <p:ph type="sldNum" sz="quarter" idx="12"/>
          </p:nvPr>
        </p:nvSpPr>
        <p:spPr/>
        <p:txBody>
          <a:bodyPr/>
          <a:lstStyle/>
          <a:p>
            <a:fld id="{E5C8A926-C928-45A2-9802-20D0E491F10B}" type="slidenum">
              <a:rPr lang="en-GB" smtClean="0"/>
              <a:pPr/>
              <a:t>4</a:t>
            </a:fld>
            <a:endParaRPr lang="en-GB" dirty="0"/>
          </a:p>
        </p:txBody>
      </p:sp>
      <p:sp>
        <p:nvSpPr>
          <p:cNvPr id="3" name="Title 2">
            <a:extLst>
              <a:ext uri="{FF2B5EF4-FFF2-40B4-BE49-F238E27FC236}">
                <a16:creationId xmlns:a16="http://schemas.microsoft.com/office/drawing/2014/main" id="{8B788473-6AFA-44C0-9DF3-5CAE26908A21}"/>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1.1 Overall Landscape Concept</a:t>
            </a:r>
          </a:p>
        </p:txBody>
      </p:sp>
      <p:graphicFrame>
        <p:nvGraphicFramePr>
          <p:cNvPr id="6" name="Table 5">
            <a:extLst>
              <a:ext uri="{FF2B5EF4-FFF2-40B4-BE49-F238E27FC236}">
                <a16:creationId xmlns:a16="http://schemas.microsoft.com/office/drawing/2014/main" id="{8F11A037-5FA9-45EF-A23F-031022037DED}"/>
              </a:ext>
            </a:extLst>
          </p:cNvPr>
          <p:cNvGraphicFramePr>
            <a:graphicFrameLocks noGrp="1"/>
          </p:cNvGraphicFramePr>
          <p:nvPr>
            <p:extLst>
              <p:ext uri="{D42A27DB-BD31-4B8C-83A1-F6EECF244321}">
                <p14:modId xmlns:p14="http://schemas.microsoft.com/office/powerpoint/2010/main" val="1266558196"/>
              </p:ext>
            </p:extLst>
          </p:nvPr>
        </p:nvGraphicFramePr>
        <p:xfrm>
          <a:off x="695400" y="1196752"/>
          <a:ext cx="6197020" cy="1737360"/>
        </p:xfrm>
        <a:graphic>
          <a:graphicData uri="http://schemas.openxmlformats.org/drawingml/2006/table">
            <a:tbl>
              <a:tblPr>
                <a:tableStyleId>{5940675A-B579-460E-94D1-54222C63F5DA}</a:tableStyleId>
              </a:tblPr>
              <a:tblGrid>
                <a:gridCol w="838914">
                  <a:extLst>
                    <a:ext uri="{9D8B030D-6E8A-4147-A177-3AD203B41FA5}">
                      <a16:colId xmlns:a16="http://schemas.microsoft.com/office/drawing/2014/main" val="3679446110"/>
                    </a:ext>
                  </a:extLst>
                </a:gridCol>
                <a:gridCol w="3924000">
                  <a:extLst>
                    <a:ext uri="{9D8B030D-6E8A-4147-A177-3AD203B41FA5}">
                      <a16:colId xmlns:a16="http://schemas.microsoft.com/office/drawing/2014/main" val="1452562166"/>
                    </a:ext>
                  </a:extLst>
                </a:gridCol>
                <a:gridCol w="189886">
                  <a:extLst>
                    <a:ext uri="{9D8B030D-6E8A-4147-A177-3AD203B41FA5}">
                      <a16:colId xmlns:a16="http://schemas.microsoft.com/office/drawing/2014/main" val="4108943563"/>
                    </a:ext>
                  </a:extLst>
                </a:gridCol>
                <a:gridCol w="51327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683710445"/>
                    </a:ext>
                  </a:extLst>
                </a:gridCol>
              </a:tblGrid>
              <a:tr h="204023">
                <a:tc gridSpan="3">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SG" sz="1200" b="1" u="none" strike="noStrike" dirty="0">
                          <a:effectLst/>
                        </a:rPr>
                        <a:t>1.1a  </a:t>
                      </a:r>
                      <a:r>
                        <a:rPr lang="en-US" sz="1200" b="1" u="none" strike="noStrike" dirty="0">
                          <a:effectLst/>
                        </a:rPr>
                        <a:t>Leveraging on existing site conditions </a:t>
                      </a:r>
                      <a:endParaRPr lang="en-SG"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ctr"/>
                      <a:endParaRPr lang="en-US" sz="1200" b="0" i="0" u="none" strike="noStrike" dirty="0">
                        <a:solidFill>
                          <a:srgbClr val="000000"/>
                        </a:solidFill>
                        <a:effectLst/>
                        <a:latin typeface="Calibri" panose="020F0502020204030204" pitchFamily="34" charset="0"/>
                      </a:endParaRPr>
                    </a:p>
                  </a:txBody>
                  <a:tcPr anchor="ctr"/>
                </a:tc>
                <a:tc hMerge="1">
                  <a:txBody>
                    <a:bodyPr/>
                    <a:lstStyle/>
                    <a:p>
                      <a:pPr algn="ctr" fontAlgn="ctr"/>
                      <a:endParaRPr lang="en-SG" sz="1200" b="0" i="0" u="none" strike="noStrike" dirty="0">
                        <a:solidFill>
                          <a:srgbClr val="000000"/>
                        </a:solidFill>
                        <a:effectLst/>
                        <a:latin typeface="Calibri" panose="020F0502020204030204" pitchFamily="34" charset="0"/>
                      </a:endParaRPr>
                    </a:p>
                  </a:txBody>
                  <a:tcPr anchor="ctr"/>
                </a:tc>
                <a:tc>
                  <a:txBody>
                    <a:bodyPr/>
                    <a:lstStyle/>
                    <a:p>
                      <a:pPr algn="ctr" fontAlgn="ctr"/>
                      <a:r>
                        <a:rPr lang="en-US" sz="1200" b="1" i="0" u="none" strike="noStrike" dirty="0">
                          <a:solidFill>
                            <a:srgbClr val="000000"/>
                          </a:solidFill>
                          <a:effectLst/>
                          <a:latin typeface="Calibri" panose="020F0502020204030204" pitchFamily="34" charset="0"/>
                        </a:rPr>
                        <a:t>Score</a:t>
                      </a:r>
                      <a:endParaRPr lang="en-SG"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a:txBody>
                    <a:bodyPr/>
                    <a:lstStyle/>
                    <a:p>
                      <a:pPr algn="ctr" fontAlgn="ctr"/>
                      <a:r>
                        <a:rPr lang="en-SG" sz="1200" b="1" i="0" u="none" strike="noStrike" dirty="0">
                          <a:solidFill>
                            <a:srgbClr val="000000"/>
                          </a:solidFill>
                          <a:effectLst/>
                          <a:latin typeface="Calibri" panose="020F0502020204030204" pitchFamily="34" charset="0"/>
                        </a:rPr>
                        <a:t>Assessors</a:t>
                      </a: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SG" sz="1200" b="0" i="0" u="none" strike="noStrike" dirty="0">
                          <a:solidFill>
                            <a:srgbClr val="000000"/>
                          </a:solidFill>
                          <a:effectLst/>
                          <a:latin typeface="Calibri" panose="020F0502020204030204" pitchFamily="34" charset="0"/>
                        </a:rPr>
                        <a:t>Fair</a:t>
                      </a:r>
                    </a:p>
                  </a:txBody>
                  <a:tcPr marL="45720" marR="45720" anchor="ctr"/>
                </a:tc>
                <a:tc>
                  <a:txBody>
                    <a:bodyPr/>
                    <a:lstStyle/>
                    <a:p>
                      <a:pPr algn="l" fontAlgn="ctr"/>
                      <a:r>
                        <a:rPr lang="en-US" sz="1200" b="0" i="0" u="none" strike="noStrike" dirty="0">
                          <a:solidFill>
                            <a:srgbClr val="000000"/>
                          </a:solidFill>
                          <a:effectLst/>
                          <a:latin typeface="Calibri" panose="020F0502020204030204" pitchFamily="34" charset="0"/>
                        </a:rPr>
                        <a:t>Considered site conditions in project's design and execution </a:t>
                      </a:r>
                    </a:p>
                  </a:txBody>
                  <a:tcPr marL="45720" marR="45720" anchor="ctr"/>
                </a:tc>
                <a:tc>
                  <a:txBody>
                    <a:bodyPr/>
                    <a:lstStyle/>
                    <a:p>
                      <a:pPr algn="ctr" fontAlgn="ctr"/>
                      <a:r>
                        <a:rPr lang="en-US" sz="1200" b="0" i="0" u="none" strike="noStrike" dirty="0">
                          <a:solidFill>
                            <a:srgbClr val="000000"/>
                          </a:solidFill>
                          <a:effectLst/>
                          <a:latin typeface="Calibri" panose="020F0502020204030204" pitchFamily="34" charset="0"/>
                        </a:rPr>
                        <a:t>1</a:t>
                      </a:r>
                      <a:endParaRPr lang="en-SG" sz="1200" b="0" i="0" u="none" strike="noStrike" dirty="0">
                        <a:solidFill>
                          <a:srgbClr val="000000"/>
                        </a:solidFill>
                        <a:effectLst/>
                        <a:latin typeface="Calibri" panose="020F0502020204030204" pitchFamily="34" charset="0"/>
                      </a:endParaRPr>
                    </a:p>
                  </a:txBody>
                  <a:tcPr marL="45720" marR="45720" anchor="ctr"/>
                </a:tc>
                <a:tc rowSpan="5">
                  <a:txBody>
                    <a:bodyPr/>
                    <a:lstStyle/>
                    <a:p>
                      <a:pPr algn="ctr" fontAlgn="ctr"/>
                      <a:endParaRPr lang="en-SG" sz="1200" b="0"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5">
                  <a:txBody>
                    <a:bodyPr/>
                    <a:lstStyle/>
                    <a:p>
                      <a:pPr algn="ctr" fontAlgn="ctr"/>
                      <a:endParaRPr lang="en-SG" sz="1200" b="0"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SG" sz="1200" b="0" i="0" u="none" strike="noStrike" dirty="0">
                          <a:solidFill>
                            <a:srgbClr val="000000"/>
                          </a:solidFill>
                          <a:effectLst/>
                          <a:latin typeface="Calibri" panose="020F0502020204030204" pitchFamily="34" charset="0"/>
                        </a:rPr>
                        <a:t>Fairly Good</a:t>
                      </a:r>
                    </a:p>
                  </a:txBody>
                  <a:tcPr marL="45720" marR="45720" anchor="ctr"/>
                </a:tc>
                <a:tc rowSpan="2">
                  <a:txBody>
                    <a:bodyPr/>
                    <a:lstStyle/>
                    <a:p>
                      <a:pPr algn="l" fontAlgn="ctr"/>
                      <a:r>
                        <a:rPr lang="en-US" sz="1200" b="0" i="0" u="none" strike="noStrike" dirty="0">
                          <a:solidFill>
                            <a:srgbClr val="000000"/>
                          </a:solidFill>
                          <a:effectLst/>
                          <a:latin typeface="Calibri" panose="020F0502020204030204" pitchFamily="34" charset="0"/>
                        </a:rPr>
                        <a:t>Retained or incorporated existing site conditions in project's design and execution to achieve purposeful objectives</a:t>
                      </a:r>
                    </a:p>
                  </a:txBody>
                  <a:tcPr marL="45720" marR="45720" anchor="ctr"/>
                </a:tc>
                <a:tc>
                  <a:txBody>
                    <a:bodyPr/>
                    <a:lstStyle/>
                    <a:p>
                      <a:pPr algn="ctr" fontAlgn="ctr"/>
                      <a:r>
                        <a:rPr lang="en-US" sz="1200" b="0" i="0" u="none" strike="noStrike" dirty="0">
                          <a:solidFill>
                            <a:srgbClr val="000000"/>
                          </a:solidFill>
                          <a:effectLst/>
                          <a:latin typeface="Calibri" panose="020F0502020204030204" pitchFamily="34" charset="0"/>
                        </a:rPr>
                        <a:t>2</a:t>
                      </a:r>
                      <a:endParaRPr lang="en-SG" sz="1200" b="0" i="0" u="none" strike="noStrike" dirty="0">
                        <a:solidFill>
                          <a:srgbClr val="000000"/>
                        </a:solidFill>
                        <a:effectLst/>
                        <a:latin typeface="Calibri" panose="020F0502020204030204" pitchFamily="34" charset="0"/>
                      </a:endParaRPr>
                    </a:p>
                  </a:txBody>
                  <a:tcPr marL="45720" marR="45720" anchor="ct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l" fontAlgn="ctr"/>
                      <a:r>
                        <a:rPr lang="en-SG" sz="1200" b="0" i="0" u="none" strike="noStrike" dirty="0">
                          <a:solidFill>
                            <a:srgbClr val="000000"/>
                          </a:solidFill>
                          <a:effectLst/>
                          <a:latin typeface="Calibri" panose="020F0502020204030204" pitchFamily="34" charset="0"/>
                        </a:rPr>
                        <a:t>Good</a:t>
                      </a:r>
                    </a:p>
                  </a:txBody>
                  <a:tcPr marL="45720" marR="45720" anchor="ctr"/>
                </a:tc>
                <a:tc vMerge="1">
                  <a:txBody>
                    <a:bodyPr/>
                    <a:lstStyle/>
                    <a:p>
                      <a:endParaRPr lang="en-GB"/>
                    </a:p>
                  </a:txBody>
                  <a:tcPr>
                    <a:solidFill>
                      <a:srgbClr val="FFFFEB"/>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SG" sz="1200" b="0" i="0" u="none" strike="noStrike" dirty="0">
                        <a:solidFill>
                          <a:srgbClr val="000000"/>
                        </a:solidFill>
                        <a:effectLst/>
                        <a:latin typeface="Calibri" panose="020F0502020204030204" pitchFamily="34" charset="0"/>
                      </a:endParaRPr>
                    </a:p>
                  </a:txBody>
                  <a:tcPr marL="45720" marR="45720" anchor="ct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SG" sz="1200" b="0" i="0" u="none" strike="noStrike" dirty="0">
                          <a:solidFill>
                            <a:srgbClr val="000000"/>
                          </a:solidFill>
                          <a:effectLst/>
                          <a:latin typeface="Calibri" panose="020F0502020204030204" pitchFamily="34" charset="0"/>
                        </a:rPr>
                        <a:t>Very Good</a:t>
                      </a:r>
                    </a:p>
                  </a:txBody>
                  <a:tcPr marL="45720" marR="45720" anchor="ctr">
                    <a:noFill/>
                  </a:tcPr>
                </a:tc>
                <a:tc rowSpan="2">
                  <a:txBody>
                    <a:bodyPr/>
                    <a:lstStyle/>
                    <a:p>
                      <a:pPr algn="l" fontAlgn="ctr"/>
                      <a:r>
                        <a:rPr lang="en-US" sz="1200" b="0" i="0" u="none" strike="noStrike" dirty="0">
                          <a:solidFill>
                            <a:srgbClr val="000000"/>
                          </a:solidFill>
                          <a:effectLst/>
                          <a:latin typeface="Calibri" panose="020F0502020204030204" pitchFamily="34" charset="0"/>
                        </a:rPr>
                        <a:t>Leveraged on existing site conditions in project's design and execution, using creative strategies to achieve purposeful objectives.</a:t>
                      </a:r>
                    </a:p>
                  </a:txBody>
                  <a:tcPr marL="45720" marR="45720" anchor="ctr">
                    <a:noFill/>
                  </a:tcPr>
                </a:tc>
                <a:tc>
                  <a:txBody>
                    <a:bodyPr/>
                    <a:lstStyle/>
                    <a:p>
                      <a:pPr algn="ctr" fontAlgn="ctr"/>
                      <a:r>
                        <a:rPr lang="en-US" sz="1200" b="0" i="0" u="none" strike="noStrike" dirty="0">
                          <a:solidFill>
                            <a:srgbClr val="000000"/>
                          </a:solidFill>
                          <a:effectLst/>
                          <a:latin typeface="Calibri" panose="020F0502020204030204" pitchFamily="34" charset="0"/>
                        </a:rPr>
                        <a:t>4</a:t>
                      </a:r>
                      <a:endParaRPr lang="en-SG"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265875903"/>
                  </a:ext>
                </a:extLst>
              </a:tr>
              <a:tr h="204023">
                <a:tc>
                  <a:txBody>
                    <a:bodyPr/>
                    <a:lstStyle/>
                    <a:p>
                      <a:pPr algn="l" fontAlgn="ctr"/>
                      <a:r>
                        <a:rPr lang="en-SG" sz="1200" b="0" i="0" u="none" strike="noStrike" dirty="0">
                          <a:solidFill>
                            <a:srgbClr val="000000"/>
                          </a:solidFill>
                          <a:effectLst/>
                          <a:latin typeface="Calibri" panose="020F0502020204030204" pitchFamily="34" charset="0"/>
                        </a:rPr>
                        <a:t>Excellent</a:t>
                      </a:r>
                    </a:p>
                  </a:txBody>
                  <a:tcPr marL="45720" marR="45720" anchor="ctr">
                    <a:noFill/>
                  </a:tcPr>
                </a:tc>
                <a:tc vMerge="1">
                  <a:txBody>
                    <a:bodyPr/>
                    <a:lstStyle/>
                    <a:p>
                      <a:endParaRPr lang="en-GB"/>
                    </a:p>
                  </a:txBody>
                  <a:tcPr/>
                </a:tc>
                <a:tc>
                  <a:txBody>
                    <a:bodyPr/>
                    <a:lstStyle/>
                    <a:p>
                      <a:pPr algn="ctr" fontAlgn="ctr"/>
                      <a:r>
                        <a:rPr lang="en-US" sz="1200" b="0" i="0" u="none" strike="noStrike" dirty="0">
                          <a:solidFill>
                            <a:srgbClr val="000000"/>
                          </a:solidFill>
                          <a:effectLst/>
                          <a:latin typeface="Calibri" panose="020F0502020204030204" pitchFamily="34" charset="0"/>
                        </a:rPr>
                        <a:t>5</a:t>
                      </a:r>
                      <a:endParaRPr lang="en-SG"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2175266858"/>
                  </a:ext>
                </a:extLst>
              </a:tr>
            </a:tbl>
          </a:graphicData>
        </a:graphic>
      </p:graphicFrame>
      <p:sp>
        <p:nvSpPr>
          <p:cNvPr id="5" name="Footer Placeholder 4">
            <a:extLst>
              <a:ext uri="{FF2B5EF4-FFF2-40B4-BE49-F238E27FC236}">
                <a16:creationId xmlns:a16="http://schemas.microsoft.com/office/drawing/2014/main" id="{D8383515-224A-1A03-EC2D-20413C7DA79D}"/>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2272421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348880"/>
            <a:ext cx="11238084" cy="377728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40</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Maintenance</a:t>
            </a:r>
            <a:br>
              <a:rPr lang="en-SG" sz="2800" dirty="0"/>
            </a:br>
            <a:r>
              <a:rPr lang="en-US" sz="1800" dirty="0"/>
              <a:t>5.2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4176734209"/>
              </p:ext>
            </p:extLst>
          </p:nvPr>
        </p:nvGraphicFramePr>
        <p:xfrm>
          <a:off x="695400" y="1192853"/>
          <a:ext cx="6192688" cy="1005840"/>
        </p:xfrm>
        <a:graphic>
          <a:graphicData uri="http://schemas.openxmlformats.org/drawingml/2006/table">
            <a:tbl>
              <a:tblPr>
                <a:tableStyleId>{5940675A-B579-460E-94D1-54222C63F5DA}</a:tableStyleId>
              </a:tblPr>
              <a:tblGrid>
                <a:gridCol w="551379">
                  <a:extLst>
                    <a:ext uri="{9D8B030D-6E8A-4147-A177-3AD203B41FA5}">
                      <a16:colId xmlns:a16="http://schemas.microsoft.com/office/drawing/2014/main" val="3679446110"/>
                    </a:ext>
                  </a:extLst>
                </a:gridCol>
                <a:gridCol w="3934951">
                  <a:extLst>
                    <a:ext uri="{9D8B030D-6E8A-4147-A177-3AD203B41FA5}">
                      <a16:colId xmlns:a16="http://schemas.microsoft.com/office/drawing/2014/main" val="1452562166"/>
                    </a:ext>
                  </a:extLst>
                </a:gridCol>
                <a:gridCol w="226489">
                  <a:extLst>
                    <a:ext uri="{9D8B030D-6E8A-4147-A177-3AD203B41FA5}">
                      <a16:colId xmlns:a16="http://schemas.microsoft.com/office/drawing/2014/main" val="4108943563"/>
                    </a:ext>
                  </a:extLst>
                </a:gridCol>
                <a:gridCol w="612210">
                  <a:extLst>
                    <a:ext uri="{9D8B030D-6E8A-4147-A177-3AD203B41FA5}">
                      <a16:colId xmlns:a16="http://schemas.microsoft.com/office/drawing/2014/main" val="3697783855"/>
                    </a:ext>
                  </a:extLst>
                </a:gridCol>
                <a:gridCol w="867659">
                  <a:extLst>
                    <a:ext uri="{9D8B030D-6E8A-4147-A177-3AD203B41FA5}">
                      <a16:colId xmlns:a16="http://schemas.microsoft.com/office/drawing/2014/main" val="2448196275"/>
                    </a:ext>
                  </a:extLst>
                </a:gridCol>
              </a:tblGrid>
              <a:tr h="246956">
                <a:tc gridSpan="3">
                  <a:txBody>
                    <a:bodyPr/>
                    <a:lstStyle/>
                    <a:p>
                      <a:pPr algn="l" fontAlgn="ctr"/>
                      <a:r>
                        <a:rPr lang="en-US" sz="1200" b="1" i="0" u="none" strike="noStrike" dirty="0">
                          <a:solidFill>
                            <a:srgbClr val="000000"/>
                          </a:solidFill>
                          <a:effectLst/>
                          <a:latin typeface="+mn-lt"/>
                        </a:rPr>
                        <a:t>5.2c Smart operations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411594">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Implemented simple technological interventions or automation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46956">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Smart operations that integrates automation and is adaptive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3190725A-0C5F-CC18-333D-6BB6F335D0DE}"/>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28449515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348880"/>
            <a:ext cx="11238084" cy="377728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41</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Maintenance</a:t>
            </a:r>
            <a:br>
              <a:rPr lang="en-SG" sz="2800" dirty="0"/>
            </a:br>
            <a:r>
              <a:rPr lang="en-US" sz="1800" dirty="0"/>
              <a:t>5.2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653477540"/>
              </p:ext>
            </p:extLst>
          </p:nvPr>
        </p:nvGraphicFramePr>
        <p:xfrm>
          <a:off x="695400" y="1192853"/>
          <a:ext cx="5216958" cy="731520"/>
        </p:xfrm>
        <a:graphic>
          <a:graphicData uri="http://schemas.openxmlformats.org/drawingml/2006/table">
            <a:tbl>
              <a:tblPr>
                <a:tableStyleId>{5940675A-B579-460E-94D1-54222C63F5DA}</a:tableStyleId>
              </a:tblPr>
              <a:tblGrid>
                <a:gridCol w="3779457">
                  <a:extLst>
                    <a:ext uri="{9D8B030D-6E8A-4147-A177-3AD203B41FA5}">
                      <a16:colId xmlns:a16="http://schemas.microsoft.com/office/drawing/2014/main" val="3679446110"/>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448196275"/>
                    </a:ext>
                  </a:extLst>
                </a:gridCol>
              </a:tblGrid>
              <a:tr h="204023">
                <a:tc gridSpan="2">
                  <a:txBody>
                    <a:bodyPr/>
                    <a:lstStyle/>
                    <a:p>
                      <a:pPr algn="l" fontAlgn="ctr"/>
                      <a:r>
                        <a:rPr lang="en-US" sz="1200" b="1" i="0" u="none" strike="noStrike" dirty="0">
                          <a:solidFill>
                            <a:srgbClr val="000000"/>
                          </a:solidFill>
                          <a:effectLst/>
                          <a:latin typeface="+mn-lt"/>
                        </a:rPr>
                        <a:t>5.2d</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US" sz="1200" b="1" i="0" u="none" strike="noStrike" dirty="0">
                          <a:solidFill>
                            <a:srgbClr val="000000"/>
                          </a:solidFill>
                          <a:effectLst/>
                          <a:latin typeface="Calibri" panose="020F0502020204030204" pitchFamily="34" charset="0"/>
                        </a:rPr>
                        <a:t>Employs a Certified Practising Horticulturist (CPH) with currently valid certification in maintenance operations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bl>
          </a:graphicData>
        </a:graphic>
      </p:graphicFrame>
      <p:sp>
        <p:nvSpPr>
          <p:cNvPr id="2" name="Footer Placeholder 1">
            <a:extLst>
              <a:ext uri="{FF2B5EF4-FFF2-40B4-BE49-F238E27FC236}">
                <a16:creationId xmlns:a16="http://schemas.microsoft.com/office/drawing/2014/main" id="{8F3C2BEC-89A5-9D8E-76B9-DFE96E9B2B3A}"/>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28949976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42</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Maintenance</a:t>
            </a:r>
            <a:br>
              <a:rPr lang="en-SG" sz="2800" dirty="0"/>
            </a:br>
            <a:r>
              <a:rPr lang="en-SG" sz="1800" dirty="0"/>
              <a:t>5.3 </a:t>
            </a:r>
            <a:r>
              <a:rPr lang="en-US" sz="1800" b="1" i="0" u="none" strike="noStrike" dirty="0">
                <a:solidFill>
                  <a:srgbClr val="000000"/>
                </a:solidFill>
                <a:effectLst/>
                <a:latin typeface="Calibri" panose="020F0502020204030204" pitchFamily="34" charset="0"/>
              </a:rPr>
              <a:t>Design for Skyrise Greenery Maintenance</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2506632087"/>
              </p:ext>
            </p:extLst>
          </p:nvPr>
        </p:nvGraphicFramePr>
        <p:xfrm>
          <a:off x="695400" y="1192853"/>
          <a:ext cx="8452854" cy="128016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6322378">
                  <a:extLst>
                    <a:ext uri="{9D8B030D-6E8A-4147-A177-3AD203B41FA5}">
                      <a16:colId xmlns:a16="http://schemas.microsoft.com/office/drawing/2014/main" val="1452562166"/>
                    </a:ext>
                  </a:extLst>
                </a:gridCol>
                <a:gridCol w="194215">
                  <a:extLst>
                    <a:ext uri="{9D8B030D-6E8A-4147-A177-3AD203B41FA5}">
                      <a16:colId xmlns:a16="http://schemas.microsoft.com/office/drawing/2014/main" val="4108943563"/>
                    </a:ext>
                  </a:extLst>
                </a:gridCol>
                <a:gridCol w="52497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99307466"/>
                    </a:ext>
                  </a:extLst>
                </a:gridCol>
              </a:tblGrid>
              <a:tr h="204023">
                <a:tc gridSpan="3">
                  <a:txBody>
                    <a:bodyPr/>
                    <a:lstStyle/>
                    <a:p>
                      <a:pPr algn="l" fontAlgn="ctr"/>
                      <a:r>
                        <a:rPr lang="en-US" sz="1200" b="1" i="0" u="none" strike="noStrike" dirty="0">
                          <a:solidFill>
                            <a:srgbClr val="000000"/>
                          </a:solidFill>
                          <a:effectLst/>
                          <a:latin typeface="+mn-lt"/>
                        </a:rPr>
                        <a:t>5.3a Maintainability of skyrise greenery</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high frequency of maintenance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moderate maintenance frequency, or implemented strategies to reduce maintenance needs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Requires minimal maintenance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4F8471CC-92C3-8376-0515-51FD10C58110}"/>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5971890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43</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Maintenance</a:t>
            </a:r>
            <a:br>
              <a:rPr lang="en-SG" sz="2800" dirty="0"/>
            </a:br>
            <a:r>
              <a:rPr lang="en-SG" sz="1800" dirty="0"/>
              <a:t>5.3 </a:t>
            </a:r>
            <a:r>
              <a:rPr lang="en-US" sz="1800" b="1" i="0" u="none" strike="noStrike" dirty="0">
                <a:solidFill>
                  <a:srgbClr val="000000"/>
                </a:solidFill>
                <a:effectLst/>
                <a:latin typeface="Calibri" panose="020F0502020204030204" pitchFamily="34" charset="0"/>
              </a:rPr>
              <a:t>Design for Skyrise Greenery Maintenance</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2825951867"/>
              </p:ext>
            </p:extLst>
          </p:nvPr>
        </p:nvGraphicFramePr>
        <p:xfrm>
          <a:off x="695400" y="1192853"/>
          <a:ext cx="7444924"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321554">
                  <a:extLst>
                    <a:ext uri="{9D8B030D-6E8A-4147-A177-3AD203B41FA5}">
                      <a16:colId xmlns:a16="http://schemas.microsoft.com/office/drawing/2014/main" val="1452562166"/>
                    </a:ext>
                  </a:extLst>
                </a:gridCol>
                <a:gridCol w="192296">
                  <a:extLst>
                    <a:ext uri="{9D8B030D-6E8A-4147-A177-3AD203B41FA5}">
                      <a16:colId xmlns:a16="http://schemas.microsoft.com/office/drawing/2014/main" val="4108943563"/>
                    </a:ext>
                  </a:extLst>
                </a:gridCol>
                <a:gridCol w="51978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846262499"/>
                    </a:ext>
                  </a:extLst>
                </a:gridCol>
              </a:tblGrid>
              <a:tr h="204023">
                <a:tc gridSpan="3">
                  <a:txBody>
                    <a:bodyPr/>
                    <a:lstStyle/>
                    <a:p>
                      <a:pPr algn="l" fontAlgn="ctr"/>
                      <a:r>
                        <a:rPr lang="en-US" sz="1200" b="1" i="0" u="none" strike="noStrike" dirty="0">
                          <a:solidFill>
                            <a:srgbClr val="000000"/>
                          </a:solidFill>
                          <a:effectLst/>
                          <a:latin typeface="+mn-lt"/>
                        </a:rPr>
                        <a:t>5.3b Safety of skyrise greenery</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Considered safety minimally during maintenance, or design and selection of plants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Considered safety moderately during maintenance, or design and selection of plants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Can be maintained safely, considered safety for design and selection of plants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1A9F5F65-EF29-56A4-D4F9-5BF5F049D793}"/>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32983067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44</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5: Maintenance</a:t>
            </a:r>
            <a:endParaRPr lang="en-GB" dirty="0"/>
          </a:p>
        </p:txBody>
      </p:sp>
      <p:graphicFrame>
        <p:nvGraphicFramePr>
          <p:cNvPr id="11" name="Table 6">
            <a:extLst>
              <a:ext uri="{FF2B5EF4-FFF2-40B4-BE49-F238E27FC236}">
                <a16:creationId xmlns:a16="http://schemas.microsoft.com/office/drawing/2014/main" id="{B06632C6-8705-46C5-8E38-838F4C1EB595}"/>
              </a:ext>
            </a:extLst>
          </p:cNvPr>
          <p:cNvGraphicFramePr>
            <a:graphicFrameLocks noGrp="1"/>
          </p:cNvGraphicFramePr>
          <p:nvPr>
            <p:extLst>
              <p:ext uri="{D42A27DB-BD31-4B8C-83A1-F6EECF244321}">
                <p14:modId xmlns:p14="http://schemas.microsoft.com/office/powerpoint/2010/main" val="3188207804"/>
              </p:ext>
            </p:extLst>
          </p:nvPr>
        </p:nvGraphicFramePr>
        <p:xfrm>
          <a:off x="767408" y="2060848"/>
          <a:ext cx="10014305" cy="2112365"/>
        </p:xfrm>
        <a:graphic>
          <a:graphicData uri="http://schemas.openxmlformats.org/drawingml/2006/table">
            <a:tbl>
              <a:tblPr firstRow="1" bandRow="1">
                <a:tableStyleId>{9D7B26C5-4107-4FEC-AEDC-1716B250A1EF}</a:tableStyleId>
              </a:tblPr>
              <a:tblGrid>
                <a:gridCol w="623619">
                  <a:extLst>
                    <a:ext uri="{9D8B030D-6E8A-4147-A177-3AD203B41FA5}">
                      <a16:colId xmlns:a16="http://schemas.microsoft.com/office/drawing/2014/main" val="2656123347"/>
                    </a:ext>
                  </a:extLst>
                </a:gridCol>
                <a:gridCol w="3983863">
                  <a:extLst>
                    <a:ext uri="{9D8B030D-6E8A-4147-A177-3AD203B41FA5}">
                      <a16:colId xmlns:a16="http://schemas.microsoft.com/office/drawing/2014/main" val="3686194030"/>
                    </a:ext>
                  </a:extLst>
                </a:gridCol>
                <a:gridCol w="2130165">
                  <a:extLst>
                    <a:ext uri="{9D8B030D-6E8A-4147-A177-3AD203B41FA5}">
                      <a16:colId xmlns:a16="http://schemas.microsoft.com/office/drawing/2014/main" val="2776025586"/>
                    </a:ext>
                  </a:extLst>
                </a:gridCol>
                <a:gridCol w="1638329">
                  <a:extLst>
                    <a:ext uri="{9D8B030D-6E8A-4147-A177-3AD203B41FA5}">
                      <a16:colId xmlns:a16="http://schemas.microsoft.com/office/drawing/2014/main" val="1615581147"/>
                    </a:ext>
                  </a:extLst>
                </a:gridCol>
                <a:gridCol w="1638329">
                  <a:extLst>
                    <a:ext uri="{9D8B030D-6E8A-4147-A177-3AD203B41FA5}">
                      <a16:colId xmlns:a16="http://schemas.microsoft.com/office/drawing/2014/main" val="2948788597"/>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pPr algn="l" fontAlgn="b"/>
                      <a:r>
                        <a:rPr lang="en-GB" dirty="0"/>
                        <a:t>5.1</a:t>
                      </a:r>
                    </a:p>
                  </a:txBody>
                  <a:tcPr marL="45720" marR="45720" anchor="b"/>
                </a:tc>
                <a:tc>
                  <a:txBody>
                    <a:bodyPr/>
                    <a:lstStyle/>
                    <a:p>
                      <a:pPr algn="l" fontAlgn="b"/>
                      <a:r>
                        <a:rPr lang="en-GB" dirty="0"/>
                        <a:t>Design for Landscape Maintainability</a:t>
                      </a:r>
                    </a:p>
                  </a:txBody>
                  <a:tcPr marL="45720" marR="45720" anchor="b"/>
                </a:tc>
                <a:tc>
                  <a:txBody>
                    <a:bodyPr/>
                    <a:lstStyle/>
                    <a:p>
                      <a:pPr algn="ctr" fontAlgn="b"/>
                      <a:r>
                        <a:rPr lang="en-SG" sz="1800" dirty="0"/>
                        <a:t>14</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pPr algn="l" fontAlgn="b"/>
                      <a:r>
                        <a:rPr lang="en-GB" dirty="0"/>
                        <a:t>5.2</a:t>
                      </a:r>
                    </a:p>
                  </a:txBody>
                  <a:tcPr marL="45720" marR="45720" anchor="b"/>
                </a:tc>
                <a:tc>
                  <a:txBody>
                    <a:bodyPr/>
                    <a:lstStyle/>
                    <a:p>
                      <a:pPr algn="l" fontAlgn="b"/>
                      <a:r>
                        <a:rPr lang="en-GB" dirty="0"/>
                        <a:t>Maintenance Plans and Operations</a:t>
                      </a:r>
                    </a:p>
                  </a:txBody>
                  <a:tcPr marL="45720" marR="45720" anchor="b"/>
                </a:tc>
                <a:tc>
                  <a:txBody>
                    <a:bodyPr/>
                    <a:lstStyle/>
                    <a:p>
                      <a:pPr algn="ctr" fontAlgn="b"/>
                      <a:r>
                        <a:rPr lang="en-SG" sz="1800" dirty="0"/>
                        <a:t>7</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612097455"/>
                  </a:ext>
                </a:extLst>
              </a:tr>
              <a:tr h="276424">
                <a:tc>
                  <a:txBody>
                    <a:bodyPr/>
                    <a:lstStyle/>
                    <a:p>
                      <a:pPr algn="l" fontAlgn="b"/>
                      <a:r>
                        <a:rPr lang="en-GB" dirty="0"/>
                        <a:t>5.3*</a:t>
                      </a:r>
                    </a:p>
                  </a:txBody>
                  <a:tcPr marL="45720" marR="45720" anchor="b">
                    <a:lnB w="12700" cap="flat" cmpd="sng" algn="ctr">
                      <a:solidFill>
                        <a:schemeClr val="tx1"/>
                      </a:solidFill>
                      <a:prstDash val="solid"/>
                      <a:round/>
                      <a:headEnd type="none" w="med" len="med"/>
                      <a:tailEnd type="none" w="med" len="med"/>
                    </a:lnB>
                  </a:tcPr>
                </a:tc>
                <a:tc>
                  <a:txBody>
                    <a:bodyPr/>
                    <a:lstStyle/>
                    <a:p>
                      <a:pPr algn="l" fontAlgn="b"/>
                      <a:r>
                        <a:rPr lang="en-US" dirty="0"/>
                        <a:t>Design for Skyrise Greenery Maintenance</a:t>
                      </a:r>
                    </a:p>
                  </a:txBody>
                  <a:tcPr marL="45720" marR="45720" anchor="b">
                    <a:lnB w="12700" cap="flat" cmpd="sng" algn="ctr">
                      <a:solidFill>
                        <a:schemeClr val="tx1"/>
                      </a:solidFill>
                      <a:prstDash val="solid"/>
                      <a:round/>
                      <a:headEnd type="none" w="med" len="med"/>
                      <a:tailEnd type="none" w="med" len="med"/>
                    </a:lnB>
                  </a:tcPr>
                </a:tc>
                <a:tc>
                  <a:txBody>
                    <a:bodyPr/>
                    <a:lstStyle/>
                    <a:p>
                      <a:pPr algn="ctr" fontAlgn="b"/>
                      <a:r>
                        <a:rPr lang="en-SG" sz="1800" dirty="0"/>
                        <a:t>6</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4436703"/>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27</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2" name="Footer Placeholder 1">
            <a:extLst>
              <a:ext uri="{FF2B5EF4-FFF2-40B4-BE49-F238E27FC236}">
                <a16:creationId xmlns:a16="http://schemas.microsoft.com/office/drawing/2014/main" id="{B0D74591-19DB-F650-0E6E-87D7487BBAEC}"/>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42511704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068960"/>
            <a:ext cx="11238084" cy="305720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45</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US" sz="2800" dirty="0"/>
              <a:t>Bonus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888713323"/>
              </p:ext>
            </p:extLst>
          </p:nvPr>
        </p:nvGraphicFramePr>
        <p:xfrm>
          <a:off x="695400" y="1192853"/>
          <a:ext cx="5338204" cy="1645920"/>
        </p:xfrm>
        <a:graphic>
          <a:graphicData uri="http://schemas.openxmlformats.org/drawingml/2006/table">
            <a:tbl>
              <a:tblPr>
                <a:tableStyleId>{5940675A-B579-460E-94D1-54222C63F5DA}</a:tableStyleId>
              </a:tblPr>
              <a:tblGrid>
                <a:gridCol w="2844000">
                  <a:extLst>
                    <a:ext uri="{9D8B030D-6E8A-4147-A177-3AD203B41FA5}">
                      <a16:colId xmlns:a16="http://schemas.microsoft.com/office/drawing/2014/main" val="3679446110"/>
                    </a:ext>
                  </a:extLst>
                </a:gridCol>
                <a:gridCol w="1073269">
                  <a:extLst>
                    <a:ext uri="{9D8B030D-6E8A-4147-A177-3AD203B41FA5}">
                      <a16:colId xmlns:a16="http://schemas.microsoft.com/office/drawing/2014/main" val="1452562166"/>
                    </a:ext>
                  </a:extLst>
                </a:gridCol>
                <a:gridCol w="186329">
                  <a:extLst>
                    <a:ext uri="{9D8B030D-6E8A-4147-A177-3AD203B41FA5}">
                      <a16:colId xmlns:a16="http://schemas.microsoft.com/office/drawing/2014/main" val="4108943563"/>
                    </a:ext>
                  </a:extLst>
                </a:gridCol>
                <a:gridCol w="50365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217915604"/>
                    </a:ext>
                  </a:extLst>
                </a:gridCol>
              </a:tblGrid>
              <a:tr h="204023">
                <a:tc gridSpan="3">
                  <a:txBody>
                    <a:bodyPr/>
                    <a:lstStyle/>
                    <a:p>
                      <a:pPr algn="l" fontAlgn="ctr"/>
                      <a:r>
                        <a:rPr lang="en-US" sz="1200" b="1" i="0" u="none" strike="noStrike" dirty="0">
                          <a:solidFill>
                            <a:srgbClr val="000000"/>
                          </a:solidFill>
                          <a:effectLst/>
                          <a:latin typeface="+mn-lt"/>
                        </a:rPr>
                        <a:t>BONUS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rowSpan="5">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Calibri" panose="020F0502020204030204" pitchFamily="34" charset="0"/>
                        </a:rPr>
                        <a:t>Any special efforts within below categories that were not scored for in criteria?</a:t>
                      </a:r>
                      <a:br>
                        <a:rPr lang="en-US" sz="1200" b="1"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Design and landscape</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Community wellbeing &amp; engagement</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Environmental sustainability</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Biodiversity conservation</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Maintenance</a:t>
                      </a:r>
                      <a:r>
                        <a:rPr lang="en-US" sz="1200" dirty="0"/>
                        <a:t> </a:t>
                      </a:r>
                      <a:endParaRPr lang="en-GB" sz="1200" dirty="0"/>
                    </a:p>
                  </a:txBody>
                  <a:tcPr marL="45720" marR="45720" anchor="ctr">
                    <a:noFill/>
                  </a:tcPr>
                </a:tc>
                <a:tc rowSpan="2">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5">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5">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vMerge="1">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vMerge="1">
                  <a:txBody>
                    <a:bodyPr/>
                    <a:lstStyle/>
                    <a:p>
                      <a:endParaRPr lang="en-GB"/>
                    </a:p>
                  </a:txBody>
                  <a:tcP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vMerge="1">
                  <a:txBody>
                    <a:bodyPr/>
                    <a:lstStyle/>
                    <a:p>
                      <a:pPr algn="l" fontAlgn="ctr"/>
                      <a:endParaRPr lang="en-GB" sz="1200" b="0" i="0" u="none" strike="noStrike" dirty="0">
                        <a:solidFill>
                          <a:srgbClr val="000000"/>
                        </a:solidFill>
                        <a:effectLst/>
                        <a:latin typeface="Calibri" panose="020F0502020204030204" pitchFamily="34" charset="0"/>
                      </a:endParaRPr>
                    </a:p>
                  </a:txBody>
                  <a:tcPr marL="45720" marR="45720" anchor="ctr">
                    <a:noFill/>
                  </a:tcPr>
                </a:tc>
                <a:tc rowSpan="2">
                  <a:txBody>
                    <a:bodyPr/>
                    <a:lstStyle/>
                    <a:p>
                      <a:pPr algn="l" fontAlgn="ctr"/>
                      <a:r>
                        <a:rPr lang="en-GB" sz="1200" b="0" i="0" u="none" strike="noStrike" dirty="0">
                          <a:solidFill>
                            <a:srgbClr val="000000"/>
                          </a:solidFill>
                          <a:effectLst/>
                          <a:latin typeface="Calibri" panose="020F0502020204030204" pitchFamily="34" charset="0"/>
                        </a:rPr>
                        <a:t>Moderate impact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407841142"/>
                  </a:ext>
                </a:extLst>
              </a:tr>
              <a:tr h="204023">
                <a:tc vMerge="1">
                  <a:txBody>
                    <a:bodyPr/>
                    <a:lstStyle/>
                    <a:p>
                      <a:pPr algn="l" fontAlgn="ct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endParaRPr lang="en-GB"/>
                    </a:p>
                  </a:txBody>
                  <a:tcPr>
                    <a:noFill/>
                  </a:tcPr>
                </a:tc>
                <a:tc>
                  <a:txBody>
                    <a:bodyPr/>
                    <a:lstStyle/>
                    <a:p>
                      <a:pPr algn="ctr" fontAlgn="ctr"/>
                      <a:r>
                        <a:rPr lang="en-GB" sz="1200" b="0" i="0" u="none" strike="noStrike" dirty="0">
                          <a:solidFill>
                            <a:srgbClr val="000000"/>
                          </a:solidFill>
                          <a:effectLst/>
                          <a:latin typeface="Calibri" panose="020F0502020204030204" pitchFamily="34" charset="0"/>
                        </a:rPr>
                        <a:t>4</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59798929"/>
                  </a:ext>
                </a:extLst>
              </a:tr>
              <a:tr h="204023">
                <a:tc vMerge="1">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5</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74531D31-66F4-5398-1766-90D9F825B2C3}"/>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4739869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D5C025-2E61-4E3F-992C-E2C7C4DBA914}"/>
              </a:ext>
            </a:extLst>
          </p:cNvPr>
          <p:cNvSpPr>
            <a:spLocks noGrp="1"/>
          </p:cNvSpPr>
          <p:nvPr>
            <p:ph type="title"/>
          </p:nvPr>
        </p:nvSpPr>
        <p:spPr/>
        <p:txBody>
          <a:bodyPr>
            <a:normAutofit/>
          </a:bodyPr>
          <a:lstStyle/>
          <a:p>
            <a:r>
              <a:rPr lang="en-SG" dirty="0"/>
              <a:t>SCORES SUMMARY</a:t>
            </a:r>
          </a:p>
        </p:txBody>
      </p:sp>
      <p:graphicFrame>
        <p:nvGraphicFramePr>
          <p:cNvPr id="12" name="Table 12">
            <a:extLst>
              <a:ext uri="{FF2B5EF4-FFF2-40B4-BE49-F238E27FC236}">
                <a16:creationId xmlns:a16="http://schemas.microsoft.com/office/drawing/2014/main" id="{028A9516-1ACC-4BE1-A0BC-08E919CB33C7}"/>
              </a:ext>
            </a:extLst>
          </p:cNvPr>
          <p:cNvGraphicFramePr>
            <a:graphicFrameLocks noGrp="1"/>
          </p:cNvGraphicFramePr>
          <p:nvPr>
            <p:extLst>
              <p:ext uri="{D42A27DB-BD31-4B8C-83A1-F6EECF244321}">
                <p14:modId xmlns:p14="http://schemas.microsoft.com/office/powerpoint/2010/main" val="3367881448"/>
              </p:ext>
            </p:extLst>
          </p:nvPr>
        </p:nvGraphicFramePr>
        <p:xfrm>
          <a:off x="767408" y="1772816"/>
          <a:ext cx="10100757" cy="3970020"/>
        </p:xfrm>
        <a:graphic>
          <a:graphicData uri="http://schemas.openxmlformats.org/drawingml/2006/table">
            <a:tbl>
              <a:tblPr firstRow="1" bandRow="1">
                <a:tableStyleId>{9D7B26C5-4107-4FEC-AEDC-1716B250A1EF}</a:tableStyleId>
              </a:tblPr>
              <a:tblGrid>
                <a:gridCol w="592455">
                  <a:extLst>
                    <a:ext uri="{9D8B030D-6E8A-4147-A177-3AD203B41FA5}">
                      <a16:colId xmlns:a16="http://schemas.microsoft.com/office/drawing/2014/main" val="1776648508"/>
                    </a:ext>
                  </a:extLst>
                </a:gridCol>
                <a:gridCol w="4228910">
                  <a:extLst>
                    <a:ext uri="{9D8B030D-6E8A-4147-A177-3AD203B41FA5}">
                      <a16:colId xmlns:a16="http://schemas.microsoft.com/office/drawing/2014/main" val="867132773"/>
                    </a:ext>
                  </a:extLst>
                </a:gridCol>
                <a:gridCol w="2016000">
                  <a:extLst>
                    <a:ext uri="{9D8B030D-6E8A-4147-A177-3AD203B41FA5}">
                      <a16:colId xmlns:a16="http://schemas.microsoft.com/office/drawing/2014/main" val="4234092641"/>
                    </a:ext>
                  </a:extLst>
                </a:gridCol>
                <a:gridCol w="1631696">
                  <a:extLst>
                    <a:ext uri="{9D8B030D-6E8A-4147-A177-3AD203B41FA5}">
                      <a16:colId xmlns:a16="http://schemas.microsoft.com/office/drawing/2014/main" val="4280387688"/>
                    </a:ext>
                  </a:extLst>
                </a:gridCol>
                <a:gridCol w="1631696">
                  <a:extLst>
                    <a:ext uri="{9D8B030D-6E8A-4147-A177-3AD203B41FA5}">
                      <a16:colId xmlns:a16="http://schemas.microsoft.com/office/drawing/2014/main" val="809490963"/>
                    </a:ext>
                  </a:extLst>
                </a:gridCol>
              </a:tblGrid>
              <a:tr h="370840">
                <a:tc>
                  <a:txBody>
                    <a:bodyPr/>
                    <a:lstStyle/>
                    <a:p>
                      <a:pPr algn="l" fontAlgn="ctr"/>
                      <a:r>
                        <a:rPr lang="en-SG" dirty="0"/>
                        <a:t>S/N</a:t>
                      </a:r>
                    </a:p>
                  </a:txBody>
                  <a:tcPr anchor="ctr"/>
                </a:tc>
                <a:tc>
                  <a:txBody>
                    <a:bodyPr/>
                    <a:lstStyle/>
                    <a:p>
                      <a:pPr algn="l" fontAlgn="ctr"/>
                      <a:r>
                        <a:rPr lang="en-SG" dirty="0"/>
                        <a:t>CRITERIA</a:t>
                      </a:r>
                    </a:p>
                  </a:txBody>
                  <a:tcPr anchor="ctr"/>
                </a:tc>
                <a:tc>
                  <a:txBody>
                    <a:bodyPr/>
                    <a:lstStyle/>
                    <a:p>
                      <a:pPr algn="ctr" fontAlgn="ctr"/>
                      <a:r>
                        <a:rPr lang="en-SG" dirty="0"/>
                        <a:t>TOTAL APPLICABLE SCORE</a:t>
                      </a:r>
                    </a:p>
                  </a:txBody>
                  <a:tcPr anchor="ctr"/>
                </a:tc>
                <a:tc>
                  <a:txBody>
                    <a:bodyPr/>
                    <a:lstStyle/>
                    <a:p>
                      <a:pPr algn="ctr" fontAlgn="ctr"/>
                      <a:r>
                        <a:rPr lang="en-SG" dirty="0"/>
                        <a:t>SELF-ASSESSED SCORE</a:t>
                      </a:r>
                    </a:p>
                  </a:txBody>
                  <a:tcPr anchor="ctr"/>
                </a:tc>
                <a:tc>
                  <a:txBody>
                    <a:bodyPr/>
                    <a:lstStyle/>
                    <a:p>
                      <a:pPr algn="ctr" fontAlgn="ctr"/>
                      <a:r>
                        <a:rPr lang="en-SG" dirty="0"/>
                        <a:t>ASSESSORS’ SCORE</a:t>
                      </a:r>
                    </a:p>
                  </a:txBody>
                  <a:tcPr anchor="ctr"/>
                </a:tc>
                <a:extLst>
                  <a:ext uri="{0D108BD9-81ED-4DB2-BD59-A6C34878D82A}">
                    <a16:rowId xmlns:a16="http://schemas.microsoft.com/office/drawing/2014/main" val="3855183408"/>
                  </a:ext>
                </a:extLst>
              </a:tr>
              <a:tr h="370840">
                <a:tc>
                  <a:txBody>
                    <a:bodyPr/>
                    <a:lstStyle/>
                    <a:p>
                      <a:pPr algn="l" fontAlgn="b"/>
                      <a:r>
                        <a:rPr lang="en-SG" dirty="0"/>
                        <a:t>1</a:t>
                      </a:r>
                    </a:p>
                  </a:txBody>
                  <a:tcPr anchor="b"/>
                </a:tc>
                <a:tc>
                  <a:txBody>
                    <a:bodyPr/>
                    <a:lstStyle/>
                    <a:p>
                      <a:pPr algn="l" fontAlgn="b"/>
                      <a:r>
                        <a:rPr lang="en-SG" dirty="0"/>
                        <a:t>DESIGN &amp; LANDSCAPE</a:t>
                      </a:r>
                    </a:p>
                  </a:txBody>
                  <a:tcPr anchor="b"/>
                </a:tc>
                <a:tc>
                  <a:txBody>
                    <a:bodyPr/>
                    <a:lstStyle/>
                    <a:p>
                      <a:pPr algn="ctr" fontAlgn="b"/>
                      <a:r>
                        <a:rPr lang="en-SG" dirty="0"/>
                        <a:t>50</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4176690377"/>
                  </a:ext>
                </a:extLst>
              </a:tr>
              <a:tr h="370840">
                <a:tc>
                  <a:txBody>
                    <a:bodyPr/>
                    <a:lstStyle/>
                    <a:p>
                      <a:pPr algn="l" fontAlgn="b"/>
                      <a:r>
                        <a:rPr lang="en-SG" dirty="0"/>
                        <a:t>2</a:t>
                      </a:r>
                    </a:p>
                  </a:txBody>
                  <a:tcPr anchor="b"/>
                </a:tc>
                <a:tc>
                  <a:txBody>
                    <a:bodyPr/>
                    <a:lstStyle/>
                    <a:p>
                      <a:pPr algn="l" fontAlgn="b"/>
                      <a:r>
                        <a:rPr lang="en-SG" dirty="0"/>
                        <a:t>COMMUNITY WELLBEING &amp; ENGAGEMENT</a:t>
                      </a:r>
                    </a:p>
                  </a:txBody>
                  <a:tcPr anchor="b"/>
                </a:tc>
                <a:tc>
                  <a:txBody>
                    <a:bodyPr/>
                    <a:lstStyle/>
                    <a:p>
                      <a:pPr algn="ctr" fontAlgn="b"/>
                      <a:r>
                        <a:rPr lang="en-SG" dirty="0"/>
                        <a:t>16</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4104420468"/>
                  </a:ext>
                </a:extLst>
              </a:tr>
              <a:tr h="370840">
                <a:tc>
                  <a:txBody>
                    <a:bodyPr/>
                    <a:lstStyle/>
                    <a:p>
                      <a:pPr algn="l" fontAlgn="b"/>
                      <a:r>
                        <a:rPr lang="en-SG" dirty="0"/>
                        <a:t>3</a:t>
                      </a:r>
                    </a:p>
                  </a:txBody>
                  <a:tcPr anchor="b"/>
                </a:tc>
                <a:tc>
                  <a:txBody>
                    <a:bodyPr/>
                    <a:lstStyle/>
                    <a:p>
                      <a:pPr algn="l" fontAlgn="b"/>
                      <a:r>
                        <a:rPr lang="en-SG" dirty="0"/>
                        <a:t>ENVIRONMENTAL SUSTAINABILITY</a:t>
                      </a:r>
                    </a:p>
                  </a:txBody>
                  <a:tcPr anchor="b"/>
                </a:tc>
                <a:tc>
                  <a:txBody>
                    <a:bodyPr/>
                    <a:lstStyle/>
                    <a:p>
                      <a:pPr algn="ctr" fontAlgn="b"/>
                      <a:r>
                        <a:rPr lang="en-SG" dirty="0"/>
                        <a:t>23</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3095971924"/>
                  </a:ext>
                </a:extLst>
              </a:tr>
              <a:tr h="370840">
                <a:tc>
                  <a:txBody>
                    <a:bodyPr/>
                    <a:lstStyle/>
                    <a:p>
                      <a:pPr algn="l" fontAlgn="b"/>
                      <a:r>
                        <a:rPr lang="en-SG" dirty="0"/>
                        <a:t>4</a:t>
                      </a:r>
                    </a:p>
                  </a:txBody>
                  <a:tcPr anchor="b"/>
                </a:tc>
                <a:tc>
                  <a:txBody>
                    <a:bodyPr/>
                    <a:lstStyle/>
                    <a:p>
                      <a:pPr algn="l" fontAlgn="b"/>
                      <a:r>
                        <a:rPr lang="en-SG" dirty="0"/>
                        <a:t>BIODIVERSITY CONSERVATION</a:t>
                      </a:r>
                    </a:p>
                  </a:txBody>
                  <a:tcPr anchor="b"/>
                </a:tc>
                <a:tc>
                  <a:txBody>
                    <a:bodyPr/>
                    <a:lstStyle/>
                    <a:p>
                      <a:pPr algn="ctr" fontAlgn="b"/>
                      <a:r>
                        <a:rPr lang="en-SG" dirty="0"/>
                        <a:t>35</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781577996"/>
                  </a:ext>
                </a:extLst>
              </a:tr>
              <a:tr h="370840">
                <a:tc>
                  <a:txBody>
                    <a:bodyPr/>
                    <a:lstStyle/>
                    <a:p>
                      <a:pPr algn="l" fontAlgn="b"/>
                      <a:r>
                        <a:rPr lang="en-SG" dirty="0"/>
                        <a:t>5</a:t>
                      </a:r>
                    </a:p>
                  </a:txBody>
                  <a:tcPr anchor="b"/>
                </a:tc>
                <a:tc>
                  <a:txBody>
                    <a:bodyPr/>
                    <a:lstStyle/>
                    <a:p>
                      <a:pPr algn="l" fontAlgn="b"/>
                      <a:r>
                        <a:rPr lang="en-SG" dirty="0"/>
                        <a:t>MAINTENANCE</a:t>
                      </a:r>
                    </a:p>
                  </a:txBody>
                  <a:tcPr anchor="b"/>
                </a:tc>
                <a:tc>
                  <a:txBody>
                    <a:bodyPr/>
                    <a:lstStyle/>
                    <a:p>
                      <a:pPr algn="ctr" fontAlgn="b"/>
                      <a:r>
                        <a:rPr lang="en-SG" dirty="0"/>
                        <a:t>27</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1207067645"/>
                  </a:ext>
                </a:extLst>
              </a:tr>
              <a:tr h="370840">
                <a:tc>
                  <a:txBody>
                    <a:bodyPr/>
                    <a:lstStyle/>
                    <a:p>
                      <a:pPr algn="l" fontAlgn="b"/>
                      <a:r>
                        <a:rPr lang="en-SG" dirty="0"/>
                        <a:t>6</a:t>
                      </a:r>
                    </a:p>
                  </a:txBody>
                  <a:tcPr anchor="b">
                    <a:lnB w="12700" cap="flat" cmpd="sng" algn="ctr">
                      <a:solidFill>
                        <a:schemeClr val="tx1"/>
                      </a:solidFill>
                      <a:prstDash val="solid"/>
                      <a:round/>
                      <a:headEnd type="none" w="med" len="med"/>
                      <a:tailEnd type="none" w="med" len="med"/>
                    </a:lnB>
                  </a:tcPr>
                </a:tc>
                <a:tc>
                  <a:txBody>
                    <a:bodyPr/>
                    <a:lstStyle/>
                    <a:p>
                      <a:pPr algn="l" fontAlgn="b"/>
                      <a:r>
                        <a:rPr lang="en-SG" dirty="0"/>
                        <a:t>BONUS</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dirty="0"/>
                        <a:t>5</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dirty="0"/>
                        <a:t>X</a:t>
                      </a:r>
                    </a:p>
                  </a:txBody>
                  <a:tcPr anchor="b">
                    <a:lnB w="12700" cap="flat" cmpd="sng" algn="ctr">
                      <a:solidFill>
                        <a:schemeClr val="tx1"/>
                      </a:solidFill>
                      <a:prstDash val="solid"/>
                      <a:round/>
                      <a:headEnd type="none" w="med" len="med"/>
                      <a:tailEnd type="none" w="med" len="med"/>
                    </a:lnB>
                  </a:tcPr>
                </a:tc>
                <a:tc>
                  <a:txBody>
                    <a:bodyPr/>
                    <a:lstStyle/>
                    <a:p>
                      <a:pPr algn="ctr" fontAlgn="b"/>
                      <a:endParaRPr lang="en-SG" dirty="0"/>
                    </a:p>
                  </a:txBody>
                  <a:tcPr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994743"/>
                  </a:ext>
                </a:extLst>
              </a:tr>
              <a:tr h="370840">
                <a:tc>
                  <a:txBody>
                    <a:bodyPr/>
                    <a:lstStyle/>
                    <a:p>
                      <a:endParaRPr lang="en-SG" b="1" dirty="0"/>
                    </a:p>
                  </a:txBody>
                  <a:tcPr>
                    <a:lnT w="12700" cap="flat" cmpd="sng" algn="ctr">
                      <a:solidFill>
                        <a:schemeClr val="tx1"/>
                      </a:solidFill>
                      <a:prstDash val="solid"/>
                      <a:round/>
                      <a:headEnd type="none" w="med" len="med"/>
                      <a:tailEnd type="none" w="med" len="med"/>
                    </a:lnT>
                  </a:tcPr>
                </a:tc>
                <a:tc>
                  <a:txBody>
                    <a:bodyPr/>
                    <a:lstStyle/>
                    <a:p>
                      <a:pPr algn="r" fontAlgn="ctr"/>
                      <a:r>
                        <a:rPr lang="en-SG" b="1" dirty="0"/>
                        <a:t>TOTAL</a:t>
                      </a:r>
                    </a:p>
                  </a:txBody>
                  <a:tcPr marL="7620" marR="7620" marT="7620" marB="0">
                    <a:lnT w="12700" cap="flat" cmpd="sng" algn="ctr">
                      <a:solidFill>
                        <a:schemeClr val="tx1"/>
                      </a:solidFill>
                      <a:prstDash val="solid"/>
                      <a:round/>
                      <a:headEnd type="none" w="med" len="med"/>
                      <a:tailEnd type="none" w="med" len="med"/>
                    </a:lnT>
                  </a:tcPr>
                </a:tc>
                <a:tc>
                  <a:txBody>
                    <a:bodyPr/>
                    <a:lstStyle/>
                    <a:p>
                      <a:pPr algn="ctr" fontAlgn="ctr"/>
                      <a:r>
                        <a:rPr lang="en-SG" b="1" dirty="0"/>
                        <a:t>XXX</a:t>
                      </a:r>
                    </a:p>
                  </a:txBody>
                  <a:tcPr marL="7620" marR="7620" marT="7620" marB="0">
                    <a:lnT w="12700" cap="flat" cmpd="sng" algn="ctr">
                      <a:solidFill>
                        <a:schemeClr val="tx1"/>
                      </a:solidFill>
                      <a:prstDash val="solid"/>
                      <a:round/>
                      <a:headEnd type="none" w="med" len="med"/>
                      <a:tailEnd type="none" w="med" len="med"/>
                    </a:lnT>
                  </a:tcPr>
                </a:tc>
                <a:tc>
                  <a:txBody>
                    <a:bodyPr/>
                    <a:lstStyle/>
                    <a:p>
                      <a:pPr algn="ctr" fontAlgn="ctr"/>
                      <a:r>
                        <a:rPr lang="en-SG" b="1" dirty="0"/>
                        <a:t>XXX</a:t>
                      </a:r>
                    </a:p>
                    <a:p>
                      <a:pPr algn="ctr" fontAlgn="ctr"/>
                      <a:r>
                        <a:rPr lang="en-SG" b="1" dirty="0"/>
                        <a:t>Certified/Silver/Gold/Platinum (XX%)</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endParaRPr lang="en-SG" b="1" dirty="0"/>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23071660"/>
                  </a:ext>
                </a:extLst>
              </a:tr>
            </a:tbl>
          </a:graphicData>
        </a:graphic>
      </p:graphicFrame>
      <p:sp>
        <p:nvSpPr>
          <p:cNvPr id="2" name="Slide Number Placeholder 1">
            <a:extLst>
              <a:ext uri="{FF2B5EF4-FFF2-40B4-BE49-F238E27FC236}">
                <a16:creationId xmlns:a16="http://schemas.microsoft.com/office/drawing/2014/main" id="{A4CECEE4-8536-4FC3-ADC9-EF3987B3A382}"/>
              </a:ext>
            </a:extLst>
          </p:cNvPr>
          <p:cNvSpPr>
            <a:spLocks noGrp="1"/>
          </p:cNvSpPr>
          <p:nvPr>
            <p:ph type="sldNum" sz="quarter" idx="12"/>
          </p:nvPr>
        </p:nvSpPr>
        <p:spPr/>
        <p:txBody>
          <a:bodyPr/>
          <a:lstStyle/>
          <a:p>
            <a:fld id="{E5C8A926-C928-45A2-9802-20D0E491F10B}" type="slidenum">
              <a:rPr lang="en-GB" smtClean="0"/>
              <a:pPr/>
              <a:t>46</a:t>
            </a:fld>
            <a:endParaRPr lang="en-GB" dirty="0"/>
          </a:p>
        </p:txBody>
      </p:sp>
      <p:sp>
        <p:nvSpPr>
          <p:cNvPr id="3" name="Footer Placeholder 2">
            <a:extLst>
              <a:ext uri="{FF2B5EF4-FFF2-40B4-BE49-F238E27FC236}">
                <a16:creationId xmlns:a16="http://schemas.microsoft.com/office/drawing/2014/main" id="{B0E721CC-04AC-65CF-D6D0-93ABB51052EF}"/>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3431738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Thank you</a:t>
            </a:r>
          </a:p>
        </p:txBody>
      </p:sp>
      <p:sp>
        <p:nvSpPr>
          <p:cNvPr id="3" name="Subtitle 2">
            <a:extLst>
              <a:ext uri="{FF2B5EF4-FFF2-40B4-BE49-F238E27FC236}">
                <a16:creationId xmlns:a16="http://schemas.microsoft.com/office/drawing/2014/main" id="{756C162C-CF6F-4BD8-8DC4-97FFB4717A26}"/>
              </a:ext>
            </a:extLst>
          </p:cNvPr>
          <p:cNvSpPr>
            <a:spLocks noGrp="1"/>
          </p:cNvSpPr>
          <p:nvPr>
            <p:ph type="subTitle" idx="1"/>
          </p:nvPr>
        </p:nvSpPr>
        <p:spPr/>
        <p:txBody>
          <a:bodyPr/>
          <a:lstStyle/>
          <a:p>
            <a:endParaRPr lang="en-SG" dirty="0"/>
          </a:p>
        </p:txBody>
      </p:sp>
      <p:sp>
        <p:nvSpPr>
          <p:cNvPr id="4" name="Slide Number Placeholder 3">
            <a:extLst>
              <a:ext uri="{FF2B5EF4-FFF2-40B4-BE49-F238E27FC236}">
                <a16:creationId xmlns:a16="http://schemas.microsoft.com/office/drawing/2014/main" id="{4778591A-838D-4F2A-AE17-3C12FA0E17F6}"/>
              </a:ext>
            </a:extLst>
          </p:cNvPr>
          <p:cNvSpPr>
            <a:spLocks noGrp="1"/>
          </p:cNvSpPr>
          <p:nvPr>
            <p:ph type="sldNum" sz="quarter" idx="12"/>
          </p:nvPr>
        </p:nvSpPr>
        <p:spPr/>
        <p:txBody>
          <a:bodyPr/>
          <a:lstStyle/>
          <a:p>
            <a:fld id="{E5C8A926-C928-45A2-9802-20D0E491F10B}" type="slidenum">
              <a:rPr lang="en-GB" smtClean="0"/>
              <a:pPr/>
              <a:t>47</a:t>
            </a:fld>
            <a:endParaRPr lang="en-GB" dirty="0"/>
          </a:p>
        </p:txBody>
      </p:sp>
      <p:sp>
        <p:nvSpPr>
          <p:cNvPr id="5" name="Footer Placeholder 4">
            <a:extLst>
              <a:ext uri="{FF2B5EF4-FFF2-40B4-BE49-F238E27FC236}">
                <a16:creationId xmlns:a16="http://schemas.microsoft.com/office/drawing/2014/main" id="{35B9BD7A-8806-7D9F-426D-A58F9598636E}"/>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964157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1.1 Overall Landscape Concept</a:t>
            </a:r>
          </a:p>
        </p:txBody>
      </p:sp>
      <p:graphicFrame>
        <p:nvGraphicFramePr>
          <p:cNvPr id="9" name="Table 8">
            <a:extLst>
              <a:ext uri="{FF2B5EF4-FFF2-40B4-BE49-F238E27FC236}">
                <a16:creationId xmlns:a16="http://schemas.microsoft.com/office/drawing/2014/main" id="{87B01330-0B15-4033-A422-3B6C61E84909}"/>
              </a:ext>
            </a:extLst>
          </p:cNvPr>
          <p:cNvGraphicFramePr>
            <a:graphicFrameLocks noGrp="1"/>
          </p:cNvGraphicFramePr>
          <p:nvPr>
            <p:extLst>
              <p:ext uri="{D42A27DB-BD31-4B8C-83A1-F6EECF244321}">
                <p14:modId xmlns:p14="http://schemas.microsoft.com/office/powerpoint/2010/main" val="1434475041"/>
              </p:ext>
            </p:extLst>
          </p:nvPr>
        </p:nvGraphicFramePr>
        <p:xfrm>
          <a:off x="682586" y="1196752"/>
          <a:ext cx="4268267" cy="1645920"/>
        </p:xfrm>
        <a:graphic>
          <a:graphicData uri="http://schemas.openxmlformats.org/drawingml/2006/table">
            <a:tbl>
              <a:tblPr>
                <a:tableStyleId>{5940675A-B579-460E-94D1-54222C63F5DA}</a:tableStyleId>
              </a:tblPr>
              <a:tblGrid>
                <a:gridCol w="2186872">
                  <a:extLst>
                    <a:ext uri="{9D8B030D-6E8A-4147-A177-3AD203B41FA5}">
                      <a16:colId xmlns:a16="http://schemas.microsoft.com/office/drawing/2014/main" val="3679446110"/>
                    </a:ext>
                  </a:extLst>
                </a:gridCol>
                <a:gridCol w="863351">
                  <a:extLst>
                    <a:ext uri="{9D8B030D-6E8A-4147-A177-3AD203B41FA5}">
                      <a16:colId xmlns:a16="http://schemas.microsoft.com/office/drawing/2014/main" val="4108943563"/>
                    </a:ext>
                  </a:extLst>
                </a:gridCol>
                <a:gridCol w="487095">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480780027"/>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1.1b Integration of landscape and architecture</a:t>
                      </a:r>
                    </a:p>
                  </a:txBody>
                  <a:tcPr marL="45720" marR="45720" anchor="ctr">
                    <a:solidFill>
                      <a:schemeClr val="bg1">
                        <a:lumMod val="85000"/>
                      </a:schemeClr>
                    </a:solidFill>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GB" sz="1200" b="0" i="0" u="none" strike="noStrike" dirty="0">
                          <a:solidFill>
                            <a:srgbClr val="000000"/>
                          </a:solidFill>
                          <a:effectLst/>
                          <a:latin typeface="Calibri" panose="020F0502020204030204" pitchFamily="34" charset="0"/>
                        </a:rPr>
                        <a:t>Corridors</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solidFill>
                      <a:schemeClr val="bg1"/>
                    </a:solidFill>
                  </a:tcPr>
                </a:tc>
                <a:tc>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GB" sz="1200" b="0" i="0" u="none" strike="noStrike" dirty="0">
                          <a:solidFill>
                            <a:srgbClr val="000000"/>
                          </a:solidFill>
                          <a:effectLst/>
                          <a:latin typeface="Calibri" panose="020F0502020204030204" pitchFamily="34" charset="0"/>
                        </a:rPr>
                        <a:t>Lobbies</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solidFill>
                      <a:schemeClr val="bg1"/>
                    </a:solidFill>
                  </a:tcPr>
                </a:tc>
                <a:tc>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3741628952"/>
                  </a:ext>
                </a:extLst>
              </a:tr>
              <a:tr h="204023">
                <a:tc>
                  <a:txBody>
                    <a:bodyPr/>
                    <a:lstStyle/>
                    <a:p>
                      <a:pPr algn="ctr" fontAlgn="ctr"/>
                      <a:r>
                        <a:rPr lang="en-GB" sz="1200" b="0" i="0" u="none" strike="noStrike" dirty="0">
                          <a:solidFill>
                            <a:srgbClr val="000000"/>
                          </a:solidFill>
                          <a:effectLst/>
                          <a:latin typeface="Calibri" panose="020F0502020204030204" pitchFamily="34" charset="0"/>
                        </a:rPr>
                        <a:t>Rooftop</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solidFill>
                      <a:schemeClr val="bg1"/>
                    </a:solidFill>
                  </a:tcPr>
                </a:tc>
                <a:tc>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1486947850"/>
                  </a:ext>
                </a:extLst>
              </a:tr>
              <a:tr h="204023">
                <a:tc>
                  <a:txBody>
                    <a:bodyPr/>
                    <a:lstStyle/>
                    <a:p>
                      <a:pPr algn="ctr" fontAlgn="ctr"/>
                      <a:r>
                        <a:rPr lang="en-GB" sz="1200" b="0" i="0" u="none" strike="noStrike" dirty="0">
                          <a:solidFill>
                            <a:srgbClr val="000000"/>
                          </a:solidFill>
                          <a:effectLst/>
                          <a:latin typeface="Calibri" panose="020F0502020204030204" pitchFamily="34" charset="0"/>
                        </a:rPr>
                        <a:t>Ancillary Structures</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solidFill>
                      <a:schemeClr val="bg1"/>
                    </a:solidFill>
                  </a:tcPr>
                </a:tc>
                <a:tc>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1265875903"/>
                  </a:ext>
                </a:extLst>
              </a:tr>
              <a:tr h="204023">
                <a:tc>
                  <a:txBody>
                    <a:bodyPr/>
                    <a:lstStyle/>
                    <a:p>
                      <a:pPr algn="ctr" fontAlgn="ctr"/>
                      <a:r>
                        <a:rPr lang="en-GB" sz="1200" b="0" i="0" u="none" strike="noStrike" dirty="0">
                          <a:solidFill>
                            <a:srgbClr val="000000"/>
                          </a:solidFill>
                          <a:effectLst/>
                          <a:latin typeface="Calibri" panose="020F0502020204030204" pitchFamily="34" charset="0"/>
                        </a:rPr>
                        <a:t>Façade</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solidFill>
                      <a:schemeClr val="bg1"/>
                    </a:solidFill>
                  </a:tcPr>
                </a:tc>
                <a:tc>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2175266858"/>
                  </a:ext>
                </a:extLst>
              </a:tr>
            </a:tbl>
          </a:graphicData>
        </a:graphic>
      </p:graphicFrame>
      <p:sp>
        <p:nvSpPr>
          <p:cNvPr id="12" name="Content Placeholder 11">
            <a:extLst>
              <a:ext uri="{FF2B5EF4-FFF2-40B4-BE49-F238E27FC236}">
                <a16:creationId xmlns:a16="http://schemas.microsoft.com/office/drawing/2014/main" id="{946A8659-D68C-48B8-AE20-660F5F9989D7}"/>
              </a:ext>
            </a:extLst>
          </p:cNvPr>
          <p:cNvSpPr>
            <a:spLocks noGrp="1"/>
          </p:cNvSpPr>
          <p:nvPr>
            <p:ph idx="1"/>
          </p:nvPr>
        </p:nvSpPr>
        <p:spPr>
          <a:xfrm>
            <a:off x="609600" y="3140968"/>
            <a:ext cx="11323884" cy="2985197"/>
          </a:xfrm>
        </p:spPr>
        <p:txBody>
          <a:bodyPr/>
          <a:lstStyle/>
          <a:p>
            <a:endParaRPr lang="en-GB" dirty="0"/>
          </a:p>
        </p:txBody>
      </p:sp>
      <p:sp>
        <p:nvSpPr>
          <p:cNvPr id="2" name="Footer Placeholder 1">
            <a:extLst>
              <a:ext uri="{FF2B5EF4-FFF2-40B4-BE49-F238E27FC236}">
                <a16:creationId xmlns:a16="http://schemas.microsoft.com/office/drawing/2014/main" id="{568040C2-B585-F517-A102-B244035F9F3F}"/>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1288955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6</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1.2 Greenery Provision</a:t>
            </a:r>
          </a:p>
        </p:txBody>
      </p:sp>
      <p:graphicFrame>
        <p:nvGraphicFramePr>
          <p:cNvPr id="9" name="Table 8">
            <a:extLst>
              <a:ext uri="{FF2B5EF4-FFF2-40B4-BE49-F238E27FC236}">
                <a16:creationId xmlns:a16="http://schemas.microsoft.com/office/drawing/2014/main" id="{87B01330-0B15-4033-A422-3B6C61E84909}"/>
              </a:ext>
            </a:extLst>
          </p:cNvPr>
          <p:cNvGraphicFramePr>
            <a:graphicFrameLocks noGrp="1"/>
          </p:cNvGraphicFramePr>
          <p:nvPr>
            <p:extLst>
              <p:ext uri="{D42A27DB-BD31-4B8C-83A1-F6EECF244321}">
                <p14:modId xmlns:p14="http://schemas.microsoft.com/office/powerpoint/2010/main" val="2992541169"/>
              </p:ext>
            </p:extLst>
          </p:nvPr>
        </p:nvGraphicFramePr>
        <p:xfrm>
          <a:off x="695400" y="1124744"/>
          <a:ext cx="4426271" cy="1920240"/>
        </p:xfrm>
        <a:graphic>
          <a:graphicData uri="http://schemas.openxmlformats.org/drawingml/2006/table">
            <a:tbl>
              <a:tblPr>
                <a:tableStyleId>{5940675A-B579-460E-94D1-54222C63F5DA}</a:tableStyleId>
              </a:tblPr>
              <a:tblGrid>
                <a:gridCol w="2736000">
                  <a:extLst>
                    <a:ext uri="{9D8B030D-6E8A-4147-A177-3AD203B41FA5}">
                      <a16:colId xmlns:a16="http://schemas.microsoft.com/office/drawing/2014/main" val="3679446110"/>
                    </a:ext>
                  </a:extLst>
                </a:gridCol>
                <a:gridCol w="469531">
                  <a:extLst>
                    <a:ext uri="{9D8B030D-6E8A-4147-A177-3AD203B41FA5}">
                      <a16:colId xmlns:a16="http://schemas.microsoft.com/office/drawing/2014/main" val="2968679747"/>
                    </a:ext>
                  </a:extLst>
                </a:gridCol>
                <a:gridCol w="48979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931394248"/>
                    </a:ext>
                  </a:extLst>
                </a:gridCol>
              </a:tblGrid>
              <a:tr h="190330">
                <a:tc gridSpan="2">
                  <a:txBody>
                    <a:bodyPr/>
                    <a:lstStyle/>
                    <a:p>
                      <a:pPr algn="l" fontAlgn="ctr"/>
                      <a:r>
                        <a:rPr lang="en-US" sz="1200" b="1" i="0" u="none" strike="noStrike" dirty="0">
                          <a:solidFill>
                            <a:srgbClr val="000000"/>
                          </a:solidFill>
                          <a:effectLst/>
                          <a:latin typeface="Calibri" panose="020F0502020204030204" pitchFamily="34" charset="0"/>
                        </a:rPr>
                        <a:t>1.2a Green Plot Ratio (GnPR) – Entire Site </a:t>
                      </a:r>
                    </a:p>
                  </a:txBody>
                  <a:tcPr marL="45720" marR="45720" anchor="ctr">
                    <a:solidFill>
                      <a:schemeClr val="bg1">
                        <a:lumMod val="85000"/>
                      </a:schemeClr>
                    </a:solidFill>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190330">
                <a:tc>
                  <a:txBody>
                    <a:bodyPr/>
                    <a:lstStyle/>
                    <a:p>
                      <a:pPr algn="ctr" fontAlgn="ctr"/>
                      <a:r>
                        <a:rPr lang="en-GB" sz="1200" b="0" i="0" u="none" strike="noStrike" dirty="0">
                          <a:solidFill>
                            <a:srgbClr val="000000"/>
                          </a:solidFill>
                          <a:effectLst/>
                          <a:latin typeface="Calibri" panose="020F0502020204030204" pitchFamily="34" charset="0"/>
                        </a:rPr>
                        <a:t>1.0 to &lt;2.0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6">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6">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190330">
                <a:tc>
                  <a:txBody>
                    <a:bodyPr/>
                    <a:lstStyle/>
                    <a:p>
                      <a:pPr algn="ctr" fontAlgn="ctr"/>
                      <a:r>
                        <a:rPr lang="en-GB" sz="1200" b="0" i="0" u="none" strike="noStrike" dirty="0">
                          <a:solidFill>
                            <a:srgbClr val="000000"/>
                          </a:solidFill>
                          <a:effectLst/>
                          <a:latin typeface="Calibri" panose="020F0502020204030204" pitchFamily="34" charset="0"/>
                        </a:rPr>
                        <a:t>2.0 to &lt;3.0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190330">
                <a:tc>
                  <a:txBody>
                    <a:bodyPr/>
                    <a:lstStyle/>
                    <a:p>
                      <a:pPr algn="ctr" fontAlgn="ctr"/>
                      <a:r>
                        <a:rPr lang="en-GB" sz="1200" b="0" i="0" u="none" strike="noStrike" dirty="0">
                          <a:solidFill>
                            <a:srgbClr val="000000"/>
                          </a:solidFill>
                          <a:effectLst/>
                          <a:latin typeface="Calibri" panose="020F0502020204030204" pitchFamily="34" charset="0"/>
                        </a:rPr>
                        <a:t>3.0 to &lt;5.0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4</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r h="190330">
                <a:tc>
                  <a:txBody>
                    <a:bodyPr/>
                    <a:lstStyle/>
                    <a:p>
                      <a:pPr algn="ctr" fontAlgn="ctr"/>
                      <a:r>
                        <a:rPr lang="en-GB" sz="1200" b="0" i="0" u="none" strike="noStrike" dirty="0">
                          <a:solidFill>
                            <a:srgbClr val="000000"/>
                          </a:solidFill>
                          <a:effectLst/>
                          <a:latin typeface="Calibri" panose="020F0502020204030204" pitchFamily="34" charset="0"/>
                        </a:rPr>
                        <a:t>5.0 to &lt;6.0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6</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265875903"/>
                  </a:ext>
                </a:extLst>
              </a:tr>
              <a:tr h="190330">
                <a:tc>
                  <a:txBody>
                    <a:bodyPr/>
                    <a:lstStyle/>
                    <a:p>
                      <a:pPr algn="ctr" fontAlgn="ctr"/>
                      <a:r>
                        <a:rPr lang="en-GB" sz="1200" b="0" i="0" u="none" strike="noStrike" dirty="0">
                          <a:solidFill>
                            <a:srgbClr val="000000"/>
                          </a:solidFill>
                          <a:effectLst/>
                          <a:latin typeface="Calibri" panose="020F0502020204030204" pitchFamily="34" charset="0"/>
                        </a:rPr>
                        <a:t>6.0 to &lt;7.0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8</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023577217"/>
                  </a:ext>
                </a:extLst>
              </a:tr>
              <a:tr h="190330">
                <a:tc>
                  <a:txBody>
                    <a:bodyPr/>
                    <a:lstStyle/>
                    <a:p>
                      <a:pPr algn="ctr" fontAlgn="ctr"/>
                      <a:r>
                        <a:rPr lang="en-GB" sz="1200" b="0" i="0" u="sng" strike="noStrike" dirty="0">
                          <a:solidFill>
                            <a:srgbClr val="000000"/>
                          </a:solidFill>
                          <a:effectLst/>
                          <a:latin typeface="Calibri" panose="020F0502020204030204" pitchFamily="34" charset="0"/>
                        </a:rPr>
                        <a:t>&gt;</a:t>
                      </a:r>
                      <a:r>
                        <a:rPr lang="en-GB" sz="1200" b="0" i="0" u="none" strike="noStrike" dirty="0">
                          <a:solidFill>
                            <a:srgbClr val="000000"/>
                          </a:solidFill>
                          <a:effectLst/>
                          <a:latin typeface="Calibri" panose="020F0502020204030204" pitchFamily="34" charset="0"/>
                        </a:rPr>
                        <a:t>7.0</a:t>
                      </a:r>
                      <a:endParaRPr lang="en-GB" sz="1200" b="0" i="0" u="sng" strike="noStrike" dirty="0">
                        <a:solidFill>
                          <a:srgbClr val="000000"/>
                        </a:solidFill>
                        <a:effectLst/>
                        <a:latin typeface="Calibri" panose="020F0502020204030204" pitchFamily="34" charset="0"/>
                      </a:endParaRP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10</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2175266858"/>
                  </a:ext>
                </a:extLst>
              </a:tr>
            </a:tbl>
          </a:graphicData>
        </a:graphic>
      </p:graphicFrame>
      <p:graphicFrame>
        <p:nvGraphicFramePr>
          <p:cNvPr id="11" name="Table 10">
            <a:extLst>
              <a:ext uri="{FF2B5EF4-FFF2-40B4-BE49-F238E27FC236}">
                <a16:creationId xmlns:a16="http://schemas.microsoft.com/office/drawing/2014/main" id="{B2389003-FB0F-4847-9CF4-3C48718F758F}"/>
              </a:ext>
            </a:extLst>
          </p:cNvPr>
          <p:cNvGraphicFramePr>
            <a:graphicFrameLocks noGrp="1"/>
          </p:cNvGraphicFramePr>
          <p:nvPr>
            <p:extLst>
              <p:ext uri="{D42A27DB-BD31-4B8C-83A1-F6EECF244321}">
                <p14:modId xmlns:p14="http://schemas.microsoft.com/office/powerpoint/2010/main" val="4125989821"/>
              </p:ext>
            </p:extLst>
          </p:nvPr>
        </p:nvGraphicFramePr>
        <p:xfrm>
          <a:off x="700523" y="3061592"/>
          <a:ext cx="4430727" cy="1828800"/>
        </p:xfrm>
        <a:graphic>
          <a:graphicData uri="http://schemas.openxmlformats.org/drawingml/2006/table">
            <a:tbl>
              <a:tblPr>
                <a:tableStyleId>{5940675A-B579-460E-94D1-54222C63F5DA}</a:tableStyleId>
              </a:tblPr>
              <a:tblGrid>
                <a:gridCol w="2736000">
                  <a:extLst>
                    <a:ext uri="{9D8B030D-6E8A-4147-A177-3AD203B41FA5}">
                      <a16:colId xmlns:a16="http://schemas.microsoft.com/office/drawing/2014/main" val="3679446110"/>
                    </a:ext>
                  </a:extLst>
                </a:gridCol>
                <a:gridCol w="473988">
                  <a:extLst>
                    <a:ext uri="{9D8B030D-6E8A-4147-A177-3AD203B41FA5}">
                      <a16:colId xmlns:a16="http://schemas.microsoft.com/office/drawing/2014/main" val="1174644238"/>
                    </a:ext>
                  </a:extLst>
                </a:gridCol>
                <a:gridCol w="489790">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154012550"/>
                    </a:ext>
                  </a:extLst>
                </a:gridCol>
              </a:tblGrid>
              <a:tr h="204023">
                <a:tc gridSpan="2">
                  <a:txBody>
                    <a:bodyPr/>
                    <a:lstStyle/>
                    <a:p>
                      <a:pPr algn="l" fontAlgn="ctr"/>
                      <a:r>
                        <a:rPr lang="en-GB" sz="1200" b="1" i="0" u="none" strike="noStrike" dirty="0">
                          <a:solidFill>
                            <a:srgbClr val="000000"/>
                          </a:solidFill>
                          <a:effectLst/>
                          <a:latin typeface="Calibri" panose="020F0502020204030204" pitchFamily="34" charset="0"/>
                        </a:rPr>
                        <a:t>1.2b Green Plot Ratio (GnPR) – </a:t>
                      </a:r>
                    </a:p>
                    <a:p>
                      <a:pPr algn="l" fontAlgn="ctr"/>
                      <a:r>
                        <a:rPr lang="en-GB" sz="1200" b="1" i="0" u="none" strike="noStrike" dirty="0">
                          <a:solidFill>
                            <a:srgbClr val="000000"/>
                          </a:solidFill>
                          <a:effectLst/>
                          <a:latin typeface="Calibri" panose="020F0502020204030204" pitchFamily="34" charset="0"/>
                        </a:rPr>
                        <a:t>Green Buffer &amp; Peripheral Planting Verge</a:t>
                      </a:r>
                    </a:p>
                  </a:txBody>
                  <a:tcPr marL="45720" marR="45720" anchor="ctr">
                    <a:solidFill>
                      <a:schemeClr val="bg1">
                        <a:lumMod val="85000"/>
                      </a:schemeClr>
                    </a:solidFill>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GB" sz="1200" b="0" i="0" u="none" strike="noStrike" dirty="0">
                          <a:solidFill>
                            <a:srgbClr val="000000"/>
                          </a:solidFill>
                          <a:effectLst/>
                          <a:latin typeface="Calibri" panose="020F0502020204030204" pitchFamily="34" charset="0"/>
                        </a:rPr>
                        <a:t>10 to &lt;15</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5">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5">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GB" sz="1200" b="0" i="0" u="none" strike="noStrike" dirty="0">
                          <a:solidFill>
                            <a:srgbClr val="000000"/>
                          </a:solidFill>
                          <a:effectLst/>
                          <a:latin typeface="Calibri" panose="020F0502020204030204" pitchFamily="34" charset="0"/>
                        </a:rPr>
                        <a:t>15 to &lt;20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GB" sz="1200" b="0" i="0" u="none" strike="noStrike" dirty="0">
                          <a:solidFill>
                            <a:srgbClr val="000000"/>
                          </a:solidFill>
                          <a:effectLst/>
                          <a:latin typeface="Calibri" panose="020F0502020204030204" pitchFamily="34" charset="0"/>
                        </a:rPr>
                        <a:t>20 to &lt;25</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ctr" fontAlgn="ctr"/>
                      <a:r>
                        <a:rPr lang="en-GB" sz="1200" b="0" i="0" u="none" strike="noStrike" dirty="0">
                          <a:solidFill>
                            <a:srgbClr val="000000"/>
                          </a:solidFill>
                          <a:effectLst/>
                          <a:latin typeface="Calibri" panose="020F0502020204030204" pitchFamily="34" charset="0"/>
                        </a:rPr>
                        <a:t>25 to &lt;30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4</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265875903"/>
                  </a:ext>
                </a:extLst>
              </a:tr>
              <a:tr h="204023">
                <a:tc>
                  <a:txBody>
                    <a:bodyPr/>
                    <a:lstStyle/>
                    <a:p>
                      <a:pPr algn="ctr" fontAlgn="ctr"/>
                      <a:r>
                        <a:rPr lang="en-GB" sz="1200" b="0" i="0" u="sng" strike="noStrike" dirty="0">
                          <a:solidFill>
                            <a:srgbClr val="000000"/>
                          </a:solidFill>
                          <a:effectLst/>
                          <a:latin typeface="Calibri" panose="020F0502020204030204" pitchFamily="34" charset="0"/>
                        </a:rPr>
                        <a:t>&gt;</a:t>
                      </a:r>
                      <a:r>
                        <a:rPr lang="en-GB" sz="1200" b="0" i="0" u="none" strike="noStrike" dirty="0">
                          <a:solidFill>
                            <a:srgbClr val="000000"/>
                          </a:solidFill>
                          <a:effectLst/>
                          <a:latin typeface="Calibri" panose="020F0502020204030204" pitchFamily="34" charset="0"/>
                        </a:rPr>
                        <a:t>30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5</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2175266858"/>
                  </a:ext>
                </a:extLst>
              </a:tr>
            </a:tbl>
          </a:graphicData>
        </a:graphic>
      </p:graphicFrame>
      <p:graphicFrame>
        <p:nvGraphicFramePr>
          <p:cNvPr id="13" name="Table 12">
            <a:extLst>
              <a:ext uri="{FF2B5EF4-FFF2-40B4-BE49-F238E27FC236}">
                <a16:creationId xmlns:a16="http://schemas.microsoft.com/office/drawing/2014/main" id="{D849743B-6555-4631-AF75-FB812D7F772E}"/>
              </a:ext>
            </a:extLst>
          </p:cNvPr>
          <p:cNvGraphicFramePr>
            <a:graphicFrameLocks noGrp="1"/>
          </p:cNvGraphicFramePr>
          <p:nvPr>
            <p:extLst>
              <p:ext uri="{D42A27DB-BD31-4B8C-83A1-F6EECF244321}">
                <p14:modId xmlns:p14="http://schemas.microsoft.com/office/powerpoint/2010/main" val="3093988688"/>
              </p:ext>
            </p:extLst>
          </p:nvPr>
        </p:nvGraphicFramePr>
        <p:xfrm>
          <a:off x="695400" y="4909412"/>
          <a:ext cx="4441547" cy="1920240"/>
        </p:xfrm>
        <a:graphic>
          <a:graphicData uri="http://schemas.openxmlformats.org/drawingml/2006/table">
            <a:tbl>
              <a:tblPr>
                <a:tableStyleId>{5940675A-B579-460E-94D1-54222C63F5DA}</a:tableStyleId>
              </a:tblPr>
              <a:tblGrid>
                <a:gridCol w="2736304">
                  <a:extLst>
                    <a:ext uri="{9D8B030D-6E8A-4147-A177-3AD203B41FA5}">
                      <a16:colId xmlns:a16="http://schemas.microsoft.com/office/drawing/2014/main" val="3679446110"/>
                    </a:ext>
                  </a:extLst>
                </a:gridCol>
                <a:gridCol w="484226">
                  <a:extLst>
                    <a:ext uri="{9D8B030D-6E8A-4147-A177-3AD203B41FA5}">
                      <a16:colId xmlns:a16="http://schemas.microsoft.com/office/drawing/2014/main" val="104382753"/>
                    </a:ext>
                  </a:extLst>
                </a:gridCol>
                <a:gridCol w="490068">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187278426"/>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1.2c Percentage of ground-level landscaped area </a:t>
                      </a:r>
                    </a:p>
                  </a:txBody>
                  <a:tcPr marL="45720" marR="45720" anchor="ctr">
                    <a:solidFill>
                      <a:schemeClr val="bg1">
                        <a:lumMod val="85000"/>
                      </a:schemeClr>
                    </a:solidFill>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b"/>
                      <a:r>
                        <a:rPr lang="en-GB" sz="1200" b="0" i="0" u="none" strike="noStrike" dirty="0">
                          <a:solidFill>
                            <a:srgbClr val="000000"/>
                          </a:solidFill>
                          <a:effectLst/>
                          <a:latin typeface="Calibri" panose="020F0502020204030204" pitchFamily="34" charset="0"/>
                        </a:rPr>
                        <a:t>1 to &lt;20%</a:t>
                      </a:r>
                    </a:p>
                  </a:txBody>
                  <a:tcPr marL="45720" marR="45720" anchor="b">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6">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6">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b"/>
                      <a:r>
                        <a:rPr lang="en-GB" sz="1200" b="0" i="0" u="none" strike="noStrike" dirty="0">
                          <a:solidFill>
                            <a:srgbClr val="000000"/>
                          </a:solidFill>
                          <a:effectLst/>
                          <a:latin typeface="Calibri" panose="020F0502020204030204" pitchFamily="34" charset="0"/>
                        </a:rPr>
                        <a:t>20 to &lt;30%</a:t>
                      </a:r>
                    </a:p>
                  </a:txBody>
                  <a:tcPr marL="45720" marR="45720" anchor="b">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b"/>
                      <a:r>
                        <a:rPr lang="en-GB" sz="1200" b="0" i="0" u="none" strike="noStrike" dirty="0">
                          <a:solidFill>
                            <a:srgbClr val="000000"/>
                          </a:solidFill>
                          <a:effectLst/>
                          <a:latin typeface="Calibri" panose="020F0502020204030204" pitchFamily="34" charset="0"/>
                        </a:rPr>
                        <a:t>30 to &lt;40%</a:t>
                      </a:r>
                    </a:p>
                  </a:txBody>
                  <a:tcPr marL="45720" marR="45720" anchor="b">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4</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ctr" fontAlgn="b"/>
                      <a:r>
                        <a:rPr lang="en-GB" sz="1200" b="0" i="0" u="none" strike="noStrike" dirty="0">
                          <a:solidFill>
                            <a:srgbClr val="000000"/>
                          </a:solidFill>
                          <a:effectLst/>
                          <a:latin typeface="Calibri" panose="020F0502020204030204" pitchFamily="34" charset="0"/>
                        </a:rPr>
                        <a:t>40 to &lt;50%</a:t>
                      </a:r>
                    </a:p>
                  </a:txBody>
                  <a:tcPr marL="45720" marR="45720" anchor="b">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6</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265875903"/>
                  </a:ext>
                </a:extLst>
              </a:tr>
              <a:tr h="204023">
                <a:tc>
                  <a:txBody>
                    <a:bodyPr/>
                    <a:lstStyle/>
                    <a:p>
                      <a:pPr algn="ctr" fontAlgn="b"/>
                      <a:r>
                        <a:rPr lang="en-GB" sz="1200" b="0" i="0" u="none" strike="noStrike" dirty="0">
                          <a:solidFill>
                            <a:srgbClr val="000000"/>
                          </a:solidFill>
                          <a:effectLst/>
                          <a:latin typeface="Calibri" panose="020F0502020204030204" pitchFamily="34" charset="0"/>
                        </a:rPr>
                        <a:t>50 to &lt;60%</a:t>
                      </a:r>
                    </a:p>
                  </a:txBody>
                  <a:tcPr marL="45720" marR="45720" anchor="b">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8</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023577217"/>
                  </a:ext>
                </a:extLst>
              </a:tr>
              <a:tr h="204023">
                <a:tc>
                  <a:txBody>
                    <a:bodyPr/>
                    <a:lstStyle/>
                    <a:p>
                      <a:pPr algn="ctr" fontAlgn="b"/>
                      <a:r>
                        <a:rPr lang="en-GB" sz="1200" b="0" i="0" u="sng" strike="noStrike" dirty="0">
                          <a:solidFill>
                            <a:srgbClr val="000000"/>
                          </a:solidFill>
                          <a:effectLst/>
                          <a:latin typeface="Calibri" panose="020F0502020204030204" pitchFamily="34" charset="0"/>
                        </a:rPr>
                        <a:t>&gt;</a:t>
                      </a:r>
                      <a:r>
                        <a:rPr lang="en-GB" sz="1200" b="0" i="0" u="none" strike="noStrike" dirty="0">
                          <a:solidFill>
                            <a:srgbClr val="000000"/>
                          </a:solidFill>
                          <a:effectLst/>
                          <a:latin typeface="Calibri" panose="020F0502020204030204" pitchFamily="34" charset="0"/>
                        </a:rPr>
                        <a:t>60%</a:t>
                      </a:r>
                    </a:p>
                  </a:txBody>
                  <a:tcPr marL="45720" marR="45720" anchor="b">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10</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2175266858"/>
                  </a:ext>
                </a:extLst>
              </a:tr>
            </a:tbl>
          </a:graphicData>
        </a:graphic>
      </p:graphicFrame>
      <p:sp>
        <p:nvSpPr>
          <p:cNvPr id="2" name="Footer Placeholder 1">
            <a:extLst>
              <a:ext uri="{FF2B5EF4-FFF2-40B4-BE49-F238E27FC236}">
                <a16:creationId xmlns:a16="http://schemas.microsoft.com/office/drawing/2014/main" id="{9AF458D0-6F0B-A0B9-EAE6-8F02387B2E26}"/>
              </a:ext>
            </a:extLst>
          </p:cNvPr>
          <p:cNvSpPr>
            <a:spLocks noGrp="1"/>
          </p:cNvSpPr>
          <p:nvPr>
            <p:ph type="ftr" sz="quarter" idx="11"/>
          </p:nvPr>
        </p:nvSpPr>
        <p:spPr>
          <a:xfrm>
            <a:off x="5591944" y="6356351"/>
            <a:ext cx="3860800" cy="365125"/>
          </a:xfrm>
        </p:spPr>
        <p:txBody>
          <a:bodyPr/>
          <a:lstStyle/>
          <a:p>
            <a:r>
              <a:rPr lang="en-US"/>
              <a:t>new development                                 updated 11 Jan 2023</a:t>
            </a:r>
            <a:endParaRPr lang="en-GB" dirty="0"/>
          </a:p>
        </p:txBody>
      </p:sp>
    </p:spTree>
    <p:extLst>
      <p:ext uri="{BB962C8B-B14F-4D97-AF65-F5344CB8AC3E}">
        <p14:creationId xmlns:p14="http://schemas.microsoft.com/office/powerpoint/2010/main" val="739112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068960"/>
            <a:ext cx="11323884" cy="3057205"/>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7</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1.2 Greenery Provision</a:t>
            </a:r>
          </a:p>
        </p:txBody>
      </p:sp>
      <p:graphicFrame>
        <p:nvGraphicFramePr>
          <p:cNvPr id="6" name="Table 5">
            <a:extLst>
              <a:ext uri="{FF2B5EF4-FFF2-40B4-BE49-F238E27FC236}">
                <a16:creationId xmlns:a16="http://schemas.microsoft.com/office/drawing/2014/main" id="{DCE9F9A6-A218-49F2-9134-579299A4AC95}"/>
              </a:ext>
            </a:extLst>
          </p:cNvPr>
          <p:cNvGraphicFramePr>
            <a:graphicFrameLocks noGrp="1"/>
          </p:cNvGraphicFramePr>
          <p:nvPr>
            <p:extLst>
              <p:ext uri="{D42A27DB-BD31-4B8C-83A1-F6EECF244321}">
                <p14:modId xmlns:p14="http://schemas.microsoft.com/office/powerpoint/2010/main" val="2677184366"/>
              </p:ext>
            </p:extLst>
          </p:nvPr>
        </p:nvGraphicFramePr>
        <p:xfrm>
          <a:off x="695400" y="1192853"/>
          <a:ext cx="5958433" cy="1645920"/>
        </p:xfrm>
        <a:graphic>
          <a:graphicData uri="http://schemas.openxmlformats.org/drawingml/2006/table">
            <a:tbl>
              <a:tblPr>
                <a:tableStyleId>{5940675A-B579-460E-94D1-54222C63F5DA}</a:tableStyleId>
              </a:tblPr>
              <a:tblGrid>
                <a:gridCol w="838914">
                  <a:extLst>
                    <a:ext uri="{9D8B030D-6E8A-4147-A177-3AD203B41FA5}">
                      <a16:colId xmlns:a16="http://schemas.microsoft.com/office/drawing/2014/main" val="3679446110"/>
                    </a:ext>
                  </a:extLst>
                </a:gridCol>
                <a:gridCol w="3685413">
                  <a:extLst>
                    <a:ext uri="{9D8B030D-6E8A-4147-A177-3AD203B41FA5}">
                      <a16:colId xmlns:a16="http://schemas.microsoft.com/office/drawing/2014/main" val="1452562166"/>
                    </a:ext>
                  </a:extLst>
                </a:gridCol>
                <a:gridCol w="189886">
                  <a:extLst>
                    <a:ext uri="{9D8B030D-6E8A-4147-A177-3AD203B41FA5}">
                      <a16:colId xmlns:a16="http://schemas.microsoft.com/office/drawing/2014/main" val="4108943563"/>
                    </a:ext>
                  </a:extLst>
                </a:gridCol>
                <a:gridCol w="51327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96046776"/>
                    </a:ext>
                  </a:extLst>
                </a:gridCol>
              </a:tblGrid>
              <a:tr h="204023">
                <a:tc gridSpan="3">
                  <a:txBody>
                    <a:bodyPr/>
                    <a:lstStyle/>
                    <a:p>
                      <a:pPr algn="l" fontAlgn="ctr"/>
                      <a:r>
                        <a:rPr lang="en-US" sz="1200" b="1" i="0" u="none" strike="noStrike" dirty="0">
                          <a:solidFill>
                            <a:srgbClr val="000000"/>
                          </a:solidFill>
                          <a:effectLst/>
                          <a:latin typeface="+mn-lt"/>
                        </a:rPr>
                        <a:t>1.2d Provision of skyrise greenery (rooftop or vertical)</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mn-lt"/>
                        </a:rPr>
                        <a:t>Fair</a:t>
                      </a:r>
                    </a:p>
                  </a:txBody>
                  <a:tcPr marL="45720" marR="45720" anchor="ctr">
                    <a:noFill/>
                  </a:tcPr>
                </a:tc>
                <a:tc rowSpan="2">
                  <a:txBody>
                    <a:bodyPr/>
                    <a:lstStyle/>
                    <a:p>
                      <a:pPr algn="l" fontAlgn="ctr"/>
                      <a:r>
                        <a:rPr lang="en-US" sz="1200" b="0" i="0" u="none" strike="noStrike" dirty="0">
                          <a:solidFill>
                            <a:srgbClr val="000000"/>
                          </a:solidFill>
                          <a:effectLst/>
                          <a:latin typeface="+mn-lt"/>
                        </a:rPr>
                        <a:t>Implemented limited area of rooftop or vertical greenery </a:t>
                      </a:r>
                    </a:p>
                  </a:txBody>
                  <a:tcPr marL="45720" marR="45720" anchor="ctr">
                    <a:noFill/>
                  </a:tcPr>
                </a:tc>
                <a:tc>
                  <a:txBody>
                    <a:bodyPr/>
                    <a:lstStyle/>
                    <a:p>
                      <a:pPr algn="ctr" fontAlgn="ctr"/>
                      <a:r>
                        <a:rPr lang="en-GB" sz="1200" b="0" i="0" u="none" strike="noStrike" dirty="0">
                          <a:solidFill>
                            <a:srgbClr val="000000"/>
                          </a:solidFill>
                          <a:effectLst/>
                          <a:latin typeface="+mn-lt"/>
                        </a:rPr>
                        <a:t>1</a:t>
                      </a:r>
                    </a:p>
                  </a:txBody>
                  <a:tcPr marL="45720" marR="45720" anchor="ctr">
                    <a:noFill/>
                  </a:tcPr>
                </a:tc>
                <a:tc rowSpan="5">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5">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mn-lt"/>
                        </a:rPr>
                        <a:t>Average</a:t>
                      </a:r>
                    </a:p>
                  </a:txBody>
                  <a:tcPr marL="45720" marR="45720" anchor="ctr">
                    <a:noFill/>
                  </a:tcPr>
                </a:tc>
                <a:tc vMerge="1">
                  <a:txBody>
                    <a:bodyPr/>
                    <a:lstStyle/>
                    <a:p>
                      <a:endParaRPr lang="en-GB"/>
                    </a:p>
                  </a:txBody>
                  <a:tcPr/>
                </a:tc>
                <a:tc>
                  <a:txBody>
                    <a:bodyPr/>
                    <a:lstStyle/>
                    <a:p>
                      <a:pPr algn="ctr" fontAlgn="ctr"/>
                      <a:r>
                        <a:rPr lang="en-GB" sz="1200" b="0" i="0" u="none" strike="noStrike" dirty="0">
                          <a:solidFill>
                            <a:srgbClr val="000000"/>
                          </a:solidFill>
                          <a:effectLst/>
                          <a:latin typeface="+mn-lt"/>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l" fontAlgn="ctr"/>
                      <a:r>
                        <a:rPr lang="en-GB" sz="1200" b="0" i="0" u="none" strike="noStrike" dirty="0">
                          <a:solidFill>
                            <a:srgbClr val="000000"/>
                          </a:solidFill>
                          <a:effectLst/>
                          <a:latin typeface="+mn-lt"/>
                        </a:rPr>
                        <a:t>Good</a:t>
                      </a:r>
                    </a:p>
                  </a:txBody>
                  <a:tcPr marL="45720" marR="45720" anchor="ctr">
                    <a:noFill/>
                  </a:tcPr>
                </a:tc>
                <a:tc rowSpan="2">
                  <a:txBody>
                    <a:bodyPr/>
                    <a:lstStyle/>
                    <a:p>
                      <a:pPr algn="l" fontAlgn="ctr"/>
                      <a:r>
                        <a:rPr lang="en-US" sz="1200" b="0" i="0" u="none" strike="noStrike" dirty="0">
                          <a:solidFill>
                            <a:srgbClr val="000000"/>
                          </a:solidFill>
                          <a:effectLst/>
                          <a:latin typeface="+mn-lt"/>
                        </a:rPr>
                        <a:t>Implemented moderate area rooftop or vertical greenery </a:t>
                      </a:r>
                    </a:p>
                  </a:txBody>
                  <a:tcPr marL="45720" marR="45720" anchor="ctr">
                    <a:noFill/>
                  </a:tcPr>
                </a:tc>
                <a:tc>
                  <a:txBody>
                    <a:bodyPr/>
                    <a:lstStyle/>
                    <a:p>
                      <a:pPr algn="ctr" fontAlgn="ctr"/>
                      <a:r>
                        <a:rPr lang="en-GB" sz="1200" b="0" i="0" u="none" strike="noStrike" dirty="0">
                          <a:solidFill>
                            <a:srgbClr val="000000"/>
                          </a:solidFill>
                          <a:effectLst/>
                          <a:latin typeface="+mn-lt"/>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mn-lt"/>
                        </a:rPr>
                        <a:t>Very Good</a:t>
                      </a:r>
                    </a:p>
                  </a:txBody>
                  <a:tcPr marL="45720" marR="45720" anchor="ctr">
                    <a:noFill/>
                  </a:tcPr>
                </a:tc>
                <a:tc vMerge="1">
                  <a:txBody>
                    <a:bodyPr/>
                    <a:lstStyle/>
                    <a:p>
                      <a:endParaRPr lang="en-GB"/>
                    </a:p>
                  </a:txBody>
                  <a:tcPr>
                    <a:solidFill>
                      <a:schemeClr val="accent3">
                        <a:lumMod val="20000"/>
                        <a:lumOff val="80000"/>
                      </a:schemeClr>
                    </a:solidFill>
                  </a:tcPr>
                </a:tc>
                <a:tc>
                  <a:txBody>
                    <a:bodyPr/>
                    <a:lstStyle/>
                    <a:p>
                      <a:pPr algn="ctr" fontAlgn="ctr"/>
                      <a:r>
                        <a:rPr lang="en-GB" sz="1200" b="0" i="0" u="none" strike="noStrike" dirty="0">
                          <a:solidFill>
                            <a:srgbClr val="000000"/>
                          </a:solidFill>
                          <a:effectLst/>
                          <a:latin typeface="+mn-lt"/>
                        </a:rPr>
                        <a:t>4</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265875903"/>
                  </a:ext>
                </a:extLst>
              </a:tr>
              <a:tr h="204023">
                <a:tc>
                  <a:txBody>
                    <a:bodyPr/>
                    <a:lstStyle/>
                    <a:p>
                      <a:pPr algn="l" fontAlgn="ctr"/>
                      <a:r>
                        <a:rPr lang="en-GB" sz="1200" b="0" i="0" u="none" strike="noStrike" dirty="0">
                          <a:solidFill>
                            <a:srgbClr val="000000"/>
                          </a:solidFill>
                          <a:effectLst/>
                          <a:latin typeface="+mn-lt"/>
                        </a:rPr>
                        <a:t>Excellent</a:t>
                      </a:r>
                    </a:p>
                  </a:txBody>
                  <a:tcPr marL="45720" marR="45720" anchor="ctr">
                    <a:noFill/>
                  </a:tcPr>
                </a:tc>
                <a:tc>
                  <a:txBody>
                    <a:bodyPr/>
                    <a:lstStyle/>
                    <a:p>
                      <a:pPr algn="l" fontAlgn="ctr"/>
                      <a:r>
                        <a:rPr lang="en-US" sz="1200" b="0" i="0" u="none" strike="noStrike" dirty="0">
                          <a:solidFill>
                            <a:srgbClr val="000000"/>
                          </a:solidFill>
                          <a:effectLst/>
                          <a:latin typeface="+mn-lt"/>
                        </a:rPr>
                        <a:t>Implemented extensive rooftop or vertical greenery</a:t>
                      </a:r>
                    </a:p>
                  </a:txBody>
                  <a:tcPr marL="45720" marR="45720" anchor="ctr"/>
                </a:tc>
                <a:tc>
                  <a:txBody>
                    <a:bodyPr/>
                    <a:lstStyle/>
                    <a:p>
                      <a:pPr algn="ctr" fontAlgn="ctr"/>
                      <a:r>
                        <a:rPr lang="en-GB" sz="1200" b="0" i="0" u="none" strike="noStrike" dirty="0">
                          <a:solidFill>
                            <a:srgbClr val="000000"/>
                          </a:solidFill>
                          <a:effectLst/>
                          <a:latin typeface="+mn-lt"/>
                        </a:rPr>
                        <a:t>5</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2175266858"/>
                  </a:ext>
                </a:extLst>
              </a:tr>
            </a:tbl>
          </a:graphicData>
        </a:graphic>
      </p:graphicFrame>
      <p:sp>
        <p:nvSpPr>
          <p:cNvPr id="2" name="Footer Placeholder 1">
            <a:extLst>
              <a:ext uri="{FF2B5EF4-FFF2-40B4-BE49-F238E27FC236}">
                <a16:creationId xmlns:a16="http://schemas.microsoft.com/office/drawing/2014/main" id="{3C9C74A4-CDB6-EBD9-62E2-75B5495C35B2}"/>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3706773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068960"/>
            <a:ext cx="11323884" cy="3057205"/>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8</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1800" dirty="0"/>
              <a:t>1.3 Additional Buffer Planting</a:t>
            </a:r>
            <a:endParaRPr lang="en-SG" sz="2800" dirty="0"/>
          </a:p>
        </p:txBody>
      </p:sp>
      <p:graphicFrame>
        <p:nvGraphicFramePr>
          <p:cNvPr id="9" name="Table 8">
            <a:extLst>
              <a:ext uri="{FF2B5EF4-FFF2-40B4-BE49-F238E27FC236}">
                <a16:creationId xmlns:a16="http://schemas.microsoft.com/office/drawing/2014/main" id="{87B01330-0B15-4033-A422-3B6C61E84909}"/>
              </a:ext>
            </a:extLst>
          </p:cNvPr>
          <p:cNvGraphicFramePr>
            <a:graphicFrameLocks noGrp="1"/>
          </p:cNvGraphicFramePr>
          <p:nvPr>
            <p:extLst>
              <p:ext uri="{D42A27DB-BD31-4B8C-83A1-F6EECF244321}">
                <p14:modId xmlns:p14="http://schemas.microsoft.com/office/powerpoint/2010/main" val="3609042995"/>
              </p:ext>
            </p:extLst>
          </p:nvPr>
        </p:nvGraphicFramePr>
        <p:xfrm>
          <a:off x="695400" y="1192853"/>
          <a:ext cx="4362625" cy="1645920"/>
        </p:xfrm>
        <a:graphic>
          <a:graphicData uri="http://schemas.openxmlformats.org/drawingml/2006/table">
            <a:tbl>
              <a:tblPr>
                <a:tableStyleId>{5940675A-B579-460E-94D1-54222C63F5DA}</a:tableStyleId>
              </a:tblPr>
              <a:tblGrid>
                <a:gridCol w="2808312">
                  <a:extLst>
                    <a:ext uri="{9D8B030D-6E8A-4147-A177-3AD203B41FA5}">
                      <a16:colId xmlns:a16="http://schemas.microsoft.com/office/drawing/2014/main" val="3679446110"/>
                    </a:ext>
                  </a:extLst>
                </a:gridCol>
                <a:gridCol w="334621">
                  <a:extLst>
                    <a:ext uri="{9D8B030D-6E8A-4147-A177-3AD203B41FA5}">
                      <a16:colId xmlns:a16="http://schemas.microsoft.com/office/drawing/2014/main" val="393296761"/>
                    </a:ext>
                  </a:extLst>
                </a:gridCol>
                <a:gridCol w="48874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473177865"/>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1.3a Green buffer and peripheral planting verge</a:t>
                      </a:r>
                    </a:p>
                  </a:txBody>
                  <a:tcPr marL="45720" marR="45720" anchor="ctr">
                    <a:solidFill>
                      <a:schemeClr val="bg1">
                        <a:lumMod val="85000"/>
                      </a:schemeClr>
                    </a:solidFill>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GB" sz="1200" b="0" i="0" u="none" strike="noStrike" dirty="0">
                          <a:solidFill>
                            <a:srgbClr val="000000"/>
                          </a:solidFill>
                          <a:effectLst/>
                          <a:latin typeface="Calibri" panose="020F0502020204030204" pitchFamily="34" charset="0"/>
                        </a:rPr>
                        <a:t>1 to &lt;5%</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5">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5">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GB" sz="1200" b="0" i="0" u="none" strike="noStrike" dirty="0">
                          <a:solidFill>
                            <a:srgbClr val="000000"/>
                          </a:solidFill>
                          <a:effectLst/>
                          <a:latin typeface="Calibri" panose="020F0502020204030204" pitchFamily="34" charset="0"/>
                        </a:rPr>
                        <a:t>5 to &lt;10%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GB" sz="1200" b="0" i="0" u="none" strike="noStrike" dirty="0">
                          <a:solidFill>
                            <a:srgbClr val="000000"/>
                          </a:solidFill>
                          <a:effectLst/>
                          <a:latin typeface="Calibri" panose="020F0502020204030204" pitchFamily="34" charset="0"/>
                        </a:rPr>
                        <a:t>10 to &lt;15%</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ctr" fontAlgn="ctr"/>
                      <a:r>
                        <a:rPr lang="en-GB" sz="1200" b="0" i="0" u="none" strike="noStrike" dirty="0">
                          <a:solidFill>
                            <a:srgbClr val="000000"/>
                          </a:solidFill>
                          <a:effectLst/>
                          <a:latin typeface="Calibri" panose="020F0502020204030204" pitchFamily="34" charset="0"/>
                        </a:rPr>
                        <a:t>15 to &lt;20%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4</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265875903"/>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&gt;20%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5</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2175266858"/>
                  </a:ext>
                </a:extLst>
              </a:tr>
            </a:tbl>
          </a:graphicData>
        </a:graphic>
      </p:graphicFrame>
      <p:sp>
        <p:nvSpPr>
          <p:cNvPr id="2" name="Footer Placeholder 1">
            <a:extLst>
              <a:ext uri="{FF2B5EF4-FFF2-40B4-BE49-F238E27FC236}">
                <a16:creationId xmlns:a16="http://schemas.microsoft.com/office/drawing/2014/main" id="{8C6AD51E-0AC0-F974-97AF-CCAB15A01BF2}"/>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1930862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9</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1: Design &amp; Landscape</a:t>
            </a:r>
            <a:endParaRPr lang="en-GB" dirty="0"/>
          </a:p>
        </p:txBody>
      </p:sp>
      <p:graphicFrame>
        <p:nvGraphicFramePr>
          <p:cNvPr id="11" name="Table 6">
            <a:extLst>
              <a:ext uri="{FF2B5EF4-FFF2-40B4-BE49-F238E27FC236}">
                <a16:creationId xmlns:a16="http://schemas.microsoft.com/office/drawing/2014/main" id="{B06632C6-8705-46C5-8E38-838F4C1EB595}"/>
              </a:ext>
            </a:extLst>
          </p:cNvPr>
          <p:cNvGraphicFramePr>
            <a:graphicFrameLocks noGrp="1"/>
          </p:cNvGraphicFramePr>
          <p:nvPr>
            <p:extLst>
              <p:ext uri="{D42A27DB-BD31-4B8C-83A1-F6EECF244321}">
                <p14:modId xmlns:p14="http://schemas.microsoft.com/office/powerpoint/2010/main" val="576823477"/>
              </p:ext>
            </p:extLst>
          </p:nvPr>
        </p:nvGraphicFramePr>
        <p:xfrm>
          <a:off x="767408" y="2060848"/>
          <a:ext cx="9614258" cy="2112365"/>
        </p:xfrm>
        <a:graphic>
          <a:graphicData uri="http://schemas.openxmlformats.org/drawingml/2006/table">
            <a:tbl>
              <a:tblPr firstRow="1" bandRow="1">
                <a:tableStyleId>{9D7B26C5-4107-4FEC-AEDC-1716B250A1EF}</a:tableStyleId>
              </a:tblPr>
              <a:tblGrid>
                <a:gridCol w="619660">
                  <a:extLst>
                    <a:ext uri="{9D8B030D-6E8A-4147-A177-3AD203B41FA5}">
                      <a16:colId xmlns:a16="http://schemas.microsoft.com/office/drawing/2014/main" val="2656123347"/>
                    </a:ext>
                  </a:extLst>
                </a:gridCol>
                <a:gridCol w="3622104">
                  <a:extLst>
                    <a:ext uri="{9D8B030D-6E8A-4147-A177-3AD203B41FA5}">
                      <a16:colId xmlns:a16="http://schemas.microsoft.com/office/drawing/2014/main" val="3686194030"/>
                    </a:ext>
                  </a:extLst>
                </a:gridCol>
                <a:gridCol w="2116640">
                  <a:extLst>
                    <a:ext uri="{9D8B030D-6E8A-4147-A177-3AD203B41FA5}">
                      <a16:colId xmlns:a16="http://schemas.microsoft.com/office/drawing/2014/main" val="2776025586"/>
                    </a:ext>
                  </a:extLst>
                </a:gridCol>
                <a:gridCol w="1627927">
                  <a:extLst>
                    <a:ext uri="{9D8B030D-6E8A-4147-A177-3AD203B41FA5}">
                      <a16:colId xmlns:a16="http://schemas.microsoft.com/office/drawing/2014/main" val="1615581147"/>
                    </a:ext>
                  </a:extLst>
                </a:gridCol>
                <a:gridCol w="1627927">
                  <a:extLst>
                    <a:ext uri="{9D8B030D-6E8A-4147-A177-3AD203B41FA5}">
                      <a16:colId xmlns:a16="http://schemas.microsoft.com/office/drawing/2014/main" val="4245491537"/>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r>
                        <a:rPr lang="en-US" sz="1800" dirty="0"/>
                        <a:t>1.1</a:t>
                      </a:r>
                      <a:endParaRPr lang="en-SG" sz="18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Overall Landscape Concept &amp; Layout</a:t>
                      </a:r>
                    </a:p>
                  </a:txBody>
                  <a:tcPr anchor="ctr"/>
                </a:tc>
                <a:tc>
                  <a:txBody>
                    <a:bodyPr/>
                    <a:lstStyle/>
                    <a:p>
                      <a:pPr algn="ctr" fontAlgn="b"/>
                      <a:r>
                        <a:rPr lang="en-SG" sz="1800" dirty="0"/>
                        <a:t>15</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r>
                        <a:rPr lang="en-US" sz="1800" dirty="0"/>
                        <a:t>1.2</a:t>
                      </a:r>
                      <a:endParaRPr lang="en-SG" sz="18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sz="1800" dirty="0"/>
                        <a:t>Greenery Provision</a:t>
                      </a:r>
                    </a:p>
                  </a:txBody>
                  <a:tcPr anchor="ctr"/>
                </a:tc>
                <a:tc>
                  <a:txBody>
                    <a:bodyPr/>
                    <a:lstStyle/>
                    <a:p>
                      <a:pPr algn="ctr" fontAlgn="b"/>
                      <a:r>
                        <a:rPr lang="en-SG" sz="1800" dirty="0"/>
                        <a:t>30</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612097455"/>
                  </a:ext>
                </a:extLst>
              </a:tr>
              <a:tr h="276424">
                <a:tc>
                  <a:txBody>
                    <a:bodyPr/>
                    <a:lstStyle/>
                    <a:p>
                      <a:r>
                        <a:rPr lang="en-US" sz="1800" dirty="0"/>
                        <a:t>1.3*</a:t>
                      </a:r>
                      <a:endParaRPr lang="en-SG" sz="1800" dirty="0"/>
                    </a:p>
                  </a:txBody>
                  <a:tcPr anchor="ct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sz="1800" dirty="0"/>
                        <a:t>Additional Buffer Planting</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5</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50</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2" name="Footer Placeholder 1">
            <a:extLst>
              <a:ext uri="{FF2B5EF4-FFF2-40B4-BE49-F238E27FC236}">
                <a16:creationId xmlns:a16="http://schemas.microsoft.com/office/drawing/2014/main" id="{CE59EFE3-A1FA-C45A-1080-FBAFACD3B00A}"/>
              </a:ext>
            </a:extLst>
          </p:cNvPr>
          <p:cNvSpPr>
            <a:spLocks noGrp="1"/>
          </p:cNvSpPr>
          <p:nvPr>
            <p:ph type="ftr" sz="quarter" idx="11"/>
          </p:nvPr>
        </p:nvSpPr>
        <p:spPr/>
        <p:txBody>
          <a:bodyPr/>
          <a:lstStyle/>
          <a:p>
            <a:r>
              <a:rPr lang="en-US"/>
              <a:t>new development                                 updated 11 Jan 2023</a:t>
            </a:r>
            <a:endParaRPr lang="en-GB" dirty="0"/>
          </a:p>
        </p:txBody>
      </p:sp>
    </p:spTree>
    <p:extLst>
      <p:ext uri="{BB962C8B-B14F-4D97-AF65-F5344CB8AC3E}">
        <p14:creationId xmlns:p14="http://schemas.microsoft.com/office/powerpoint/2010/main" val="19564139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36313A863DFBA4B9A1116F145512F5D" ma:contentTypeVersion="1" ma:contentTypeDescription="Create a new document." ma:contentTypeScope="" ma:versionID="c56e2c86214e1b1059cb69f20c79cfb0">
  <xsd:schema xmlns:xsd="http://www.w3.org/2001/XMLSchema" xmlns:xs="http://www.w3.org/2001/XMLSchema" xmlns:p="http://schemas.microsoft.com/office/2006/metadata/properties" xmlns:ns2="b21f3a1a-2eac-4dd5-b970-ecc04f6aab51" targetNamespace="http://schemas.microsoft.com/office/2006/metadata/properties" ma:root="true" ma:fieldsID="6c511875ffa9c752994b985a64c18b39" ns2:_="">
    <xsd:import namespace="b21f3a1a-2eac-4dd5-b970-ecc04f6aab51"/>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1f3a1a-2eac-4dd5-b970-ecc04f6aab51"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38E8E9E-66F3-48DD-8EAC-BE470A6DEBD0}">
  <ds:schemaRefs>
    <ds:schemaRef ds:uri="http://schemas.microsoft.com/sharepoint/v3/contenttype/forms"/>
  </ds:schemaRefs>
</ds:datastoreItem>
</file>

<file path=customXml/itemProps2.xml><?xml version="1.0" encoding="utf-8"?>
<ds:datastoreItem xmlns:ds="http://schemas.openxmlformats.org/officeDocument/2006/customXml" ds:itemID="{34B11F3F-E391-4EEF-8CAB-C5F7EF1618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1f3a1a-2eac-4dd5-b970-ecc04f6aab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2C77474-B6AE-43B6-8565-3C43589887BD}">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4916</TotalTime>
  <Words>2925</Words>
  <Application>Microsoft Office PowerPoint</Application>
  <PresentationFormat>Widescreen</PresentationFormat>
  <Paragraphs>821</Paragraphs>
  <Slides>47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47</vt:i4>
      </vt:variant>
    </vt:vector>
  </HeadingPairs>
  <TitlesOfParts>
    <vt:vector size="50" baseType="lpstr">
      <vt:lpstr>Arial</vt:lpstr>
      <vt:lpstr>Calibri</vt:lpstr>
      <vt:lpstr>Office Theme</vt:lpstr>
      <vt:lpstr>&lt;Development Name&gt;</vt:lpstr>
      <vt:lpstr>PowerPoint Presentation</vt:lpstr>
      <vt:lpstr>SCORES SUMMARY</vt:lpstr>
      <vt:lpstr>Part 1: Design &amp; Landscape 1.1 Overall Landscape Concept</vt:lpstr>
      <vt:lpstr>Part 1: Design &amp; Landscape 1.1 Overall Landscape Concept</vt:lpstr>
      <vt:lpstr>Part 1: Design &amp; Landscape 1.2 Greenery Provision</vt:lpstr>
      <vt:lpstr>Part 1: Design &amp; Landscape 1.2 Greenery Provision</vt:lpstr>
      <vt:lpstr>Part 1: Design &amp; Landscape 1.3 Additional Buffer Planting</vt:lpstr>
      <vt:lpstr>Part 1: Design &amp; Landscape</vt:lpstr>
      <vt:lpstr>Part 2: Community Wellbeing &amp; Engagement 2.1 Wellbeing</vt:lpstr>
      <vt:lpstr>Part 2: Community Wellbeing &amp; Engagement 2.1 Wellbeing</vt:lpstr>
      <vt:lpstr>Part 2: Community Wellbeing &amp; Engagement 2.2 Universal Design</vt:lpstr>
      <vt:lpstr>Part 2: Community Wellbeing &amp; Engagement 2.3 Community Engagement</vt:lpstr>
      <vt:lpstr>Part 2: Community Wellbeing &amp; Engagement 2.3 Community Engagement</vt:lpstr>
      <vt:lpstr>PART 2: COMMUNITY WELLBEING AND ENGAGEMENT</vt:lpstr>
      <vt:lpstr>Part 3: Environmental Sustainability 3.1 Management of Resources</vt:lpstr>
      <vt:lpstr>Part 3: Environmental Sustainability 3.1 Management of Resources</vt:lpstr>
      <vt:lpstr>Part 3: Environmental Sustainability 3.2 Source of Materials </vt:lpstr>
      <vt:lpstr>Part 3: Environmental Sustainability 3.2 Source of Materials</vt:lpstr>
      <vt:lpstr>Part 3: Environmental Sustainability 3.3 Stormwater Management </vt:lpstr>
      <vt:lpstr>Part 3: Environmental Sustainability 3.3 Stormwater Management </vt:lpstr>
      <vt:lpstr>Part 3: Environmental Sustainability 3.3 Stormwater Management </vt:lpstr>
      <vt:lpstr>Part 3: Environmental Sustainability</vt:lpstr>
      <vt:lpstr>Part 4: Biodiversity Conservation 4.1 Native Plants</vt:lpstr>
      <vt:lpstr>Part 4: Biodiversity Conservation 4.2 Biodiversity-sensitive Planting &amp; Design</vt:lpstr>
      <vt:lpstr>Part 4: Biodiversity Conservation 4.2 Biodiversity-sensitive Planting &amp; Design</vt:lpstr>
      <vt:lpstr>Part 4: Biodiversity Conservation 4.2 Biodiversity-sensitive Planting &amp; Design</vt:lpstr>
      <vt:lpstr>Part 4: Biodiversity Conservation 4.3 Tree Retention</vt:lpstr>
      <vt:lpstr>Part 4: Biodiversity Conservation 4.3 Tree Retention</vt:lpstr>
      <vt:lpstr>Part 4: Biodiversity Conservation 4.3 Tree Retention</vt:lpstr>
      <vt:lpstr>Part 4: Biodiversity Conservation 4.4 Conservation of Habitats</vt:lpstr>
      <vt:lpstr>Part 4: Biodiversity Conservation 4.4 Conservation of Habitats</vt:lpstr>
      <vt:lpstr>Part 4: Biodiversity Conservation</vt:lpstr>
      <vt:lpstr>Part 5: Maintenance 5.1 Design for Landscape Maintainability</vt:lpstr>
      <vt:lpstr>Part 5: Maintenance 5.1 Design for Landscape Maintainability</vt:lpstr>
      <vt:lpstr>Part 5: Maintenance 5.1 Design for Landscape Maintainability</vt:lpstr>
      <vt:lpstr>Part 5: Maintenance 5.1 Design for Landscape Maintainability</vt:lpstr>
      <vt:lpstr>Part 5: Maintenance 5.2 Maintenance Plans and Operations</vt:lpstr>
      <vt:lpstr>Part 5: Maintenance 5.2 Maintenance Plans and Operations</vt:lpstr>
      <vt:lpstr>Part 5: Maintenance 5.2 Maintenance Plans and Operations</vt:lpstr>
      <vt:lpstr>Part 5: Maintenance 5.2 Maintenance Plans and Operations</vt:lpstr>
      <vt:lpstr>Part 5: Maintenance 5.3 Design for Skyrise Greenery Maintenance</vt:lpstr>
      <vt:lpstr>Part 5: Maintenance 5.3 Design for Skyrise Greenery Maintenance</vt:lpstr>
      <vt:lpstr>Part 5: Maintenance</vt:lpstr>
      <vt:lpstr>Bonus</vt:lpstr>
      <vt:lpstr>SCORES SUMMARY</vt:lpstr>
      <vt:lpstr>Thank you</vt:lpstr>
    </vt:vector>
  </TitlesOfParts>
  <Company>Singapore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Yn Sheao LIM (NPARKS)</dc:creator>
  <cp:lastModifiedBy>BENITA WAHJUDI (NPARKS)</cp:lastModifiedBy>
  <cp:revision>171</cp:revision>
  <dcterms:created xsi:type="dcterms:W3CDTF">2015-06-02T02:26:36Z</dcterms:created>
  <dcterms:modified xsi:type="dcterms:W3CDTF">2024-07-18T09:27:16Z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0x010100D36313A863DFBA4B9A1116F145512F5D</vt:lpwstr>
  </property>
  <property fmtid="{D5CDD505-2E9C-101B-9397-08002B2CF9AE}" pid="3" name="MSIP_Label_5434c4c7-833e-41e4-b0ab-cdb227a2f6f7_Enabled">
    <vt:lpwstr>true</vt:lpwstr>
  </property>
  <property fmtid="{D5CDD505-2E9C-101B-9397-08002B2CF9AE}" pid="4" name="MSIP_Label_5434c4c7-833e-41e4-b0ab-cdb227a2f6f7_SetDate">
    <vt:lpwstr>2022-10-05T09:03:22Z</vt:lpwstr>
  </property>
  <property fmtid="{D5CDD505-2E9C-101B-9397-08002B2CF9AE}" pid="5" name="MSIP_Label_5434c4c7-833e-41e4-b0ab-cdb227a2f6f7_Method">
    <vt:lpwstr>Privileged</vt:lpwstr>
  </property>
  <property fmtid="{D5CDD505-2E9C-101B-9397-08002B2CF9AE}" pid="6" name="MSIP_Label_5434c4c7-833e-41e4-b0ab-cdb227a2f6f7_Name">
    <vt:lpwstr>Official (Open)</vt:lpwstr>
  </property>
  <property fmtid="{D5CDD505-2E9C-101B-9397-08002B2CF9AE}" pid="7" name="MSIP_Label_5434c4c7-833e-41e4-b0ab-cdb227a2f6f7_SiteId">
    <vt:lpwstr>0b11c524-9a1c-4e1b-84cb-6336aefc2243</vt:lpwstr>
  </property>
  <property fmtid="{D5CDD505-2E9C-101B-9397-08002B2CF9AE}" pid="8" name="MSIP_Label_5434c4c7-833e-41e4-b0ab-cdb227a2f6f7_ActionId">
    <vt:lpwstr>6591a320-c050-4dee-a8ab-dd486a081747</vt:lpwstr>
  </property>
  <property fmtid="{D5CDD505-2E9C-101B-9397-08002B2CF9AE}" pid="9" name="MSIP_Label_5434c4c7-833e-41e4-b0ab-cdb227a2f6f7_ContentBits">
    <vt:lpwstr>0</vt:lpwstr>
  </property>
</Properties>
</file>