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95" r:id="rId5"/>
    <p:sldId id="297" r:id="rId6"/>
    <p:sldId id="359" r:id="rId7"/>
    <p:sldId id="302" r:id="rId8"/>
    <p:sldId id="321" r:id="rId9"/>
    <p:sldId id="360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D51DDD85-3AC9-475A-9072-9A7049CF6780}">
          <p14:sldIdLst>
            <p14:sldId id="295"/>
            <p14:sldId id="297"/>
            <p14:sldId id="359"/>
          </p14:sldIdLst>
        </p14:section>
        <p14:section name="Part 1 Design &amp; Landscape" id="{FEFEF69D-AC60-47BA-9A34-B7D2AD0740AD}">
          <p14:sldIdLst>
            <p14:sldId id="302"/>
            <p14:sldId id="321"/>
          </p14:sldIdLst>
        </p14:section>
        <p14:section name="Summary" id="{DA541E8D-65A6-4AE5-9494-5FA5E02B5CF5}">
          <p14:sldIdLst>
            <p14:sldId id="360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00" autoAdjust="0"/>
  </p:normalViewPr>
  <p:slideViewPr>
    <p:cSldViewPr>
      <p:cViewPr varScale="1">
        <p:scale>
          <a:sx n="73" d="100"/>
          <a:sy n="73" d="100"/>
        </p:scale>
        <p:origin x="970" y="53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99DC3-7834-4A73-8AD3-31B9649EE746}" type="datetimeFigureOut">
              <a:rPr lang="en-GB" smtClean="0"/>
              <a:pPr/>
              <a:t>21/04/2021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58270-FC09-4611-97B9-5AE0CF031F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416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58270-FC09-4611-97B9-5AE0CF031F1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130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1822-605F-4D75-8EBA-70D8F207B434}" type="datetime1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2" descr="C:\Users\usrlyj\Documents\LEAF\LEAF general documents\LEAF Logo.JPG">
            <a:extLst>
              <a:ext uri="{FF2B5EF4-FFF2-40B4-BE49-F238E27FC236}">
                <a16:creationId xmlns:a16="http://schemas.microsoft.com/office/drawing/2014/main" id="{F0600F34-2388-4D0B-A92A-80E82268C2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00" y="476673"/>
            <a:ext cx="1845826" cy="108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501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6C73-6C84-475F-98A7-38BD2CA0A3CA}" type="datetime1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34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799" y="274640"/>
            <a:ext cx="297180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274640"/>
            <a:ext cx="8712201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262E-C756-4BC7-87FC-935F7A3EF252}" type="datetime1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30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1323884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DF75-5FBF-4134-BC30-8533A971BBC5}" type="datetime1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1A90033-238C-4DD7-8C7D-5294825B8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74535" cy="1143000"/>
          </a:xfr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2" descr="C:\Users\usrlyj\Documents\LEAF\LEAF general documents\LEAF Logo.JPG">
            <a:extLst>
              <a:ext uri="{FF2B5EF4-FFF2-40B4-BE49-F238E27FC236}">
                <a16:creationId xmlns:a16="http://schemas.microsoft.com/office/drawing/2014/main" id="{E05BD0D0-E0C5-4905-8EEF-84C5EB4EB0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488" y="283525"/>
            <a:ext cx="1444996" cy="89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00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7963"/>
            <a:ext cx="10363200" cy="1362075"/>
          </a:xfrm>
        </p:spPr>
        <p:txBody>
          <a:bodyPr anchor="t">
            <a:normAutofit/>
          </a:bodyPr>
          <a:lstStyle>
            <a:lvl1pPr algn="ctr">
              <a:defRPr sz="32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1593-DD66-429C-9CD0-4469F0E473E5}" type="datetime1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2" descr="C:\Users\usrlyj\Documents\LEAF\LEAF general documents\LEAF Logo.JPG">
            <a:extLst>
              <a:ext uri="{FF2B5EF4-FFF2-40B4-BE49-F238E27FC236}">
                <a16:creationId xmlns:a16="http://schemas.microsoft.com/office/drawing/2014/main" id="{D5EAD669-A12A-4C71-91EA-E282279300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00" y="476673"/>
            <a:ext cx="1845826" cy="108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93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1600202"/>
            <a:ext cx="584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1" y="1600202"/>
            <a:ext cx="584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38AC-E227-49CC-AC48-DEBE30B05351}" type="datetime1">
              <a:rPr lang="en-GB" smtClean="0"/>
              <a:t>21/04/2021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75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BBB0-21C8-4EBF-B336-74AAFC412D57}" type="datetime1">
              <a:rPr lang="en-GB" smtClean="0"/>
              <a:t>21/04/2021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897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FCDD-2768-4AD3-B42B-6FBB1A815260}" type="datetime1">
              <a:rPr lang="en-GB" smtClean="0"/>
              <a:t>21/04/2021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FBDA4B8-495E-47F4-B482-2CAEF2AF4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74535" cy="1143000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7" name="Picture 2" descr="C:\Users\usrlyj\Documents\LEAF\LEAF general documents\LEAF Logo.JPG">
            <a:extLst>
              <a:ext uri="{FF2B5EF4-FFF2-40B4-BE49-F238E27FC236}">
                <a16:creationId xmlns:a16="http://schemas.microsoft.com/office/drawing/2014/main" id="{24D4A1EC-2B23-4FB7-B54F-77487C68DE0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488" y="397829"/>
            <a:ext cx="1444996" cy="89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30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DEE7-6257-4CDC-BDAB-BD57801F47C2}" type="datetime1">
              <a:rPr lang="en-GB" smtClean="0"/>
              <a:t>21/04/2021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27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8D2E-DFCD-487C-AF94-9ECA7FF98D65}" type="datetime1">
              <a:rPr lang="en-GB" smtClean="0"/>
              <a:t>21/04/2021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75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6C37B-7084-4968-8053-39CE74122176}" type="datetime1">
              <a:rPr lang="en-GB" smtClean="0"/>
              <a:t>21/04/2021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4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A3E08-9037-4096-95C1-A124A59AECB7}" type="datetime1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8A926-C928-45A2-9802-20D0E491F1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60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D4A20-3F18-46D4-B520-EF34383D14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SG" sz="3600" dirty="0"/>
              <a:t>&lt;Development Name&gt;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CB342-EE6C-42D7-9E75-9D82F6B8E0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8900" y="4874245"/>
            <a:ext cx="6934200" cy="576064"/>
          </a:xfrm>
        </p:spPr>
        <p:txBody>
          <a:bodyPr>
            <a:normAutofit/>
          </a:bodyPr>
          <a:lstStyle/>
          <a:p>
            <a:r>
              <a:rPr lang="en-GB" sz="2400" dirty="0">
                <a:cs typeface="Arial" panose="020B0604020202020204" pitchFamily="34" charset="0"/>
              </a:rPr>
              <a:t>Assessment Date: 01 January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DBDFA-4A09-4BA8-B8AA-3827B8571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54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4E6A71-D3A0-461C-B85D-90246F55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F915F6-F430-43AA-A351-F2D92F6CEC60}"/>
              </a:ext>
            </a:extLst>
          </p:cNvPr>
          <p:cNvSpPr txBox="1"/>
          <p:nvPr/>
        </p:nvSpPr>
        <p:spPr>
          <a:xfrm>
            <a:off x="4223792" y="836712"/>
            <a:ext cx="31227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Development Owner: </a:t>
            </a:r>
          </a:p>
          <a:p>
            <a:r>
              <a:rPr lang="en-US" b="1" dirty="0"/>
              <a:t>XXX</a:t>
            </a:r>
          </a:p>
          <a:p>
            <a:endParaRPr lang="en-US" b="1" dirty="0"/>
          </a:p>
          <a:p>
            <a:r>
              <a:rPr lang="en-US" dirty="0"/>
              <a:t>Landscape Architect: </a:t>
            </a:r>
          </a:p>
          <a:p>
            <a:r>
              <a:rPr lang="en-US" b="1" dirty="0"/>
              <a:t>XXX</a:t>
            </a:r>
          </a:p>
          <a:p>
            <a:endParaRPr lang="en-SG" dirty="0"/>
          </a:p>
          <a:p>
            <a:r>
              <a:rPr lang="en-SG" dirty="0"/>
              <a:t>Architect: </a:t>
            </a:r>
          </a:p>
          <a:p>
            <a:r>
              <a:rPr lang="en-US" b="1" dirty="0"/>
              <a:t>XXX</a:t>
            </a:r>
            <a:endParaRPr lang="en-SG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7A1419-72FB-463D-A94D-DEF1EC7336C4}"/>
              </a:ext>
            </a:extLst>
          </p:cNvPr>
          <p:cNvSpPr txBox="1"/>
          <p:nvPr/>
        </p:nvSpPr>
        <p:spPr>
          <a:xfrm>
            <a:off x="983432" y="836712"/>
            <a:ext cx="312270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Name:</a:t>
            </a:r>
          </a:p>
          <a:p>
            <a:r>
              <a:rPr lang="en-US" b="1" dirty="0"/>
              <a:t>XXX</a:t>
            </a:r>
          </a:p>
          <a:p>
            <a:endParaRPr lang="en-US" b="1" dirty="0"/>
          </a:p>
          <a:p>
            <a:r>
              <a:rPr lang="en-US" dirty="0"/>
              <a:t>Type:</a:t>
            </a:r>
          </a:p>
          <a:p>
            <a:r>
              <a:rPr lang="en-US" b="1" dirty="0"/>
              <a:t>Residential/Park/Commercial/etc.</a:t>
            </a:r>
          </a:p>
          <a:p>
            <a:endParaRPr lang="en-US" dirty="0"/>
          </a:p>
          <a:p>
            <a:r>
              <a:rPr lang="en-US" dirty="0"/>
              <a:t>Address: </a:t>
            </a:r>
          </a:p>
          <a:p>
            <a:r>
              <a:rPr lang="en-US" b="1" dirty="0"/>
              <a:t>XXX</a:t>
            </a:r>
          </a:p>
          <a:p>
            <a:endParaRPr lang="en-SG" dirty="0"/>
          </a:p>
          <a:p>
            <a:r>
              <a:rPr lang="en-SG" dirty="0"/>
              <a:t>Site Area: </a:t>
            </a:r>
          </a:p>
          <a:p>
            <a:r>
              <a:rPr lang="en-SG" b="1" dirty="0"/>
              <a:t>XXX</a:t>
            </a:r>
          </a:p>
          <a:p>
            <a:endParaRPr lang="en-SG" dirty="0"/>
          </a:p>
          <a:p>
            <a:r>
              <a:rPr lang="en-SG" dirty="0"/>
              <a:t>Completion Date: </a:t>
            </a:r>
          </a:p>
          <a:p>
            <a:r>
              <a:rPr lang="en-SG" b="1" dirty="0"/>
              <a:t>XXX</a:t>
            </a:r>
          </a:p>
        </p:txBody>
      </p:sp>
    </p:spTree>
    <p:extLst>
      <p:ext uri="{BB962C8B-B14F-4D97-AF65-F5344CB8AC3E}">
        <p14:creationId xmlns:p14="http://schemas.microsoft.com/office/powerpoint/2010/main" val="1931345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4D5C025-2E61-4E3F-992C-E2C7C4DBA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SCORES SUMMARY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028A9516-1ACC-4BE1-A0BC-08E919CB33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533350"/>
              </p:ext>
            </p:extLst>
          </p:nvPr>
        </p:nvGraphicFramePr>
        <p:xfrm>
          <a:off x="767408" y="1772816"/>
          <a:ext cx="8825009" cy="36957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92455">
                  <a:extLst>
                    <a:ext uri="{9D8B030D-6E8A-4147-A177-3AD203B41FA5}">
                      <a16:colId xmlns:a16="http://schemas.microsoft.com/office/drawing/2014/main" val="1776648508"/>
                    </a:ext>
                  </a:extLst>
                </a:gridCol>
                <a:gridCol w="4228910">
                  <a:extLst>
                    <a:ext uri="{9D8B030D-6E8A-4147-A177-3AD203B41FA5}">
                      <a16:colId xmlns:a16="http://schemas.microsoft.com/office/drawing/2014/main" val="867132773"/>
                    </a:ext>
                  </a:extLst>
                </a:gridCol>
                <a:gridCol w="2001822">
                  <a:extLst>
                    <a:ext uri="{9D8B030D-6E8A-4147-A177-3AD203B41FA5}">
                      <a16:colId xmlns:a16="http://schemas.microsoft.com/office/drawing/2014/main" val="4234092641"/>
                    </a:ext>
                  </a:extLst>
                </a:gridCol>
                <a:gridCol w="2001822">
                  <a:extLst>
                    <a:ext uri="{9D8B030D-6E8A-4147-A177-3AD203B41FA5}">
                      <a16:colId xmlns:a16="http://schemas.microsoft.com/office/drawing/2014/main" val="42803876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SG"/>
                        <a:t>S/N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SG"/>
                        <a:t>CRITERIA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dirty="0"/>
                        <a:t>TOTAL APPLICABLE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dirty="0"/>
                        <a:t>SELF-ASSESSED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5183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/>
                        <a:t>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DESIGN &amp; LANDSCAPE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76690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/>
                        <a:t>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COMMUNITY WELLBEING &amp; ENGAGEMENT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04420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/>
                        <a:t>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ENVIRONMENTAL SUSTAINABILITY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095971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/>
                        <a:t>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BIODIVERSITY CONSERVATION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781577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/>
                        <a:t>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MAINTENANCE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27994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SG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BONUS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166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SG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SG" b="1" dirty="0"/>
                        <a:t>TOTAL</a:t>
                      </a: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b="1" dirty="0"/>
                        <a:t>XXX</a:t>
                      </a: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b="1" dirty="0"/>
                        <a:t>XXX</a:t>
                      </a:r>
                    </a:p>
                    <a:p>
                      <a:pPr algn="ctr" fontAlgn="ctr"/>
                      <a:r>
                        <a:rPr lang="en-SG" b="1" dirty="0"/>
                        <a:t>Certified/Silver/Gold/Platinum (XX%)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23071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13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FEED0E-723E-4295-9636-77948C88A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212976"/>
            <a:ext cx="10972800" cy="2913189"/>
          </a:xfrm>
        </p:spPr>
        <p:txBody>
          <a:bodyPr>
            <a:normAutofit/>
          </a:bodyPr>
          <a:lstStyle/>
          <a:p>
            <a:r>
              <a:rPr lang="en-SG" sz="2400" dirty="0"/>
              <a:t>Include explanations, photos, documentation, statistics, etc. to support self-assessed score for each criteria</a:t>
            </a:r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4E6A71-D3A0-461C-B85D-90246F55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788473-6AFA-44C0-9DF3-5CAE26908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74535" cy="832044"/>
          </a:xfrm>
        </p:spPr>
        <p:txBody>
          <a:bodyPr>
            <a:normAutofit/>
          </a:bodyPr>
          <a:lstStyle/>
          <a:p>
            <a:r>
              <a:rPr lang="en-SG" sz="2800" dirty="0"/>
              <a:t>Part 1: Design &amp; Landscape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F11A037-5FA9-45EF-A23F-031022037D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646322"/>
              </p:ext>
            </p:extLst>
          </p:nvPr>
        </p:nvGraphicFramePr>
        <p:xfrm>
          <a:off x="643819" y="1196752"/>
          <a:ext cx="5811831" cy="1645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2017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120381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6299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b="1" u="none" strike="noStrike" dirty="0">
                          <a:effectLst/>
                        </a:rPr>
                        <a:t>1.1a  </a:t>
                      </a:r>
                      <a:r>
                        <a:rPr lang="en-US" sz="1200" b="1" u="none" strike="noStrike" dirty="0">
                          <a:effectLst/>
                        </a:rPr>
                        <a:t>Leveraging on existing site conditions 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design and execution considers site conditions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SG" sz="1200" u="none" strike="noStrike" dirty="0">
                          <a:effectLst/>
                        </a:rPr>
                        <a:t>4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Fairly Good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Retention or incorporation of existing site conditions in design and layout conditions to achieve purposeful objectives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solidFill>
                      <a:srgbClr val="FFFF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S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Good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Strong efforts to leverage on existing conditions using creative strategies to achieve purposeful objectives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66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42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20F52-8B93-4CCF-B5C4-B8721903A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692696"/>
            <a:ext cx="84201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en-SG" sz="2800" dirty="0"/>
              <a:t>PART 1: DESIGN &amp; LANDSCAPE</a:t>
            </a:r>
            <a:br>
              <a:rPr lang="en-SG" sz="2800" dirty="0"/>
            </a:br>
            <a:r>
              <a:rPr lang="en-SG" sz="2800" dirty="0"/>
              <a:t>SCORE SUMMARY</a:t>
            </a:r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E549B50B-DC7C-4ECF-9E54-D71E0BD94A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231146"/>
              </p:ext>
            </p:extLst>
          </p:nvPr>
        </p:nvGraphicFramePr>
        <p:xfrm>
          <a:off x="839416" y="2185315"/>
          <a:ext cx="8987056" cy="248737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56736">
                  <a:extLst>
                    <a:ext uri="{9D8B030D-6E8A-4147-A177-3AD203B41FA5}">
                      <a16:colId xmlns:a16="http://schemas.microsoft.com/office/drawing/2014/main" val="2656123347"/>
                    </a:ext>
                  </a:extLst>
                </a:gridCol>
                <a:gridCol w="3657410">
                  <a:extLst>
                    <a:ext uri="{9D8B030D-6E8A-4147-A177-3AD203B41FA5}">
                      <a16:colId xmlns:a16="http://schemas.microsoft.com/office/drawing/2014/main" val="3686194030"/>
                    </a:ext>
                  </a:extLst>
                </a:gridCol>
                <a:gridCol w="2584866">
                  <a:extLst>
                    <a:ext uri="{9D8B030D-6E8A-4147-A177-3AD203B41FA5}">
                      <a16:colId xmlns:a16="http://schemas.microsoft.com/office/drawing/2014/main" val="2776025586"/>
                    </a:ext>
                  </a:extLst>
                </a:gridCol>
                <a:gridCol w="1988044">
                  <a:extLst>
                    <a:ext uri="{9D8B030D-6E8A-4147-A177-3AD203B41FA5}">
                      <a16:colId xmlns:a16="http://schemas.microsoft.com/office/drawing/2014/main" val="1615581147"/>
                    </a:ext>
                  </a:extLst>
                </a:gridCol>
              </a:tblGrid>
              <a:tr h="483741">
                <a:tc>
                  <a:txBody>
                    <a:bodyPr/>
                    <a:lstStyle/>
                    <a:p>
                      <a:r>
                        <a:rPr lang="en-US" sz="1800" dirty="0"/>
                        <a:t>S/N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CRITERIA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TOTAL APPLICABLE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SELF-ASSESSED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8499331"/>
                  </a:ext>
                </a:extLst>
              </a:tr>
              <a:tr h="375005">
                <a:tc>
                  <a:txBody>
                    <a:bodyPr/>
                    <a:lstStyle/>
                    <a:p>
                      <a:r>
                        <a:rPr lang="en-US" sz="1800" dirty="0"/>
                        <a:t>1.1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Overall Landscape Concept &amp; Layout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075669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r>
                        <a:rPr lang="en-US" sz="1800" dirty="0"/>
                        <a:t>1.2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Greenery Provision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2097455"/>
                  </a:ext>
                </a:extLst>
              </a:tr>
              <a:tr h="375005">
                <a:tc>
                  <a:txBody>
                    <a:bodyPr/>
                    <a:lstStyle/>
                    <a:p>
                      <a:r>
                        <a:rPr lang="en-US" sz="1800" dirty="0"/>
                        <a:t>1.3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Design for Landscape Maintainability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7435385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r>
                        <a:rPr lang="en-US" sz="1800" dirty="0"/>
                        <a:t>1.4*</a:t>
                      </a:r>
                      <a:endParaRPr lang="en-SG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Additional Buffer Planting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263646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TOTAL</a:t>
                      </a:r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93094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60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4D5C025-2E61-4E3F-992C-E2C7C4DBA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SCORES SUMMARY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028A9516-1ACC-4BE1-A0BC-08E919CB33C7}"/>
              </a:ext>
            </a:extLst>
          </p:cNvPr>
          <p:cNvGraphicFramePr>
            <a:graphicFrameLocks noGrp="1"/>
          </p:cNvGraphicFramePr>
          <p:nvPr/>
        </p:nvGraphicFramePr>
        <p:xfrm>
          <a:off x="767408" y="1772816"/>
          <a:ext cx="8825009" cy="33248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92455">
                  <a:extLst>
                    <a:ext uri="{9D8B030D-6E8A-4147-A177-3AD203B41FA5}">
                      <a16:colId xmlns:a16="http://schemas.microsoft.com/office/drawing/2014/main" val="1776648508"/>
                    </a:ext>
                  </a:extLst>
                </a:gridCol>
                <a:gridCol w="4228910">
                  <a:extLst>
                    <a:ext uri="{9D8B030D-6E8A-4147-A177-3AD203B41FA5}">
                      <a16:colId xmlns:a16="http://schemas.microsoft.com/office/drawing/2014/main" val="867132773"/>
                    </a:ext>
                  </a:extLst>
                </a:gridCol>
                <a:gridCol w="2001822">
                  <a:extLst>
                    <a:ext uri="{9D8B030D-6E8A-4147-A177-3AD203B41FA5}">
                      <a16:colId xmlns:a16="http://schemas.microsoft.com/office/drawing/2014/main" val="4234092641"/>
                    </a:ext>
                  </a:extLst>
                </a:gridCol>
                <a:gridCol w="2001822">
                  <a:extLst>
                    <a:ext uri="{9D8B030D-6E8A-4147-A177-3AD203B41FA5}">
                      <a16:colId xmlns:a16="http://schemas.microsoft.com/office/drawing/2014/main" val="42803876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SG"/>
                        <a:t>S/N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SG"/>
                        <a:t>CRITERIA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dirty="0"/>
                        <a:t>TOTAL APPLICABLE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dirty="0"/>
                        <a:t>SELF-ASSESSED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5183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/>
                        <a:t>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DESIGN &amp; LANDSCAPE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76690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/>
                        <a:t>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COMMUNITY WELLBEING &amp; ENGAGEMENT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04420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/>
                        <a:t>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ENVIRONMENTAL SUSTAINABILITY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095971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/>
                        <a:t>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BIODIVERSITY CONSERVATION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781577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/>
                        <a:t>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MAINTENANCE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27994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S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SG" b="1" dirty="0"/>
                        <a:t>TOTAL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b="1" dirty="0"/>
                        <a:t>XXX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b="1" dirty="0"/>
                        <a:t>XXX</a:t>
                      </a:r>
                    </a:p>
                    <a:p>
                      <a:pPr algn="ctr" fontAlgn="ctr"/>
                      <a:r>
                        <a:rPr lang="en-SG" b="1" dirty="0"/>
                        <a:t>Certified/Silver/Gold/Platinum (XX%)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23071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73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6C162C-CF6F-4BD8-8DC4-97FFB4717A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64157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6313A863DFBA4B9A1116F145512F5D" ma:contentTypeVersion="1" ma:contentTypeDescription="Create a new document." ma:contentTypeScope="" ma:versionID="c56e2c86214e1b1059cb69f20c79cfb0">
  <xsd:schema xmlns:xsd="http://www.w3.org/2001/XMLSchema" xmlns:xs="http://www.w3.org/2001/XMLSchema" xmlns:p="http://schemas.microsoft.com/office/2006/metadata/properties" xmlns:ns2="b21f3a1a-2eac-4dd5-b970-ecc04f6aab51" targetNamespace="http://schemas.microsoft.com/office/2006/metadata/properties" ma:root="true" ma:fieldsID="6c511875ffa9c752994b985a64c18b39" ns2:_="">
    <xsd:import namespace="b21f3a1a-2eac-4dd5-b970-ecc04f6aab5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1f3a1a-2eac-4dd5-b970-ecc04f6aab5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8E8E9E-66F3-48DD-8EAC-BE470A6DEB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C77474-B6AE-43B6-8565-3C43589887B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4B11F3F-E391-4EEF-8CAB-C5F7EF1618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1f3a1a-2eac-4dd5-b970-ecc04f6aab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3219</TotalTime>
  <Words>284</Words>
  <Application>Microsoft Office PowerPoint</Application>
  <PresentationFormat>Widescreen</PresentationFormat>
  <Paragraphs>130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&lt;Development Name&gt;</vt:lpstr>
      <vt:lpstr>PowerPoint Presentation</vt:lpstr>
      <vt:lpstr>SCORES SUMMARY</vt:lpstr>
      <vt:lpstr>Part 1: Design &amp; Landscape</vt:lpstr>
      <vt:lpstr>PART 1: DESIGN &amp; LANDSCAPE SCORE SUMMARY</vt:lpstr>
      <vt:lpstr>SCORES SUMMARY</vt:lpstr>
      <vt:lpstr>Thank you</vt:lpstr>
    </vt:vector>
  </TitlesOfParts>
  <Company>Singapore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Yn Sheao LIM (NPARKS)</dc:creator>
  <cp:lastModifiedBy>Pamela LOKE (NPARKS)</cp:lastModifiedBy>
  <cp:revision>122</cp:revision>
  <dcterms:created xsi:type="dcterms:W3CDTF">2015-06-02T02:26:36Z</dcterms:created>
  <dcterms:modified xsi:type="dcterms:W3CDTF">2021-04-21T02:14:35Z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0x010100D36313A863DFBA4B9A1116F145512F5D</vt:lpwstr>
  </property>
  <property fmtid="{D5CDD505-2E9C-101B-9397-08002B2CF9AE}" pid="3" name="MSIP_Label_3f9331f7-95a2-472a-92bc-d73219eb516b_Enabled">
    <vt:lpwstr>True</vt:lpwstr>
  </property>
  <property fmtid="{D5CDD505-2E9C-101B-9397-08002B2CF9AE}" pid="4" name="MSIP_Label_3f9331f7-95a2-472a-92bc-d73219eb516b_SiteId">
    <vt:lpwstr>0b11c524-9a1c-4e1b-84cb-6336aefc2243</vt:lpwstr>
  </property>
  <property fmtid="{D5CDD505-2E9C-101B-9397-08002B2CF9AE}" pid="5" name="MSIP_Label_3f9331f7-95a2-472a-92bc-d73219eb516b_Owner">
    <vt:lpwstr>FONG_YOK_KING@nparks.gov.sg</vt:lpwstr>
  </property>
  <property fmtid="{D5CDD505-2E9C-101B-9397-08002B2CF9AE}" pid="6" name="MSIP_Label_3f9331f7-95a2-472a-92bc-d73219eb516b_SetDate">
    <vt:lpwstr>2020-06-08T09:56:54.3910726Z</vt:lpwstr>
  </property>
  <property fmtid="{D5CDD505-2E9C-101B-9397-08002B2CF9AE}" pid="7" name="MSIP_Label_3f9331f7-95a2-472a-92bc-d73219eb516b_Name">
    <vt:lpwstr>CONFIDENTIAL</vt:lpwstr>
  </property>
  <property fmtid="{D5CDD505-2E9C-101B-9397-08002B2CF9AE}" pid="8" name="MSIP_Label_3f9331f7-95a2-472a-92bc-d73219eb516b_Application">
    <vt:lpwstr>Microsoft Azure Information Protection</vt:lpwstr>
  </property>
  <property fmtid="{D5CDD505-2E9C-101B-9397-08002B2CF9AE}" pid="9" name="MSIP_Label_3f9331f7-95a2-472a-92bc-d73219eb516b_ActionId">
    <vt:lpwstr>76f479be-6d37-4b08-b591-68b23c362026</vt:lpwstr>
  </property>
  <property fmtid="{D5CDD505-2E9C-101B-9397-08002B2CF9AE}" pid="10" name="MSIP_Label_3f9331f7-95a2-472a-92bc-d73219eb516b_Extended_MSFT_Method">
    <vt:lpwstr>Automatic</vt:lpwstr>
  </property>
  <property fmtid="{D5CDD505-2E9C-101B-9397-08002B2CF9AE}" pid="11" name="MSIP_Label_4f288355-fb4c-44cd-b9ca-40cfc2aee5f8_Enabled">
    <vt:lpwstr>True</vt:lpwstr>
  </property>
  <property fmtid="{D5CDD505-2E9C-101B-9397-08002B2CF9AE}" pid="12" name="MSIP_Label_4f288355-fb4c-44cd-b9ca-40cfc2aee5f8_SiteId">
    <vt:lpwstr>0b11c524-9a1c-4e1b-84cb-6336aefc2243</vt:lpwstr>
  </property>
  <property fmtid="{D5CDD505-2E9C-101B-9397-08002B2CF9AE}" pid="13" name="MSIP_Label_4f288355-fb4c-44cd-b9ca-40cfc2aee5f8_Owner">
    <vt:lpwstr>FONG_YOK_KING@nparks.gov.sg</vt:lpwstr>
  </property>
  <property fmtid="{D5CDD505-2E9C-101B-9397-08002B2CF9AE}" pid="14" name="MSIP_Label_4f288355-fb4c-44cd-b9ca-40cfc2aee5f8_SetDate">
    <vt:lpwstr>2020-06-08T09:56:54.3910726Z</vt:lpwstr>
  </property>
  <property fmtid="{D5CDD505-2E9C-101B-9397-08002B2CF9AE}" pid="15" name="MSIP_Label_4f288355-fb4c-44cd-b9ca-40cfc2aee5f8_Name">
    <vt:lpwstr>NON-SENSITIVE</vt:lpwstr>
  </property>
  <property fmtid="{D5CDD505-2E9C-101B-9397-08002B2CF9AE}" pid="16" name="MSIP_Label_4f288355-fb4c-44cd-b9ca-40cfc2aee5f8_Application">
    <vt:lpwstr>Microsoft Azure Information Protection</vt:lpwstr>
  </property>
  <property fmtid="{D5CDD505-2E9C-101B-9397-08002B2CF9AE}" pid="17" name="MSIP_Label_4f288355-fb4c-44cd-b9ca-40cfc2aee5f8_ActionId">
    <vt:lpwstr>76f479be-6d37-4b08-b591-68b23c362026</vt:lpwstr>
  </property>
  <property fmtid="{D5CDD505-2E9C-101B-9397-08002B2CF9AE}" pid="18" name="MSIP_Label_4f288355-fb4c-44cd-b9ca-40cfc2aee5f8_Parent">
    <vt:lpwstr>3f9331f7-95a2-472a-92bc-d73219eb516b</vt:lpwstr>
  </property>
  <property fmtid="{D5CDD505-2E9C-101B-9397-08002B2CF9AE}" pid="19" name="MSIP_Label_4f288355-fb4c-44cd-b9ca-40cfc2aee5f8_Extended_MSFT_Method">
    <vt:lpwstr>Automatic</vt:lpwstr>
  </property>
  <property fmtid="{D5CDD505-2E9C-101B-9397-08002B2CF9AE}" pid="20" name="Sensitivity">
    <vt:lpwstr>CONFIDENTIAL NON-SENSITIVE</vt:lpwstr>
  </property>
</Properties>
</file>